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83" r:id="rId4"/>
    <p:sldId id="257" r:id="rId5"/>
    <p:sldId id="258" r:id="rId6"/>
    <p:sldId id="259" r:id="rId7"/>
    <p:sldId id="260" r:id="rId8"/>
    <p:sldId id="261" r:id="rId9"/>
    <p:sldId id="262" r:id="rId10"/>
    <p:sldId id="264" r:id="rId11"/>
    <p:sldId id="265" r:id="rId12"/>
    <p:sldId id="266" r:id="rId13"/>
    <p:sldId id="267" r:id="rId14"/>
    <p:sldId id="268" r:id="rId15"/>
    <p:sldId id="284" r:id="rId16"/>
    <p:sldId id="269" r:id="rId17"/>
    <p:sldId id="270" r:id="rId18"/>
    <p:sldId id="271" r:id="rId19"/>
    <p:sldId id="272" r:id="rId20"/>
    <p:sldId id="273" r:id="rId21"/>
    <p:sldId id="274" r:id="rId22"/>
    <p:sldId id="275" r:id="rId23"/>
    <p:sldId id="285" r:id="rId24"/>
    <p:sldId id="287" r:id="rId25"/>
    <p:sldId id="288" r:id="rId26"/>
    <p:sldId id="276" r:id="rId27"/>
    <p:sldId id="277" r:id="rId28"/>
    <p:sldId id="278" r:id="rId29"/>
    <p:sldId id="281"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2/13/2020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2/13/2020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2/13/2020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2/13/2020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2/13/2020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2/13/2020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businessdictionary.com/definition/lean-manufacturing.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adegecko.com/blog/what-is-the-difference-between-cash-flow-and-profit?hsLang=en-us" TargetMode="External"/><Relationship Id="rId2" Type="http://schemas.openxmlformats.org/officeDocument/2006/relationships/hyperlink" Target="https://www.tradegecko.com/blog/7-ways-to-save-on-holding-costs?hsLang=en-us" TargetMode="External"/><Relationship Id="rId1" Type="http://schemas.openxmlformats.org/officeDocument/2006/relationships/slideLayout" Target="../slideLayouts/slideLayout2.xml"/><Relationship Id="rId5" Type="http://schemas.openxmlformats.org/officeDocument/2006/relationships/hyperlink" Target="https://www.tradegecko.com/learning-center/inventory-management-techniques?hsLang=en-us" TargetMode="External"/><Relationship Id="rId4" Type="http://schemas.openxmlformats.org/officeDocument/2006/relationships/hyperlink" Target="https://www.tradegecko.com/learning-center/what-is-dead-stock?hsLang=en-u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tradegecko.com/blog/what-is-demand-forecasting-and-how-can-it-help-your-business?hsLang=en-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ogle.com/url?sa=i&amp;url=https%3A%2F%2Fkanbanize.com%2Flean-management%2Fpull%2Fjust-in-time-production%2F&amp;psig=AOvVaw2SycIDA115R2IvxIfncSFi&amp;ust=1581658524972000&amp;source=images&amp;cd=vfe&amp;ved=0CA0QjhxqFwoTCIjn3fTrzecCFQAAAAAdAAAAAB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124201"/>
          </a:xfrm>
        </p:spPr>
        <p:txBody>
          <a:bodyPr>
            <a:normAutofit fontScale="90000"/>
          </a:bodyPr>
          <a:lstStyle/>
          <a:p>
            <a:r>
              <a:rPr lang="en-US" sz="6000" b="1" dirty="0" smtClean="0"/>
              <a:t>Quality Planning</a:t>
            </a:r>
            <a:r>
              <a:rPr lang="en-US" dirty="0"/>
              <a:t/>
            </a:r>
            <a:br>
              <a:rPr lang="en-US" dirty="0"/>
            </a:br>
            <a:r>
              <a:rPr lang="en-US" dirty="0" smtClean="0"/>
              <a:t>1. </a:t>
            </a:r>
            <a:r>
              <a:rPr lang="en-US" sz="3000" dirty="0" smtClean="0"/>
              <a:t>Flow Charting </a:t>
            </a:r>
            <a:br>
              <a:rPr lang="en-US" sz="3000" dirty="0" smtClean="0"/>
            </a:br>
            <a:r>
              <a:rPr lang="en-US" sz="3000" dirty="0" smtClean="0"/>
              <a:t>2. Process Charting </a:t>
            </a:r>
            <a:br>
              <a:rPr lang="en-US" sz="3000" dirty="0" smtClean="0"/>
            </a:br>
            <a:r>
              <a:rPr lang="en-US" sz="3000" dirty="0" smtClean="0"/>
              <a:t>3. Purchase Planning </a:t>
            </a:r>
            <a:br>
              <a:rPr lang="en-US" sz="3000" dirty="0" smtClean="0"/>
            </a:br>
            <a:r>
              <a:rPr lang="en-US" sz="3000" dirty="0" smtClean="0"/>
              <a:t>4. Planning for JIT ( Just in Time ) </a:t>
            </a:r>
            <a:br>
              <a:rPr lang="en-US" sz="3000" dirty="0" smtClean="0"/>
            </a:br>
            <a:r>
              <a:rPr lang="en-US" dirty="0" smtClean="0"/>
              <a:t> </a:t>
            </a:r>
            <a:endParaRPr lang="en-US" dirty="0"/>
          </a:p>
        </p:txBody>
      </p:sp>
      <p:sp>
        <p:nvSpPr>
          <p:cNvPr id="3" name="Subtitle 2"/>
          <p:cNvSpPr>
            <a:spLocks noGrp="1"/>
          </p:cNvSpPr>
          <p:nvPr>
            <p:ph type="subTitle" idx="1"/>
          </p:nvPr>
        </p:nvSpPr>
        <p:spPr>
          <a:xfrm>
            <a:off x="2362200" y="6019800"/>
            <a:ext cx="2286000" cy="685800"/>
          </a:xfrm>
        </p:spPr>
        <p:txBody>
          <a:bodyPr/>
          <a:lstStyle/>
          <a:p>
            <a:r>
              <a:rPr lang="en-US" dirty="0" smtClean="0"/>
              <a:t>Lecture 3 </a:t>
            </a:r>
            <a:endParaRPr lang="en-US" dirty="0"/>
          </a:p>
        </p:txBody>
      </p:sp>
      <p:sp>
        <p:nvSpPr>
          <p:cNvPr id="4" name="Subtitle 2"/>
          <p:cNvSpPr txBox="1">
            <a:spLocks/>
          </p:cNvSpPr>
          <p:nvPr/>
        </p:nvSpPr>
        <p:spPr>
          <a:xfrm>
            <a:off x="381000" y="6019800"/>
            <a:ext cx="1905000"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mn-cs"/>
              </a:rPr>
              <a:t>  TQM </a:t>
            </a: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0" y="0"/>
            <a:ext cx="9144001" cy="685800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Flow chart </a:t>
            </a:r>
            <a:endParaRPr lang="en-US" dirty="0"/>
          </a:p>
        </p:txBody>
      </p:sp>
      <p:pic>
        <p:nvPicPr>
          <p:cNvPr id="29698" name="Picture 2" descr="Image result for Flow chart in Quality Planning"/>
          <p:cNvPicPr>
            <a:picLocks noGrp="1" noChangeAspect="1" noChangeArrowheads="1"/>
          </p:cNvPicPr>
          <p:nvPr>
            <p:ph sz="quarter" idx="1"/>
          </p:nvPr>
        </p:nvPicPr>
        <p:blipFill>
          <a:blip r:embed="rId2" cstate="print"/>
          <a:srcRect/>
          <a:stretch>
            <a:fillRect/>
          </a:stretch>
        </p:blipFill>
        <p:spPr bwMode="auto">
          <a:xfrm>
            <a:off x="381000" y="1600200"/>
            <a:ext cx="3295638" cy="4495800"/>
          </a:xfrm>
          <a:prstGeom prst="rect">
            <a:avLst/>
          </a:prstGeom>
          <a:noFill/>
        </p:spPr>
      </p:pic>
      <p:pic>
        <p:nvPicPr>
          <p:cNvPr id="29700" name="Picture 4" descr="Image result for Flow chart in Quality Planning"/>
          <p:cNvPicPr>
            <a:picLocks noChangeAspect="1" noChangeArrowheads="1"/>
          </p:cNvPicPr>
          <p:nvPr/>
        </p:nvPicPr>
        <p:blipFill>
          <a:blip r:embed="rId3" cstate="print"/>
          <a:srcRect/>
          <a:stretch>
            <a:fillRect/>
          </a:stretch>
        </p:blipFill>
        <p:spPr bwMode="auto">
          <a:xfrm>
            <a:off x="4876800" y="1676400"/>
            <a:ext cx="3962400" cy="49339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8674" name="Picture 2" descr="Image result for Flow chart in Quality"/>
          <p:cNvPicPr>
            <a:picLocks noChangeAspect="1" noChangeArrowheads="1"/>
          </p:cNvPicPr>
          <p:nvPr/>
        </p:nvPicPr>
        <p:blipFill>
          <a:blip r:embed="rId2" cstate="print"/>
          <a:srcRect/>
          <a:stretch>
            <a:fillRect/>
          </a:stretch>
        </p:blipFill>
        <p:spPr bwMode="auto">
          <a:xfrm>
            <a:off x="1" y="-1"/>
            <a:ext cx="9144000" cy="6858001"/>
          </a:xfrm>
          <a:prstGeom prst="rect">
            <a:avLst/>
          </a:prstGeom>
          <a:noFill/>
        </p:spPr>
      </p:pic>
      <p:sp>
        <p:nvSpPr>
          <p:cNvPr id="5" name="TextBox 4"/>
          <p:cNvSpPr txBox="1"/>
          <p:nvPr/>
        </p:nvSpPr>
        <p:spPr>
          <a:xfrm>
            <a:off x="0" y="6172200"/>
            <a:ext cx="9144000" cy="369332"/>
          </a:xfrm>
          <a:prstGeom prst="rect">
            <a:avLst/>
          </a:prstGeom>
          <a:solidFill>
            <a:schemeClr val="accent2"/>
          </a:solidFill>
        </p:spPr>
        <p:txBody>
          <a:bodyPr wrap="square" rtlCol="0">
            <a:spAutoFit/>
          </a:bodyPr>
          <a:lstStyle/>
          <a:p>
            <a:endParaRPr lang="en-US" dirty="0"/>
          </a:p>
        </p:txBody>
      </p:sp>
      <p:sp>
        <p:nvSpPr>
          <p:cNvPr id="6" name="TextBox 5"/>
          <p:cNvSpPr txBox="1"/>
          <p:nvPr/>
        </p:nvSpPr>
        <p:spPr>
          <a:xfrm>
            <a:off x="0" y="6488668"/>
            <a:ext cx="9144000" cy="369332"/>
          </a:xfrm>
          <a:prstGeom prst="rect">
            <a:avLst/>
          </a:prstGeom>
          <a:solidFill>
            <a:schemeClr val="accent2"/>
          </a:solidFill>
        </p:spPr>
        <p:txBody>
          <a:bodyPr wrap="square" rtlCol="0">
            <a:spAutoFit/>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0" y="2133600"/>
            <a:ext cx="9167200" cy="3733800"/>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Example of Flow chart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Process </a:t>
            </a:r>
            <a:r>
              <a:rPr lang="en-US" sz="6000" dirty="0" smtClean="0"/>
              <a:t>charting</a:t>
            </a:r>
            <a:endParaRPr lang="en-US" sz="6000" dirty="0"/>
          </a:p>
        </p:txBody>
      </p:sp>
      <p:sp>
        <p:nvSpPr>
          <p:cNvPr id="3" name="Content Placeholder 2"/>
          <p:cNvSpPr>
            <a:spLocks noGrp="1"/>
          </p:cNvSpPr>
          <p:nvPr>
            <p:ph sz="quarter" idx="1"/>
          </p:nvPr>
        </p:nvSpPr>
        <p:spPr>
          <a:xfrm>
            <a:off x="612648" y="1600200"/>
            <a:ext cx="8153400" cy="2819400"/>
          </a:xfrm>
        </p:spPr>
        <p:txBody>
          <a:bodyPr>
            <a:normAutofit fontScale="92500" lnSpcReduction="10000"/>
          </a:bodyPr>
          <a:lstStyle/>
          <a:p>
            <a:pPr>
              <a:buNone/>
            </a:pPr>
            <a:r>
              <a:rPr lang="en-US" b="1" dirty="0" smtClean="0"/>
              <a:t>Quality planning</a:t>
            </a:r>
            <a:r>
              <a:rPr lang="en-US" dirty="0" smtClean="0"/>
              <a:t> is the task of determining </a:t>
            </a:r>
            <a:r>
              <a:rPr lang="en-US" dirty="0" smtClean="0"/>
              <a:t>what</a:t>
            </a:r>
          </a:p>
          <a:p>
            <a:pPr>
              <a:buNone/>
            </a:pPr>
            <a:r>
              <a:rPr lang="en-US" dirty="0" smtClean="0"/>
              <a:t>factors </a:t>
            </a:r>
            <a:r>
              <a:rPr lang="en-US" dirty="0" smtClean="0"/>
              <a:t>are important to a project and figuring </a:t>
            </a:r>
            <a:r>
              <a:rPr lang="en-US" dirty="0" smtClean="0"/>
              <a:t>out</a:t>
            </a:r>
          </a:p>
          <a:p>
            <a:pPr>
              <a:buNone/>
            </a:pPr>
            <a:r>
              <a:rPr lang="en-US" dirty="0" smtClean="0"/>
              <a:t>how </a:t>
            </a:r>
            <a:r>
              <a:rPr lang="en-US" dirty="0" smtClean="0"/>
              <a:t>to meet those factors. </a:t>
            </a:r>
            <a:endParaRPr lang="en-US" dirty="0" smtClean="0"/>
          </a:p>
          <a:p>
            <a:pPr>
              <a:buNone/>
            </a:pPr>
            <a:r>
              <a:rPr lang="en-US" dirty="0" smtClean="0"/>
              <a:t>Some </a:t>
            </a:r>
            <a:r>
              <a:rPr lang="en-US" dirty="0" smtClean="0"/>
              <a:t>common steps in the </a:t>
            </a:r>
            <a:r>
              <a:rPr lang="en-US" b="1" dirty="0" smtClean="0"/>
              <a:t>process</a:t>
            </a:r>
            <a:r>
              <a:rPr lang="en-US" dirty="0" smtClean="0"/>
              <a:t> include </a:t>
            </a:r>
            <a:r>
              <a:rPr lang="en-US" dirty="0" smtClean="0"/>
              <a:t>knowing</a:t>
            </a:r>
          </a:p>
          <a:p>
            <a:pPr>
              <a:buNone/>
            </a:pPr>
            <a:r>
              <a:rPr lang="en-US" dirty="0" smtClean="0"/>
              <a:t>responsibilities</a:t>
            </a:r>
            <a:r>
              <a:rPr lang="en-US" dirty="0" smtClean="0"/>
              <a:t>, outlining </a:t>
            </a:r>
            <a:r>
              <a:rPr lang="en-US" dirty="0" smtClean="0"/>
              <a:t>documents, understanding </a:t>
            </a:r>
            <a:r>
              <a:rPr lang="en-US" b="1" dirty="0" smtClean="0"/>
              <a:t>procedures</a:t>
            </a:r>
            <a:r>
              <a:rPr lang="en-US" dirty="0" smtClean="0"/>
              <a:t>, designing, monitoring </a:t>
            </a:r>
            <a:r>
              <a:rPr lang="en-US" dirty="0" smtClean="0"/>
              <a:t>and wrapping up. </a:t>
            </a:r>
            <a:endParaRPr lang="en-US" dirty="0"/>
          </a:p>
        </p:txBody>
      </p:sp>
      <p:pic>
        <p:nvPicPr>
          <p:cNvPr id="26625" name="Picture 1"/>
          <p:cNvPicPr>
            <a:picLocks noChangeAspect="1" noChangeArrowheads="1"/>
          </p:cNvPicPr>
          <p:nvPr/>
        </p:nvPicPr>
        <p:blipFill>
          <a:blip r:embed="rId2" cstate="print"/>
          <a:srcRect/>
          <a:stretch>
            <a:fillRect/>
          </a:stretch>
        </p:blipFill>
        <p:spPr bwMode="auto">
          <a:xfrm>
            <a:off x="0" y="4343400"/>
            <a:ext cx="9144000" cy="251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sz="quarter" idx="1"/>
          </p:nvPr>
        </p:nvPicPr>
        <p:blipFill>
          <a:blip r:embed="rId2" cstate="print"/>
          <a:srcRect/>
          <a:stretch>
            <a:fillRect/>
          </a:stretch>
        </p:blipFill>
        <p:spPr bwMode="auto">
          <a:xfrm>
            <a:off x="0" y="228600"/>
            <a:ext cx="9144000" cy="6248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Process charting in Quality Plannin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6488668"/>
            <a:ext cx="3367781" cy="369332"/>
          </a:xfrm>
          <a:prstGeom prst="rect">
            <a:avLst/>
          </a:prstGeom>
        </p:spPr>
        <p:txBody>
          <a:bodyPr wrap="none">
            <a:spAutoFit/>
          </a:bodyPr>
          <a:lstStyle/>
          <a:p>
            <a:r>
              <a:rPr lang="en-US" dirty="0" smtClean="0"/>
              <a:t>The acceptable </a:t>
            </a:r>
            <a:r>
              <a:rPr lang="en-US" b="1" dirty="0" smtClean="0"/>
              <a:t>quality</a:t>
            </a:r>
            <a:r>
              <a:rPr lang="en-US" dirty="0" smtClean="0"/>
              <a:t> limit (</a:t>
            </a:r>
            <a:r>
              <a:rPr lang="en-US" b="1" dirty="0" smtClean="0"/>
              <a:t>AQL</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Image result for Process charting in Quality Planning"/>
          <p:cNvPicPr>
            <a:picLocks noGrp="1" noChangeAspect="1" noChangeArrowheads="1"/>
          </p:cNvPicPr>
          <p:nvPr>
            <p:ph sz="quarter" idx="1"/>
          </p:nvPr>
        </p:nvPicPr>
        <p:blipFill>
          <a:blip r:embed="rId2" cstate="print"/>
          <a:srcRect/>
          <a:stretch>
            <a:fillRect/>
          </a:stretch>
        </p:blipFill>
        <p:spPr bwMode="auto">
          <a:xfrm>
            <a:off x="0" y="212084"/>
            <a:ext cx="8998206" cy="66459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Purchase planning</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r>
              <a:rPr lang="en-US" b="1" dirty="0" smtClean="0"/>
              <a:t>Purchase planning</a:t>
            </a:r>
            <a:r>
              <a:rPr lang="en-US" dirty="0" smtClean="0"/>
              <a:t> is the process of establishing objectives and tactics to obtain the best value in a specific </a:t>
            </a:r>
            <a:r>
              <a:rPr lang="en-US" b="1" dirty="0" smtClean="0"/>
              <a:t>purcha</a:t>
            </a:r>
            <a:r>
              <a:rPr lang="en-US" dirty="0" smtClean="0"/>
              <a:t>se. </a:t>
            </a:r>
          </a:p>
          <a:p>
            <a:r>
              <a:rPr lang="en-US" b="1" dirty="0" smtClean="0"/>
              <a:t>Objective of Purchase Planning </a:t>
            </a:r>
          </a:p>
          <a:p>
            <a:pPr marL="514350" indent="-514350">
              <a:buFont typeface="+mj-lt"/>
              <a:buAutoNum type="arabicPeriod"/>
            </a:pPr>
            <a:r>
              <a:rPr lang="en-US" dirty="0" smtClean="0"/>
              <a:t>Lower costs. This is by far the primary function of the purchasing department</a:t>
            </a:r>
            <a:r>
              <a:rPr lang="en-US" dirty="0" smtClean="0"/>
              <a:t>.</a:t>
            </a:r>
            <a:endParaRPr lang="en-US" dirty="0" smtClean="0"/>
          </a:p>
          <a:p>
            <a:pPr marL="514350" indent="-514350">
              <a:buFont typeface="+mj-lt"/>
              <a:buAutoNum type="arabicPeriod"/>
            </a:pPr>
            <a:r>
              <a:rPr lang="en-US" dirty="0" smtClean="0"/>
              <a:t>Reduce risk and ensure the security of supply</a:t>
            </a:r>
            <a:r>
              <a:rPr lang="en-US" dirty="0" smtClean="0"/>
              <a:t>.</a:t>
            </a:r>
            <a:endParaRPr lang="en-US" dirty="0" smtClean="0"/>
          </a:p>
          <a:p>
            <a:pPr marL="514350" indent="-514350">
              <a:buFont typeface="+mj-lt"/>
              <a:buAutoNum type="arabicPeriod"/>
            </a:pPr>
            <a:r>
              <a:rPr lang="en-US" dirty="0" smtClean="0"/>
              <a:t>Manage relationships</a:t>
            </a:r>
            <a:r>
              <a:rPr lang="en-US" dirty="0" smtClean="0"/>
              <a:t>.</a:t>
            </a:r>
            <a:endParaRPr lang="en-US" dirty="0" smtClean="0"/>
          </a:p>
          <a:p>
            <a:pPr marL="514350" indent="-514350">
              <a:buFont typeface="+mj-lt"/>
              <a:buAutoNum type="arabicPeriod"/>
            </a:pPr>
            <a:r>
              <a:rPr lang="en-US" dirty="0" smtClean="0"/>
              <a:t>Improve quality. </a:t>
            </a:r>
          </a:p>
          <a:p>
            <a:pPr marL="514350" indent="-514350">
              <a:buFont typeface="+mj-lt"/>
              <a:buAutoNum type="arabicPeriod"/>
            </a:pPr>
            <a:r>
              <a:rPr lang="en-US" dirty="0" smtClean="0"/>
              <a:t>Pursue </a:t>
            </a:r>
            <a:r>
              <a:rPr lang="en-US" dirty="0" smtClean="0"/>
              <a:t>innovation</a:t>
            </a:r>
            <a:r>
              <a:rPr lang="en-US" dirty="0" smtClean="0"/>
              <a:t>.</a:t>
            </a:r>
            <a:endParaRPr lang="en-US" dirty="0" smtClean="0"/>
          </a:p>
          <a:p>
            <a:pPr marL="514350" indent="-514350">
              <a:buFont typeface="+mj-lt"/>
              <a:buAutoNum type="arabicPeriod"/>
            </a:pPr>
            <a:r>
              <a:rPr lang="en-US" dirty="0" smtClean="0"/>
              <a:t>Leverage </a:t>
            </a:r>
            <a:r>
              <a:rPr lang="en-US" dirty="0" smtClean="0"/>
              <a:t>technology.</a:t>
            </a:r>
          </a:p>
          <a:p>
            <a:endParaRPr lang="en-US"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29" name="Picture 1"/>
          <p:cNvPicPr>
            <a:picLocks noGrp="1" noChangeAspect="1" noChangeArrowheads="1"/>
          </p:cNvPicPr>
          <p:nvPr>
            <p:ph sz="quarter" idx="1"/>
          </p:nvPr>
        </p:nvPicPr>
        <p:blipFill>
          <a:blip r:embed="rId2" cstate="print"/>
          <a:srcRect/>
          <a:stretch>
            <a:fillRect/>
          </a:stretch>
        </p:blipFill>
        <p:spPr bwMode="auto">
          <a:xfrm>
            <a:off x="0" y="0"/>
            <a:ext cx="9144001" cy="68580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 y="-40888"/>
            <a:ext cx="9144000" cy="68988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Autofit/>
          </a:bodyPr>
          <a:lstStyle/>
          <a:p>
            <a:r>
              <a:rPr lang="en-US" sz="2000" dirty="0" smtClean="0">
                <a:solidFill>
                  <a:schemeClr val="tx1"/>
                </a:solidFill>
              </a:rPr>
              <a:t> </a:t>
            </a:r>
            <a:r>
              <a:rPr lang="en-US" sz="2000" b="1" dirty="0" smtClean="0">
                <a:solidFill>
                  <a:schemeClr val="tx1"/>
                </a:solidFill>
              </a:rPr>
              <a:t>Purchase Planning </a:t>
            </a:r>
            <a:r>
              <a:rPr lang="en-US" sz="2000" dirty="0" smtClean="0">
                <a:solidFill>
                  <a:schemeClr val="tx1"/>
                </a:solidFill>
              </a:rPr>
              <a:t>module determines material requirements (both for raw materials used in production and purchased items sold to customers), based on sales orders, open work orders or frequency of need.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pic>
        <p:nvPicPr>
          <p:cNvPr id="21506" name="Picture 2" descr="Purchase Planning"/>
          <p:cNvPicPr>
            <a:picLocks noGrp="1" noChangeAspect="1" noChangeArrowheads="1"/>
          </p:cNvPicPr>
          <p:nvPr>
            <p:ph sz="quarter" idx="1"/>
          </p:nvPr>
        </p:nvPicPr>
        <p:blipFill>
          <a:blip r:embed="rId2" cstate="print"/>
          <a:srcRect/>
          <a:stretch>
            <a:fillRect/>
          </a:stretch>
        </p:blipFill>
        <p:spPr bwMode="auto">
          <a:xfrm>
            <a:off x="152400" y="1676400"/>
            <a:ext cx="8991600" cy="520707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Image result for purchase planning in quality"/>
          <p:cNvPicPr>
            <a:picLocks noGrp="1" noChangeAspect="1" noChangeArrowheads="1"/>
          </p:cNvPicPr>
          <p:nvPr>
            <p:ph sz="quarter" idx="1"/>
          </p:nvPr>
        </p:nvPicPr>
        <p:blipFill>
          <a:blip r:embed="rId2" cstate="print"/>
          <a:srcRect/>
          <a:stretch>
            <a:fillRect/>
          </a:stretch>
        </p:blipFill>
        <p:spPr bwMode="auto">
          <a:xfrm>
            <a:off x="0" y="0"/>
            <a:ext cx="9227608"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4035552" cy="990600"/>
          </a:xfrm>
        </p:spPr>
        <p:txBody>
          <a:bodyPr/>
          <a:lstStyle/>
          <a:p>
            <a:r>
              <a:rPr lang="en-US" dirty="0" smtClean="0"/>
              <a:t>Planning for JIT </a:t>
            </a:r>
            <a:endParaRPr lang="en-US" dirty="0"/>
          </a:p>
        </p:txBody>
      </p:sp>
      <p:sp>
        <p:nvSpPr>
          <p:cNvPr id="3" name="Content Placeholder 2"/>
          <p:cNvSpPr>
            <a:spLocks noGrp="1"/>
          </p:cNvSpPr>
          <p:nvPr>
            <p:ph sz="quarter" idx="1"/>
          </p:nvPr>
        </p:nvSpPr>
        <p:spPr>
          <a:xfrm>
            <a:off x="533400" y="1447800"/>
            <a:ext cx="8153400" cy="5029200"/>
          </a:xfrm>
        </p:spPr>
        <p:txBody>
          <a:bodyPr>
            <a:noAutofit/>
          </a:bodyPr>
          <a:lstStyle/>
          <a:p>
            <a:pPr algn="just"/>
            <a:r>
              <a:rPr lang="en-US" sz="2300" dirty="0" smtClean="0"/>
              <a:t>What is Just in Time (</a:t>
            </a:r>
            <a:r>
              <a:rPr lang="en-US" sz="2300" b="1" dirty="0" smtClean="0"/>
              <a:t>JIT</a:t>
            </a:r>
            <a:r>
              <a:rPr lang="en-US" sz="2300" dirty="0" smtClean="0"/>
              <a:t>). </a:t>
            </a:r>
            <a:r>
              <a:rPr lang="en-US" sz="2300" dirty="0" smtClean="0"/>
              <a:t>Just in time is a common </a:t>
            </a:r>
            <a:r>
              <a:rPr lang="en-US" sz="2300" b="1" dirty="0" smtClean="0"/>
              <a:t>inventory</a:t>
            </a:r>
            <a:r>
              <a:rPr lang="en-US" sz="2300" dirty="0" smtClean="0"/>
              <a:t> management </a:t>
            </a:r>
            <a:r>
              <a:rPr lang="en-US" sz="2300" b="1" dirty="0" smtClean="0"/>
              <a:t>technique</a:t>
            </a:r>
            <a:r>
              <a:rPr lang="en-US" sz="2300" dirty="0" smtClean="0"/>
              <a:t> and type of lean methodology designed to increase efficiency, cut costs and decrease waste by receiving </a:t>
            </a:r>
            <a:r>
              <a:rPr lang="en-US" sz="2300" dirty="0" smtClean="0"/>
              <a:t>goods only as they are needed.</a:t>
            </a:r>
          </a:p>
          <a:p>
            <a:pPr algn="just"/>
            <a:endParaRPr lang="en-US" sz="2300" dirty="0" smtClean="0"/>
          </a:p>
          <a:p>
            <a:r>
              <a:rPr lang="en-US" sz="2300" dirty="0" smtClean="0"/>
              <a:t>It was not so long ago when organizations were overstocking their warehouses with resources just in case a customer demand appears</a:t>
            </a:r>
            <a:r>
              <a:rPr lang="en-US" sz="2300" dirty="0" smtClean="0"/>
              <a:t>. </a:t>
            </a:r>
            <a:endParaRPr lang="en-US" sz="2300" dirty="0" smtClean="0"/>
          </a:p>
          <a:p>
            <a:r>
              <a:rPr lang="en-US" sz="2300" dirty="0" smtClean="0"/>
              <a:t>However, having a lot of inventories automatically means higher costs for maintaining these extra resources. Logically, more inventories require more space and additional workforce.</a:t>
            </a:r>
          </a:p>
          <a:p>
            <a:r>
              <a:rPr lang="en-US" sz="2300" dirty="0" smtClean="0"/>
              <a:t>In the middle of 20th century, struggling to reduce their high inventory costs, Toyota built the foundation of </a:t>
            </a:r>
            <a:r>
              <a:rPr lang="en-US" sz="2300" u="sng" dirty="0" smtClean="0">
                <a:hlinkClick r:id="rId2"/>
              </a:rPr>
              <a:t>Lean manufacturing</a:t>
            </a:r>
            <a:r>
              <a:rPr lang="en-US" sz="2300" dirty="0" smtClean="0"/>
              <a:t>.</a:t>
            </a:r>
          </a:p>
          <a:p>
            <a:pPr algn="just"/>
            <a:endParaRPr lang="en-U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descr="JIT Objectives Objectives Zero lead time Zero failures Flow process Flexible manufacture Eliminate waste Zero Inventory "/>
          <p:cNvPicPr>
            <a:picLocks noGrp="1" noChangeAspect="1" noChangeArrowheads="1"/>
          </p:cNvPicPr>
          <p:nvPr>
            <p:ph sz="quarter" idx="1"/>
          </p:nvPr>
        </p:nvPicPr>
        <p:blipFill>
          <a:blip r:embed="rId2" cstate="print"/>
          <a:srcRect/>
          <a:stretch>
            <a:fillRect/>
          </a:stretch>
        </p:blipFill>
        <p:spPr bwMode="auto">
          <a:xfrm>
            <a:off x="0" y="0"/>
            <a:ext cx="9194799" cy="684609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buNone/>
            </a:pPr>
            <a:r>
              <a:rPr lang="en-US" dirty="0" smtClean="0"/>
              <a:t>JIT inventory at a glance: the pros and cons</a:t>
            </a:r>
          </a:p>
          <a:p>
            <a:r>
              <a:rPr lang="en-US" dirty="0" smtClean="0"/>
              <a:t>With the right approach, utilizing a JIT inventory management strategy has a number of potential benefits for businesses:</a:t>
            </a:r>
          </a:p>
          <a:p>
            <a:r>
              <a:rPr lang="en-US" b="1" dirty="0" smtClean="0"/>
              <a:t>Lower </a:t>
            </a:r>
            <a:r>
              <a:rPr lang="en-US" b="1" dirty="0" smtClean="0">
                <a:hlinkClick r:id="rId2"/>
              </a:rPr>
              <a:t>inventory holding costs</a:t>
            </a:r>
            <a:r>
              <a:rPr lang="en-US" dirty="0" smtClean="0"/>
              <a:t> – with inventory purchased or produced at short notice there’s no need to have unsold inventory taking up valuable warehouse space.</a:t>
            </a:r>
          </a:p>
          <a:p>
            <a:r>
              <a:rPr lang="en-US" b="1" dirty="0" smtClean="0"/>
              <a:t>Improved </a:t>
            </a:r>
            <a:r>
              <a:rPr lang="en-US" b="1" dirty="0" smtClean="0">
                <a:hlinkClick r:id="rId3"/>
              </a:rPr>
              <a:t>cash flow</a:t>
            </a:r>
            <a:r>
              <a:rPr lang="en-US" dirty="0" smtClean="0"/>
              <a:t> – without the need to store large volumes of inventory at all times, capital expenditure is reduced, and cash can be invested elsewhere.</a:t>
            </a:r>
          </a:p>
          <a:p>
            <a:r>
              <a:rPr lang="en-US" b="1" dirty="0" smtClean="0"/>
              <a:t>Less </a:t>
            </a:r>
            <a:r>
              <a:rPr lang="en-US" b="1" dirty="0" smtClean="0">
                <a:hlinkClick r:id="rId4"/>
              </a:rPr>
              <a:t>dead stock</a:t>
            </a:r>
            <a:r>
              <a:rPr lang="en-US" dirty="0" smtClean="0"/>
              <a:t> – because inventory levels rely on customer demand, there’s less risk of unwanted stock left sitting in your warehouse.</a:t>
            </a:r>
          </a:p>
          <a:p>
            <a:endParaRPr lang="en-US" dirty="0"/>
          </a:p>
        </p:txBody>
      </p:sp>
      <p:sp>
        <p:nvSpPr>
          <p:cNvPr id="4" name="Rectangle 3"/>
          <p:cNvSpPr/>
          <p:nvPr/>
        </p:nvSpPr>
        <p:spPr>
          <a:xfrm>
            <a:off x="304800" y="143470"/>
            <a:ext cx="8077200" cy="1015663"/>
          </a:xfrm>
          <a:prstGeom prst="rect">
            <a:avLst/>
          </a:prstGeom>
        </p:spPr>
        <p:txBody>
          <a:bodyPr wrap="square">
            <a:spAutoFit/>
          </a:bodyPr>
          <a:lstStyle/>
          <a:p>
            <a:pPr algn="just"/>
            <a:r>
              <a:rPr lang="en-US" sz="2000" dirty="0" smtClean="0"/>
              <a:t>Just in time is a </a:t>
            </a:r>
            <a:r>
              <a:rPr lang="en-US" sz="2000" b="1" dirty="0" smtClean="0">
                <a:hlinkClick r:id="rId5"/>
              </a:rPr>
              <a:t>common inventory management technique</a:t>
            </a:r>
            <a:r>
              <a:rPr lang="en-US" sz="2000" dirty="0" smtClean="0"/>
              <a:t> and type of lean methodology designed to increase efficiency, cut costs and decrease waste by receiving goods only as they are needed.</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pPr>
              <a:buNone/>
            </a:pPr>
            <a:r>
              <a:rPr lang="en-US" dirty="0" smtClean="0"/>
              <a:t>Just in Time inventory management isn’t without its potential </a:t>
            </a:r>
            <a:r>
              <a:rPr lang="en-US" b="1" dirty="0" smtClean="0"/>
              <a:t>disadvantages:</a:t>
            </a:r>
          </a:p>
          <a:p>
            <a:r>
              <a:rPr lang="en-US" b="1" dirty="0" smtClean="0"/>
              <a:t>Problems with order fulfillment</a:t>
            </a:r>
            <a:r>
              <a:rPr lang="en-US" dirty="0" smtClean="0"/>
              <a:t> – if a customer orders a product and you don’t yet have it in stock, you run the risk of not being able to fulfill the order in a timely fashion.</a:t>
            </a:r>
          </a:p>
          <a:p>
            <a:r>
              <a:rPr lang="en-US" b="1" dirty="0" smtClean="0"/>
              <a:t>Little room for error </a:t>
            </a:r>
            <a:r>
              <a:rPr lang="en-US" dirty="0" smtClean="0"/>
              <a:t>– doing JIT right means having accurate </a:t>
            </a:r>
            <a:r>
              <a:rPr lang="en-US" dirty="0" smtClean="0">
                <a:hlinkClick r:id="rId2"/>
              </a:rPr>
              <a:t>demand forecasts</a:t>
            </a:r>
            <a:r>
              <a:rPr lang="en-US" dirty="0" smtClean="0"/>
              <a:t> and insights into customers’ buying habits at all times. Any miscalculation could have a significant negative impact on business operations.</a:t>
            </a:r>
          </a:p>
          <a:p>
            <a:r>
              <a:rPr lang="en-US" b="1" dirty="0" smtClean="0"/>
              <a:t>Price shocks </a:t>
            </a:r>
            <a:r>
              <a:rPr lang="en-US" dirty="0" smtClean="0"/>
              <a:t>– with a Just in Time system, you don’t have the luxury of waiting around for the best prices on goods. When prices go up, profit margins go down.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4495800"/>
          </a:xfrm>
        </p:spPr>
        <p:txBody>
          <a:bodyPr/>
          <a:lstStyle/>
          <a:p>
            <a:r>
              <a:rPr lang="en-US" b="1" dirty="0" smtClean="0"/>
              <a:t>Lean methodology</a:t>
            </a:r>
            <a:r>
              <a:rPr lang="en-US" dirty="0" smtClean="0"/>
              <a:t> is a way of optimizing the people, resources, effort, and energy of your organization toward creating value for the customer. It is based on two guiding tenets, continuous improvement and respect for people.</a:t>
            </a:r>
            <a:endParaRPr lang="en-US" dirty="0"/>
          </a:p>
        </p:txBody>
      </p:sp>
      <p:pic>
        <p:nvPicPr>
          <p:cNvPr id="18434" name="Picture 2" descr="Image result for lean methodology"/>
          <p:cNvPicPr>
            <a:picLocks noChangeAspect="1" noChangeArrowheads="1"/>
          </p:cNvPicPr>
          <p:nvPr/>
        </p:nvPicPr>
        <p:blipFill>
          <a:blip r:embed="rId2" cstate="print"/>
          <a:srcRect/>
          <a:stretch>
            <a:fillRect/>
          </a:stretch>
        </p:blipFill>
        <p:spPr bwMode="auto">
          <a:xfrm>
            <a:off x="0" y="1981200"/>
            <a:ext cx="9144000" cy="4695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Image result for lean methodology"/>
          <p:cNvPicPr>
            <a:picLocks noGrp="1" noChangeAspect="1" noChangeArrowheads="1"/>
          </p:cNvPicPr>
          <p:nvPr>
            <p:ph sz="quarter" idx="1"/>
          </p:nvPr>
        </p:nvPicPr>
        <p:blipFill>
          <a:blip r:embed="rId2" cstate="print"/>
          <a:srcRect/>
          <a:stretch>
            <a:fillRect/>
          </a:stretch>
        </p:blipFill>
        <p:spPr bwMode="auto">
          <a:xfrm>
            <a:off x="0" y="-19850"/>
            <a:ext cx="8755063" cy="68778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IT Philosophy JIT Lower inventory levels / small lots sizes Streamlined with no waste or variability in production system..."/>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762000"/>
          </a:xfrm>
        </p:spPr>
        <p:txBody>
          <a:bodyPr>
            <a:noAutofit/>
          </a:bodyPr>
          <a:lstStyle/>
          <a:p>
            <a:r>
              <a:rPr lang="en-US" sz="3200" dirty="0" smtClean="0">
                <a:solidFill>
                  <a:schemeClr val="tx1"/>
                </a:solidFill>
                <a:latin typeface="Times New Roman" pitchFamily="18" charset="0"/>
                <a:cs typeface="Times New Roman" pitchFamily="18" charset="0"/>
                <a:hlinkClick r:id="rId2"/>
              </a:rPr>
              <a:t>Just-in-Time </a:t>
            </a:r>
            <a:r>
              <a:rPr lang="en-US" sz="3200" dirty="0" smtClean="0">
                <a:solidFill>
                  <a:schemeClr val="tx1"/>
                </a:solidFill>
                <a:latin typeface="Times New Roman" pitchFamily="18" charset="0"/>
                <a:cs typeface="Times New Roman" pitchFamily="18" charset="0"/>
                <a:hlinkClick r:id="rId2"/>
              </a:rPr>
              <a:t>Production: The Path to Efficiency</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13314" name="Picture 2" descr="Image result for planning for JIT in quality planning"/>
          <p:cNvPicPr>
            <a:picLocks noGrp="1" noChangeAspect="1" noChangeArrowheads="1"/>
          </p:cNvPicPr>
          <p:nvPr>
            <p:ph sz="quarter" idx="1"/>
          </p:nvPr>
        </p:nvPicPr>
        <p:blipFill>
          <a:blip r:embed="rId3" cstate="print"/>
          <a:srcRect/>
          <a:stretch>
            <a:fillRect/>
          </a:stretch>
        </p:blipFill>
        <p:spPr bwMode="auto">
          <a:xfrm>
            <a:off x="-8850" y="762000"/>
            <a:ext cx="9152849"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62" name="Picture 2"/>
          <p:cNvPicPr>
            <a:picLocks noChangeAspect="1" noChangeArrowheads="1"/>
          </p:cNvPicPr>
          <p:nvPr/>
        </p:nvPicPr>
        <p:blipFill>
          <a:blip r:embed="rId2" cstate="print"/>
          <a:srcRect/>
          <a:stretch>
            <a:fillRect/>
          </a:stretch>
        </p:blipFill>
        <p:spPr bwMode="auto">
          <a:xfrm>
            <a:off x="0" y="63045"/>
            <a:ext cx="9144000" cy="679495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4034" name="Picture 2" descr="Image result for Just in time thank you"/>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Planning</a:t>
            </a:r>
            <a:endParaRPr lang="en-US" dirty="0"/>
          </a:p>
        </p:txBody>
      </p:sp>
      <p:sp>
        <p:nvSpPr>
          <p:cNvPr id="3" name="Content Placeholder 2"/>
          <p:cNvSpPr>
            <a:spLocks noGrp="1"/>
          </p:cNvSpPr>
          <p:nvPr>
            <p:ph sz="quarter" idx="1"/>
          </p:nvPr>
        </p:nvSpPr>
        <p:spPr>
          <a:xfrm>
            <a:off x="457200" y="1600200"/>
            <a:ext cx="8308848" cy="4495800"/>
          </a:xfrm>
        </p:spPr>
        <p:txBody>
          <a:bodyPr>
            <a:normAutofit/>
          </a:bodyPr>
          <a:lstStyle/>
          <a:p>
            <a:pPr algn="just">
              <a:buNone/>
            </a:pPr>
            <a:r>
              <a:rPr lang="en-US" sz="3000" dirty="0" smtClean="0"/>
              <a:t>A </a:t>
            </a:r>
            <a:r>
              <a:rPr lang="en-US" sz="3000" b="1" dirty="0" smtClean="0"/>
              <a:t>quality plan</a:t>
            </a:r>
            <a:r>
              <a:rPr lang="en-US" sz="3000" dirty="0" smtClean="0"/>
              <a:t> is a document, or several </a:t>
            </a:r>
            <a:r>
              <a:rPr lang="en-US" sz="3000" dirty="0" smtClean="0"/>
              <a:t>documents,</a:t>
            </a:r>
          </a:p>
          <a:p>
            <a:pPr algn="just">
              <a:buNone/>
            </a:pPr>
            <a:r>
              <a:rPr lang="en-US" sz="3000" dirty="0" smtClean="0"/>
              <a:t>that </a:t>
            </a:r>
            <a:r>
              <a:rPr lang="en-US" sz="3000" dirty="0" smtClean="0"/>
              <a:t>together specify </a:t>
            </a:r>
            <a:r>
              <a:rPr lang="en-US" sz="3000" b="1" dirty="0" smtClean="0"/>
              <a:t>quality</a:t>
            </a:r>
            <a:r>
              <a:rPr lang="en-US" sz="3000" dirty="0" smtClean="0"/>
              <a:t> standards, </a:t>
            </a:r>
            <a:r>
              <a:rPr lang="en-US" sz="3000" dirty="0" smtClean="0"/>
              <a:t>practices,</a:t>
            </a:r>
          </a:p>
          <a:p>
            <a:pPr algn="just">
              <a:buNone/>
            </a:pPr>
            <a:r>
              <a:rPr lang="en-US" sz="3000" dirty="0" smtClean="0"/>
              <a:t>resources</a:t>
            </a:r>
            <a:r>
              <a:rPr lang="en-US" sz="3000" dirty="0" smtClean="0"/>
              <a:t>, specifications, and the sequence of </a:t>
            </a:r>
            <a:endParaRPr lang="en-US" sz="3000" dirty="0" smtClean="0"/>
          </a:p>
          <a:p>
            <a:pPr algn="just">
              <a:buNone/>
            </a:pPr>
            <a:r>
              <a:rPr lang="en-US" sz="3000" dirty="0" smtClean="0"/>
              <a:t>activities relevant </a:t>
            </a:r>
            <a:r>
              <a:rPr lang="en-US" sz="3000" dirty="0" smtClean="0"/>
              <a:t>to a particular product, </a:t>
            </a:r>
            <a:r>
              <a:rPr lang="en-US" sz="3000" dirty="0" smtClean="0"/>
              <a:t>service,</a:t>
            </a:r>
          </a:p>
          <a:p>
            <a:pPr algn="just">
              <a:buNone/>
            </a:pPr>
            <a:r>
              <a:rPr lang="en-US" sz="3000" dirty="0" smtClean="0"/>
              <a:t>project</a:t>
            </a:r>
            <a:r>
              <a:rPr lang="en-US" sz="3000" dirty="0" smtClean="0"/>
              <a:t>, </a:t>
            </a:r>
            <a:r>
              <a:rPr lang="en-US" sz="3000" dirty="0" smtClean="0"/>
              <a:t>or contract</a:t>
            </a:r>
            <a:r>
              <a:rPr lang="en-US" sz="3000" dirty="0" smtClean="0"/>
              <a:t>. </a:t>
            </a:r>
            <a:endParaRPr lang="en-US" sz="3000" dirty="0" smtClean="0"/>
          </a:p>
          <a:p>
            <a:pPr algn="just">
              <a:buNone/>
            </a:pPr>
            <a:r>
              <a:rPr lang="en-US" sz="3000" b="1" dirty="0" smtClean="0"/>
              <a:t>Quality </a:t>
            </a:r>
            <a:r>
              <a:rPr lang="en-US" sz="3000" b="1" dirty="0" smtClean="0"/>
              <a:t>plans</a:t>
            </a:r>
            <a:r>
              <a:rPr lang="en-US" sz="3000" dirty="0" smtClean="0"/>
              <a:t> should </a:t>
            </a:r>
            <a:r>
              <a:rPr lang="en-US" sz="3000" b="1" dirty="0" smtClean="0"/>
              <a:t>define</a:t>
            </a:r>
            <a:r>
              <a:rPr lang="en-US" sz="3000" dirty="0" smtClean="0"/>
              <a:t>: </a:t>
            </a:r>
            <a:r>
              <a:rPr lang="en-US" sz="3000" dirty="0" smtClean="0"/>
              <a:t>.. “  </a:t>
            </a:r>
            <a:r>
              <a:rPr lang="en-US" sz="3000" b="1" i="1" dirty="0" smtClean="0">
                <a:solidFill>
                  <a:srgbClr val="FF0000"/>
                </a:solidFill>
              </a:rPr>
              <a:t>A method for</a:t>
            </a:r>
          </a:p>
          <a:p>
            <a:pPr algn="just">
              <a:buNone/>
            </a:pPr>
            <a:r>
              <a:rPr lang="en-US" sz="3000" b="1" i="1" dirty="0" smtClean="0">
                <a:solidFill>
                  <a:srgbClr val="FF0000"/>
                </a:solidFill>
              </a:rPr>
              <a:t>measuring </a:t>
            </a:r>
            <a:r>
              <a:rPr lang="en-US" sz="3000" b="1" i="1" dirty="0" smtClean="0">
                <a:solidFill>
                  <a:srgbClr val="FF0000"/>
                </a:solidFill>
              </a:rPr>
              <a:t>the achievement of the quality </a:t>
            </a:r>
            <a:r>
              <a:rPr lang="en-US" sz="3000" b="1" i="1" dirty="0" smtClean="0">
                <a:solidFill>
                  <a:srgbClr val="FF0000"/>
                </a:solidFill>
              </a:rPr>
              <a:t>objectives</a:t>
            </a:r>
            <a:r>
              <a:rPr lang="en-US" sz="3000"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6866" name="AutoShape 2" descr="Image result for quality planning definition"/>
          <p:cNvSpPr>
            <a:spLocks noGrp="1" noChangeAspect="1" noChangeArrowheads="1"/>
          </p:cNvSpPr>
          <p:nvPr>
            <p:ph sz="quarter"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Image result for quality plann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0" name="Picture 6" descr="Image result for quality planning defini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5842" name="Picture 2" descr="Image result for quality planning definition"/>
          <p:cNvPicPr>
            <a:picLocks noChangeAspect="1" noChangeArrowheads="1"/>
          </p:cNvPicPr>
          <p:nvPr/>
        </p:nvPicPr>
        <p:blipFill>
          <a:blip r:embed="rId2" cstate="print"/>
          <a:srcRect/>
          <a:stretch>
            <a:fillRect/>
          </a:stretch>
        </p:blipFill>
        <p:spPr bwMode="auto">
          <a:xfrm>
            <a:off x="1" y="1"/>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Quality Tools </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92500" lnSpcReduction="10000"/>
          </a:bodyPr>
          <a:lstStyle/>
          <a:p>
            <a:pPr>
              <a:buNone/>
            </a:pPr>
            <a:r>
              <a:rPr lang="en-US" sz="2800" dirty="0" smtClean="0"/>
              <a:t>	1.Flow </a:t>
            </a:r>
            <a:r>
              <a:rPr lang="en-US" sz="2800" dirty="0" smtClean="0"/>
              <a:t>Charting </a:t>
            </a:r>
            <a:br>
              <a:rPr lang="en-US" sz="2800" dirty="0" smtClean="0"/>
            </a:br>
            <a:r>
              <a:rPr lang="en-US" sz="2800" dirty="0" smtClean="0"/>
              <a:t>2. Process Charting </a:t>
            </a:r>
            <a:br>
              <a:rPr lang="en-US" sz="2800" dirty="0" smtClean="0"/>
            </a:br>
            <a:r>
              <a:rPr lang="en-US" sz="2800" dirty="0" smtClean="0"/>
              <a:t>3. Purchase Planning </a:t>
            </a:r>
            <a:br>
              <a:rPr lang="en-US" sz="2800" dirty="0" smtClean="0"/>
            </a:br>
            <a:r>
              <a:rPr lang="en-US" sz="2800" dirty="0" smtClean="0"/>
              <a:t>4. Planning for JIT ( Just in Time ) </a:t>
            </a:r>
            <a:br>
              <a:rPr lang="en-US" sz="2800" dirty="0" smtClean="0"/>
            </a:br>
            <a:endParaRPr lang="en-US" dirty="0" smtClean="0"/>
          </a:p>
          <a:p>
            <a:pPr algn="ctr">
              <a:buNone/>
            </a:pPr>
            <a:r>
              <a:rPr lang="en-US" sz="4000" b="1" i="1" u="sng" dirty="0" smtClean="0">
                <a:solidFill>
                  <a:srgbClr val="FF0000"/>
                </a:solidFill>
              </a:rPr>
              <a:t>1.Flow </a:t>
            </a:r>
            <a:r>
              <a:rPr lang="en-US" sz="4000" b="1" i="1" u="sng" dirty="0" smtClean="0">
                <a:solidFill>
                  <a:srgbClr val="FF0000"/>
                </a:solidFill>
              </a:rPr>
              <a:t>Charting</a:t>
            </a:r>
          </a:p>
          <a:p>
            <a:pPr>
              <a:buNone/>
            </a:pPr>
            <a:r>
              <a:rPr lang="en-US" sz="4000" dirty="0" smtClean="0"/>
              <a:t>A </a:t>
            </a:r>
            <a:r>
              <a:rPr lang="en-US" sz="4000" b="1" dirty="0" smtClean="0"/>
              <a:t>flowchart</a:t>
            </a:r>
            <a:r>
              <a:rPr lang="en-US" sz="4000" dirty="0" smtClean="0"/>
              <a:t> is a </a:t>
            </a:r>
            <a:r>
              <a:rPr lang="en-US" sz="4000" b="1" dirty="0" smtClean="0"/>
              <a:t>diagram</a:t>
            </a:r>
            <a:r>
              <a:rPr lang="en-US" sz="4000" dirty="0" smtClean="0"/>
              <a:t> that shows the step-by-step </a:t>
            </a:r>
            <a:r>
              <a:rPr lang="en-US" sz="4000" b="1" dirty="0" smtClean="0"/>
              <a:t>flow</a:t>
            </a:r>
            <a:r>
              <a:rPr lang="en-US" sz="4000" dirty="0" smtClean="0"/>
              <a:t> of operation to get a solution of a problem or to figure out the correct sequence of the process.</a:t>
            </a:r>
            <a:endParaRPr lang="en-US" sz="4000" i="1"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3578352" cy="990600"/>
          </a:xfrm>
        </p:spPr>
        <p:txBody>
          <a:bodyPr>
            <a:normAutofit/>
          </a:bodyPr>
          <a:lstStyle/>
          <a:p>
            <a:pPr algn="ctr"/>
            <a:r>
              <a:rPr lang="en-US" b="1" i="1" u="sng" dirty="0" smtClean="0">
                <a:solidFill>
                  <a:srgbClr val="FF0000"/>
                </a:solidFill>
              </a:rPr>
              <a:t>Flow Charting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Basic Flowchart Symbols</a:t>
            </a:r>
          </a:p>
          <a:p>
            <a:pPr>
              <a:buNone/>
            </a:pPr>
            <a:r>
              <a:rPr lang="en-US" dirty="0" smtClean="0"/>
              <a:t>1. The Oval</a:t>
            </a:r>
          </a:p>
          <a:p>
            <a:pPr>
              <a:buNone/>
            </a:pPr>
            <a:r>
              <a:rPr lang="en-US" dirty="0" smtClean="0"/>
              <a:t>An End or a </a:t>
            </a:r>
            <a:r>
              <a:rPr lang="en-US" dirty="0" smtClean="0"/>
              <a:t>Beginning ,The </a:t>
            </a:r>
            <a:r>
              <a:rPr lang="en-US" dirty="0" smtClean="0"/>
              <a:t>oval, or </a:t>
            </a:r>
            <a:r>
              <a:rPr lang="en-US" b="1" dirty="0" smtClean="0"/>
              <a:t>terminator,</a:t>
            </a:r>
            <a:r>
              <a:rPr lang="en-US" dirty="0" smtClean="0"/>
              <a:t> is used to represent the start and end of a </a:t>
            </a:r>
            <a:r>
              <a:rPr lang="en-US" dirty="0" smtClean="0"/>
              <a:t>process</a:t>
            </a:r>
          </a:p>
          <a:p>
            <a:pPr>
              <a:buNone/>
            </a:pPr>
            <a:endParaRPr lang="en-US" dirty="0" smtClean="0"/>
          </a:p>
          <a:p>
            <a:endParaRPr lang="en-US" dirty="0" smtClean="0"/>
          </a:p>
          <a:p>
            <a:pPr>
              <a:buNone/>
            </a:pPr>
            <a:r>
              <a:rPr lang="en-US" dirty="0" smtClean="0"/>
              <a:t>2</a:t>
            </a:r>
            <a:r>
              <a:rPr lang="en-US" dirty="0" smtClean="0"/>
              <a:t>. The Rectangle</a:t>
            </a:r>
          </a:p>
          <a:p>
            <a:pPr>
              <a:buNone/>
            </a:pPr>
            <a:r>
              <a:rPr lang="en-US" dirty="0" smtClean="0"/>
              <a:t>A Step in the Flowcharting </a:t>
            </a:r>
            <a:r>
              <a:rPr lang="en-US" dirty="0" smtClean="0"/>
              <a:t>Process. The </a:t>
            </a:r>
            <a:r>
              <a:rPr lang="en-US" dirty="0" smtClean="0"/>
              <a:t>rectangle is your go-to symbol once you've started flowcharting.</a:t>
            </a:r>
          </a:p>
          <a:p>
            <a:pPr>
              <a:buNone/>
            </a:pPr>
            <a:endParaRPr lang="en-US" dirty="0" smtClean="0"/>
          </a:p>
          <a:p>
            <a:pPr>
              <a:buNone/>
            </a:pPr>
            <a:endParaRPr lang="en-US" dirty="0"/>
          </a:p>
        </p:txBody>
      </p:sp>
      <p:pic>
        <p:nvPicPr>
          <p:cNvPr id="33794" name="Picture 2" descr="Terminator"/>
          <p:cNvPicPr>
            <a:picLocks noChangeAspect="1" noChangeArrowheads="1"/>
          </p:cNvPicPr>
          <p:nvPr/>
        </p:nvPicPr>
        <p:blipFill>
          <a:blip r:embed="rId2" cstate="print"/>
          <a:srcRect/>
          <a:stretch>
            <a:fillRect/>
          </a:stretch>
        </p:blipFill>
        <p:spPr bwMode="auto">
          <a:xfrm>
            <a:off x="7315200" y="1676400"/>
            <a:ext cx="1552575" cy="918044"/>
          </a:xfrm>
          <a:prstGeom prst="rect">
            <a:avLst/>
          </a:prstGeom>
          <a:noFill/>
        </p:spPr>
      </p:pic>
      <p:pic>
        <p:nvPicPr>
          <p:cNvPr id="33796" name="Picture 4" descr="Process"/>
          <p:cNvPicPr>
            <a:picLocks noChangeAspect="1" noChangeArrowheads="1"/>
          </p:cNvPicPr>
          <p:nvPr/>
        </p:nvPicPr>
        <p:blipFill>
          <a:blip r:embed="rId3" cstate="print"/>
          <a:srcRect/>
          <a:stretch>
            <a:fillRect/>
          </a:stretch>
        </p:blipFill>
        <p:spPr bwMode="auto">
          <a:xfrm>
            <a:off x="7239000" y="3581400"/>
            <a:ext cx="1581150" cy="12327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dirty="0" smtClean="0"/>
              <a:t>3. The Arrow</a:t>
            </a:r>
          </a:p>
          <a:p>
            <a:pPr>
              <a:buNone/>
            </a:pPr>
            <a:r>
              <a:rPr lang="en-US" dirty="0" smtClean="0"/>
              <a:t>Indicate Directional </a:t>
            </a:r>
            <a:r>
              <a:rPr lang="en-US" dirty="0" smtClean="0"/>
              <a:t>Flow. The</a:t>
            </a:r>
            <a:r>
              <a:rPr lang="en-US" dirty="0" smtClean="0"/>
              <a:t> </a:t>
            </a:r>
            <a:r>
              <a:rPr lang="en-US" b="1" dirty="0" smtClean="0"/>
              <a:t>arrow</a:t>
            </a:r>
            <a:r>
              <a:rPr lang="en-US" dirty="0" smtClean="0"/>
              <a:t> is used to </a:t>
            </a:r>
            <a:r>
              <a:rPr lang="en-US" dirty="0" smtClean="0"/>
              <a:t>guide</a:t>
            </a:r>
          </a:p>
          <a:p>
            <a:pPr>
              <a:buNone/>
            </a:pPr>
            <a:r>
              <a:rPr lang="en-US" dirty="0" smtClean="0"/>
              <a:t>the </a:t>
            </a:r>
            <a:r>
              <a:rPr lang="en-US" dirty="0" smtClean="0"/>
              <a:t>viewer along their flowcharting path. </a:t>
            </a:r>
          </a:p>
          <a:p>
            <a:pPr>
              <a:buNone/>
            </a:pPr>
            <a:endParaRPr lang="en-US" dirty="0" smtClean="0"/>
          </a:p>
          <a:p>
            <a:pPr>
              <a:buNone/>
            </a:pPr>
            <a:endParaRPr lang="en-US" dirty="0" smtClean="0"/>
          </a:p>
          <a:p>
            <a:pPr>
              <a:buNone/>
            </a:pPr>
            <a:r>
              <a:rPr lang="en-US" dirty="0" smtClean="0"/>
              <a:t>4. The </a:t>
            </a:r>
            <a:r>
              <a:rPr lang="en-US" dirty="0" smtClean="0"/>
              <a:t>Diamond, Indicate </a:t>
            </a:r>
            <a:r>
              <a:rPr lang="en-US" dirty="0" smtClean="0"/>
              <a:t>a Decision</a:t>
            </a:r>
          </a:p>
          <a:p>
            <a:pPr>
              <a:buNone/>
            </a:pPr>
            <a:r>
              <a:rPr lang="en-US" dirty="0" smtClean="0"/>
              <a:t>The diamond symbolizes that a </a:t>
            </a:r>
            <a:r>
              <a:rPr lang="en-US" b="1" dirty="0" smtClean="0"/>
              <a:t>decision</a:t>
            </a:r>
            <a:r>
              <a:rPr lang="en-US" dirty="0" smtClean="0"/>
              <a:t> is required </a:t>
            </a:r>
            <a:r>
              <a:rPr lang="en-US" dirty="0" smtClean="0"/>
              <a:t>to</a:t>
            </a:r>
          </a:p>
          <a:p>
            <a:pPr>
              <a:buNone/>
            </a:pPr>
            <a:r>
              <a:rPr lang="en-US" dirty="0" smtClean="0"/>
              <a:t>move </a:t>
            </a:r>
            <a:r>
              <a:rPr lang="en-US" dirty="0" smtClean="0"/>
              <a:t>forward.</a:t>
            </a:r>
          </a:p>
          <a:p>
            <a:pPr>
              <a:buNone/>
            </a:pPr>
            <a:endParaRPr lang="en-US" dirty="0"/>
          </a:p>
        </p:txBody>
      </p:sp>
      <p:sp>
        <p:nvSpPr>
          <p:cNvPr id="4" name="Title 1"/>
          <p:cNvSpPr>
            <a:spLocks noGrp="1"/>
          </p:cNvSpPr>
          <p:nvPr>
            <p:ph type="title"/>
          </p:nvPr>
        </p:nvSpPr>
        <p:spPr/>
        <p:txBody>
          <a:bodyPr>
            <a:normAutofit/>
          </a:bodyPr>
          <a:lstStyle/>
          <a:p>
            <a:pPr algn="ctr"/>
            <a:r>
              <a:rPr lang="en-US" b="1" i="1" u="sng" dirty="0" smtClean="0">
                <a:solidFill>
                  <a:srgbClr val="FF0000"/>
                </a:solidFill>
              </a:rPr>
              <a:t>Flow Charting</a:t>
            </a:r>
            <a:endParaRPr lang="en-US" dirty="0"/>
          </a:p>
        </p:txBody>
      </p:sp>
      <p:pic>
        <p:nvPicPr>
          <p:cNvPr id="32770" name="Picture 2" descr="Arrows"/>
          <p:cNvPicPr>
            <a:picLocks noChangeAspect="1" noChangeArrowheads="1"/>
          </p:cNvPicPr>
          <p:nvPr/>
        </p:nvPicPr>
        <p:blipFill>
          <a:blip r:embed="rId2" cstate="print"/>
          <a:srcRect/>
          <a:stretch>
            <a:fillRect/>
          </a:stretch>
        </p:blipFill>
        <p:spPr bwMode="auto">
          <a:xfrm>
            <a:off x="6553200" y="3200400"/>
            <a:ext cx="2228850" cy="1343025"/>
          </a:xfrm>
          <a:prstGeom prst="rect">
            <a:avLst/>
          </a:prstGeom>
          <a:noFill/>
        </p:spPr>
      </p:pic>
      <p:pic>
        <p:nvPicPr>
          <p:cNvPr id="32772" name="Picture 4" descr="Decision"/>
          <p:cNvPicPr>
            <a:picLocks noChangeAspect="1" noChangeArrowheads="1"/>
          </p:cNvPicPr>
          <p:nvPr/>
        </p:nvPicPr>
        <p:blipFill>
          <a:blip r:embed="rId3" cstate="print"/>
          <a:srcRect/>
          <a:stretch>
            <a:fillRect/>
          </a:stretch>
        </p:blipFill>
        <p:spPr bwMode="auto">
          <a:xfrm>
            <a:off x="3276600" y="5313946"/>
            <a:ext cx="1466850" cy="154405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90</TotalTime>
  <Words>137</Words>
  <Application>Microsoft Office PowerPoint</Application>
  <PresentationFormat>On-screen Show (4:3)</PresentationFormat>
  <Paragraphs>69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Quality Planning 1. Flow Charting  2. Process Charting  3. Purchase Planning  4. Planning for JIT ( Just in Time )   </vt:lpstr>
      <vt:lpstr>Slide 2</vt:lpstr>
      <vt:lpstr>Slide 3</vt:lpstr>
      <vt:lpstr>Quality Planning</vt:lpstr>
      <vt:lpstr>Slide 5</vt:lpstr>
      <vt:lpstr>Slide 6</vt:lpstr>
      <vt:lpstr>Basic Quality Tools </vt:lpstr>
      <vt:lpstr>Flow Charting</vt:lpstr>
      <vt:lpstr>Flow Charting</vt:lpstr>
      <vt:lpstr>Slide 10</vt:lpstr>
      <vt:lpstr>Example of Flow chart </vt:lpstr>
      <vt:lpstr>Slide 12</vt:lpstr>
      <vt:lpstr>Example of Flow chart </vt:lpstr>
      <vt:lpstr>Process charting</vt:lpstr>
      <vt:lpstr>Slide 15</vt:lpstr>
      <vt:lpstr>Slide 16</vt:lpstr>
      <vt:lpstr>Slide 17</vt:lpstr>
      <vt:lpstr>Purchase planning</vt:lpstr>
      <vt:lpstr>Slide 19</vt:lpstr>
      <vt:lpstr> Purchase Planning module determines material requirements (both for raw materials used in production and purchased items sold to customers), based on sales orders, open work orders or frequency of need.   </vt:lpstr>
      <vt:lpstr>Slide 21</vt:lpstr>
      <vt:lpstr>Planning for JIT </vt:lpstr>
      <vt:lpstr>Slide 23</vt:lpstr>
      <vt:lpstr>Slide 24</vt:lpstr>
      <vt:lpstr>Slide 25</vt:lpstr>
      <vt:lpstr>Slide 26</vt:lpstr>
      <vt:lpstr>Slide 27</vt:lpstr>
      <vt:lpstr>Slide 28</vt:lpstr>
      <vt:lpstr>Just-in-Time Production: The Path to Efficiency </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Planning 1. Flow Charting  2. Process Charting  3. Purchase Planning  4. Planning for JIT ( Just in Time )   </dc:title>
  <dc:creator>Engr Muhammad Nadeem</dc:creator>
  <cp:lastModifiedBy>Nadeem</cp:lastModifiedBy>
  <cp:revision>3</cp:revision>
  <dcterms:created xsi:type="dcterms:W3CDTF">2006-08-16T00:00:00Z</dcterms:created>
  <dcterms:modified xsi:type="dcterms:W3CDTF">2020-02-13T06:04:39Z</dcterms:modified>
</cp:coreProperties>
</file>