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60" r:id="rId4"/>
    <p:sldId id="273" r:id="rId5"/>
    <p:sldId id="277" r:id="rId6"/>
    <p:sldId id="276" r:id="rId7"/>
    <p:sldId id="262" r:id="rId8"/>
    <p:sldId id="278" r:id="rId9"/>
    <p:sldId id="279" r:id="rId10"/>
    <p:sldId id="280" r:id="rId11"/>
    <p:sldId id="261" r:id="rId12"/>
    <p:sldId id="258" r:id="rId13"/>
    <p:sldId id="259" r:id="rId14"/>
    <p:sldId id="263" r:id="rId15"/>
    <p:sldId id="264" r:id="rId16"/>
    <p:sldId id="265" r:id="rId17"/>
    <p:sldId id="266" r:id="rId18"/>
    <p:sldId id="267" r:id="rId19"/>
    <p:sldId id="268" r:id="rId20"/>
    <p:sldId id="271" r:id="rId21"/>
    <p:sldId id="270" r:id="rId22"/>
    <p:sldId id="275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56" autoAdjust="0"/>
    <p:restoredTop sz="94660"/>
  </p:normalViewPr>
  <p:slideViewPr>
    <p:cSldViewPr>
      <p:cViewPr varScale="1">
        <p:scale>
          <a:sx n="68" d="100"/>
          <a:sy n="68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487363-B422-434F-8971-2269C89498D9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6FBDA-A4D9-42DC-922E-970C348BC1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7D8D33-2FE4-4DD7-9232-0B5576A33B1A}" type="slidenum">
              <a:rPr lang="en-US"/>
              <a:pPr/>
              <a:t>7</a:t>
            </a:fld>
            <a:endParaRPr lang="en-US"/>
          </a:p>
        </p:txBody>
      </p:sp>
      <p:sp>
        <p:nvSpPr>
          <p:cNvPr id="79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Fossil fuels are fuels that result from the fossilization process of living tissue after millions of years. The sun has a life expectancy of 10 billion years (we are halfway).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Multi-level interactions in the energy sector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6FBDA-A4D9-42DC-922E-970C348BC1F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4C541-7723-4CD5-8A09-57FD66F8B33A}" type="datetimeFigureOut">
              <a:rPr lang="en-US" smtClean="0"/>
              <a:pPr/>
              <a:t>10/20/2020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29042-43A3-408D-8513-7C5DBF9729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Introduction to Energy</a:t>
            </a:r>
            <a:br>
              <a:rPr lang="en-US" b="1" dirty="0"/>
            </a:br>
            <a:r>
              <a:rPr lang="en-US" b="1" dirty="0" smtClean="0"/>
              <a:t>Economics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BS- 5</a:t>
            </a:r>
            <a:r>
              <a:rPr lang="en-US" baseline="30000" dirty="0" smtClean="0"/>
              <a:t>th</a:t>
            </a:r>
            <a:endParaRPr lang="en-US" dirty="0" smtClean="0"/>
          </a:p>
          <a:p>
            <a:r>
              <a:rPr lang="en-US" dirty="0" smtClean="0"/>
              <a:t>Regular &amp; SS</a:t>
            </a:r>
          </a:p>
          <a:p>
            <a:r>
              <a:rPr lang="en-US" dirty="0" smtClean="0"/>
              <a:t>Madam </a:t>
            </a:r>
            <a:r>
              <a:rPr lang="en-US" dirty="0" err="1" smtClean="0"/>
              <a:t>Sabeen</a:t>
            </a:r>
            <a:r>
              <a:rPr lang="en-US" dirty="0" smtClean="0"/>
              <a:t> </a:t>
            </a:r>
            <a:r>
              <a:rPr lang="en-US" dirty="0" err="1" smtClean="0"/>
              <a:t>Saif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334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09600"/>
            <a:ext cx="8686800" cy="59436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It </a:t>
            </a:r>
            <a:r>
              <a:rPr lang="en-US" dirty="0" smtClean="0"/>
              <a:t>is possible to group all forms of energy in </a:t>
            </a:r>
            <a:r>
              <a:rPr lang="en-US" dirty="0" smtClean="0"/>
              <a:t>two basic </a:t>
            </a:r>
            <a:r>
              <a:rPr lang="en-US" dirty="0" smtClean="0"/>
              <a:t>dimensions: renewability as one dimension and conventionality as the other.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858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534400" cy="6019800"/>
          </a:xfrm>
        </p:spPr>
        <p:txBody>
          <a:bodyPr>
            <a:normAutofit fontScale="25000" lnSpcReduction="20000"/>
          </a:bodyPr>
          <a:lstStyle/>
          <a:p>
            <a:pPr indent="0" algn="just">
              <a:lnSpc>
                <a:spcPct val="170000"/>
              </a:lnSpc>
              <a:buNone/>
            </a:pPr>
            <a:r>
              <a:rPr lang="en-US" sz="8000" dirty="0"/>
              <a:t>Although the sun is the ultimate </a:t>
            </a:r>
            <a:r>
              <a:rPr lang="en-US" sz="8000" dirty="0" smtClean="0"/>
              <a:t>source of </a:t>
            </a:r>
            <a:r>
              <a:rPr lang="en-US" sz="8000" dirty="0"/>
              <a:t>energy for our planet, humans hardly use this form of energy directly (i.e. </a:t>
            </a:r>
            <a:r>
              <a:rPr lang="en-US" sz="8000" dirty="0" smtClean="0"/>
              <a:t>without employing </a:t>
            </a:r>
            <a:r>
              <a:rPr lang="en-US" sz="8000" dirty="0"/>
              <a:t>any transformation activity). Instead, we have developed an affinity for </a:t>
            </a:r>
            <a:r>
              <a:rPr lang="en-US" sz="8000" dirty="0" smtClean="0"/>
              <a:t>fossil fuels </a:t>
            </a:r>
            <a:r>
              <a:rPr lang="en-US" sz="8000" dirty="0"/>
              <a:t>since the discovery of steam engines, a trend that was further supplemented </a:t>
            </a:r>
            <a:r>
              <a:rPr lang="en-US" sz="8000" dirty="0" smtClean="0"/>
              <a:t>by internal </a:t>
            </a:r>
            <a:r>
              <a:rPr lang="en-US" sz="8000" dirty="0"/>
              <a:t>combustion engines and the arrival of electricity. An elaborate supply </a:t>
            </a:r>
            <a:r>
              <a:rPr lang="en-US" sz="8000" dirty="0" smtClean="0"/>
              <a:t>system consisting </a:t>
            </a:r>
            <a:r>
              <a:rPr lang="en-US" sz="8000" dirty="0"/>
              <a:t>of mines, fields, transport networks, processing and conversion plants </a:t>
            </a:r>
            <a:r>
              <a:rPr lang="en-US" sz="8000" dirty="0" smtClean="0"/>
              <a:t>has been </a:t>
            </a:r>
            <a:r>
              <a:rPr lang="en-US" sz="8000" dirty="0"/>
              <a:t>developed over the years to meet the growing needs of the society. However, </a:t>
            </a:r>
            <a:r>
              <a:rPr lang="en-US" sz="8000" dirty="0" smtClean="0"/>
              <a:t>the adverse </a:t>
            </a:r>
            <a:r>
              <a:rPr lang="en-US" sz="8000" dirty="0"/>
              <a:t>impacts of fossil fuel dependence started to emerge at the local, regional </a:t>
            </a:r>
            <a:r>
              <a:rPr lang="en-US" sz="8000" dirty="0" smtClean="0"/>
              <a:t>and global </a:t>
            </a:r>
            <a:r>
              <a:rPr lang="en-US" sz="8000" dirty="0"/>
              <a:t>levels and the need for a shift towards a low-carbon pathway became apparent.</a:t>
            </a:r>
          </a:p>
          <a:p>
            <a:pPr indent="0" algn="just">
              <a:lnSpc>
                <a:spcPct val="170000"/>
              </a:lnSpc>
              <a:buNone/>
            </a:pPr>
            <a:r>
              <a:rPr lang="en-US" sz="8000" dirty="0"/>
              <a:t>This prompted an extensive global attention to cleaner forms of energies that </a:t>
            </a:r>
            <a:r>
              <a:rPr lang="en-US" sz="8000" dirty="0" err="1" smtClean="0"/>
              <a:t>utilise</a:t>
            </a:r>
            <a:r>
              <a:rPr lang="en-US" sz="8000" dirty="0" smtClean="0"/>
              <a:t> energy </a:t>
            </a:r>
            <a:r>
              <a:rPr lang="en-US" sz="8000" dirty="0"/>
              <a:t>flows rather than stocks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10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6172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Energy economics is the branch of applied economics that </a:t>
            </a:r>
            <a:r>
              <a:rPr lang="en-US" dirty="0" smtClean="0"/>
              <a:t>studies</a:t>
            </a:r>
          </a:p>
          <a:p>
            <a:pPr marL="514350" indent="-514350" algn="just">
              <a:buAutoNum type="arabicParenBoth"/>
            </a:pPr>
            <a:r>
              <a:rPr lang="en-US" dirty="0" smtClean="0"/>
              <a:t>The </a:t>
            </a:r>
            <a:r>
              <a:rPr lang="en-US" dirty="0"/>
              <a:t>economics of energy supply </a:t>
            </a:r>
            <a:r>
              <a:rPr lang="en-US" dirty="0" smtClean="0"/>
              <a:t>involving exploration, development</a:t>
            </a:r>
            <a:r>
              <a:rPr lang="en-US" dirty="0"/>
              <a:t>, </a:t>
            </a:r>
            <a:r>
              <a:rPr lang="en-US" dirty="0" smtClean="0"/>
              <a:t>production, transportation</a:t>
            </a:r>
            <a:r>
              <a:rPr lang="en-US" dirty="0"/>
              <a:t>, storage, transformation and delivery of </a:t>
            </a:r>
            <a:r>
              <a:rPr lang="en-US" dirty="0" smtClean="0"/>
              <a:t>energy commodities.</a:t>
            </a:r>
          </a:p>
          <a:p>
            <a:pPr marL="514350" indent="-514350" algn="just">
              <a:buNone/>
            </a:pPr>
            <a:r>
              <a:rPr lang="en-US" dirty="0"/>
              <a:t>(2) The economic logic of energy consumption decisions by various </a:t>
            </a:r>
            <a:r>
              <a:rPr lang="en-US" dirty="0" smtClean="0"/>
              <a:t>users.</a:t>
            </a:r>
          </a:p>
          <a:p>
            <a:pPr marL="514350" indent="-514350" algn="just">
              <a:buNone/>
            </a:pPr>
            <a:r>
              <a:rPr lang="en-US" dirty="0"/>
              <a:t>(3) energy transactions through alternative market arrangements and their </a:t>
            </a:r>
            <a:r>
              <a:rPr lang="en-US" dirty="0" smtClean="0"/>
              <a:t>governance</a:t>
            </a:r>
          </a:p>
          <a:p>
            <a:pPr marL="514350" indent="-514350" algn="just">
              <a:buNone/>
            </a:pPr>
            <a:r>
              <a:rPr lang="en-US" dirty="0"/>
              <a:t>(4) the economic dimension of social and environmental impacts of energy use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7200" cy="304800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6172200"/>
          </a:xfrm>
        </p:spPr>
        <p:txBody>
          <a:bodyPr/>
          <a:lstStyle/>
          <a:p>
            <a:pPr>
              <a:buNone/>
            </a:pPr>
            <a:r>
              <a:rPr lang="en-US" dirty="0"/>
              <a:t>(5) the planning, policy and performance of the industries, actors and </a:t>
            </a:r>
            <a:r>
              <a:rPr lang="en-US" dirty="0" smtClean="0"/>
              <a:t>governance mechanisms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096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6172200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70000"/>
              </a:lnSpc>
              <a:buNone/>
            </a:pPr>
            <a:r>
              <a:rPr lang="en-US" dirty="0"/>
              <a:t>Although energy issues have been </a:t>
            </a:r>
            <a:r>
              <a:rPr lang="en-US" dirty="0" smtClean="0"/>
              <a:t>analyzed </a:t>
            </a:r>
            <a:r>
              <a:rPr lang="en-US" dirty="0"/>
              <a:t>from an economic perspective for </a:t>
            </a:r>
            <a:r>
              <a:rPr lang="en-US" dirty="0" smtClean="0"/>
              <a:t>more than </a:t>
            </a:r>
            <a:r>
              <a:rPr lang="en-US" dirty="0"/>
              <a:t>a century now, energy economics did not develop as a </a:t>
            </a:r>
            <a:r>
              <a:rPr lang="en-US" dirty="0" smtClean="0"/>
              <a:t>specialized </a:t>
            </a:r>
            <a:r>
              <a:rPr lang="en-US" dirty="0"/>
              <a:t>branch </a:t>
            </a:r>
            <a:r>
              <a:rPr lang="en-US" dirty="0" smtClean="0"/>
              <a:t>until the </a:t>
            </a:r>
            <a:r>
              <a:rPr lang="en-US" dirty="0"/>
              <a:t>first oil shock in the 1970s (Edwards 2003). The dramatic increase in oil prices </a:t>
            </a:r>
            <a:r>
              <a:rPr lang="en-US" dirty="0" smtClean="0"/>
              <a:t>in the </a:t>
            </a:r>
            <a:r>
              <a:rPr lang="en-US" dirty="0"/>
              <a:t>1973–74 highlighted the importance of energy in economic development of </a:t>
            </a:r>
            <a:r>
              <a:rPr lang="en-US" dirty="0" smtClean="0"/>
              <a:t>countries. Since </a:t>
            </a:r>
            <a:r>
              <a:rPr lang="en-US" dirty="0"/>
              <a:t>then, researchers, academics and even policymakers have taken a </a:t>
            </a:r>
            <a:r>
              <a:rPr lang="en-US" dirty="0" smtClean="0"/>
              <a:t>keen interest </a:t>
            </a:r>
            <a:r>
              <a:rPr lang="en-US" dirty="0"/>
              <a:t>in energy studies and today energy economics has emerged as a </a:t>
            </a:r>
            <a:r>
              <a:rPr lang="en-US" dirty="0" smtClean="0"/>
              <a:t>recognized branch </a:t>
            </a:r>
            <a:r>
              <a:rPr lang="en-US" dirty="0"/>
              <a:t>on its own. The field has seen a tremendous growth over the past two </a:t>
            </a:r>
            <a:r>
              <a:rPr lang="en-US" dirty="0" smtClean="0"/>
              <a:t>decades.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10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8458200" cy="6172200"/>
          </a:xfrm>
        </p:spPr>
        <p:txBody>
          <a:bodyPr>
            <a:normAutofit fontScale="92500"/>
          </a:bodyPr>
          <a:lstStyle/>
          <a:p>
            <a:pPr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en-US" dirty="0"/>
              <a:t>Like any branch of economics, energy economics is concerned with the basic </a:t>
            </a:r>
            <a:r>
              <a:rPr lang="en-US" dirty="0" smtClean="0"/>
              <a:t>economic issue of allocating </a:t>
            </a:r>
            <a:r>
              <a:rPr lang="en-US" dirty="0"/>
              <a:t>scarce resources in the economy. Thus the </a:t>
            </a:r>
            <a:r>
              <a:rPr lang="en-US" dirty="0" smtClean="0"/>
              <a:t>microeconomic concerns </a:t>
            </a:r>
            <a:r>
              <a:rPr lang="en-US" dirty="0"/>
              <a:t>of energy supply and demand and the macro-economic concerns of </a:t>
            </a:r>
            <a:r>
              <a:rPr lang="en-US" dirty="0" smtClean="0"/>
              <a:t>investment, financing </a:t>
            </a:r>
            <a:r>
              <a:rPr lang="en-US" dirty="0"/>
              <a:t>and economic linkages with the rest of the economy form an </a:t>
            </a:r>
            <a:r>
              <a:rPr lang="en-US" dirty="0" smtClean="0"/>
              <a:t>essential part </a:t>
            </a:r>
            <a:r>
              <a:rPr lang="en-US" dirty="0"/>
              <a:t>of the subject.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72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533400"/>
            <a:ext cx="8534400" cy="5943600"/>
          </a:xfrm>
        </p:spPr>
        <p:txBody>
          <a:bodyPr>
            <a:normAutofit lnSpcReduction="10000"/>
          </a:bodyPr>
          <a:lstStyle/>
          <a:p>
            <a:pPr indent="0" algn="just">
              <a:buNone/>
            </a:pPr>
            <a:r>
              <a:rPr lang="en-US" dirty="0"/>
              <a:t>the energy industry is quite complex technically </a:t>
            </a:r>
            <a:r>
              <a:rPr lang="en-US" dirty="0" smtClean="0"/>
              <a:t>and technical </a:t>
            </a:r>
            <a:r>
              <a:rPr lang="en-US" dirty="0"/>
              <a:t>innovation has always influenced the developments in the sector. The </a:t>
            </a:r>
            <a:r>
              <a:rPr lang="en-US" dirty="0" smtClean="0"/>
              <a:t>shale revolution </a:t>
            </a:r>
            <a:r>
              <a:rPr lang="en-US" dirty="0"/>
              <a:t>is a recent example which has brought dramatic changes to the sector </a:t>
            </a:r>
            <a:r>
              <a:rPr lang="en-US" dirty="0" smtClean="0"/>
              <a:t>over </a:t>
            </a:r>
            <a:r>
              <a:rPr lang="en-US" dirty="0"/>
              <a:t>the past few years. Moreover, because of its universal appeal, energy </a:t>
            </a:r>
            <a:r>
              <a:rPr lang="en-US" dirty="0" smtClean="0"/>
              <a:t>developments at </a:t>
            </a:r>
            <a:r>
              <a:rPr lang="en-US" dirty="0"/>
              <a:t>any given point are influenced by interactions at multiple levels. The </a:t>
            </a:r>
            <a:r>
              <a:rPr lang="en-US" dirty="0" smtClean="0"/>
              <a:t>involvement of </a:t>
            </a:r>
            <a:r>
              <a:rPr lang="en-US" dirty="0"/>
              <a:t>multinational players, active participation in international trade and global </a:t>
            </a:r>
            <a:r>
              <a:rPr lang="en-US" dirty="0" smtClean="0"/>
              <a:t>initiatives to </a:t>
            </a:r>
            <a:r>
              <a:rPr lang="en-US" dirty="0"/>
              <a:t>manage the implications of energy use and supply add an international </a:t>
            </a:r>
            <a:r>
              <a:rPr lang="en-US" dirty="0" smtClean="0"/>
              <a:t>level of </a:t>
            </a:r>
            <a:r>
              <a:rPr lang="en-US" dirty="0"/>
              <a:t>influence.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33400" cy="2587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2944" y="457200"/>
            <a:ext cx="6678111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668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6096000"/>
          </a:xfrm>
        </p:spPr>
        <p:txBody>
          <a:bodyPr>
            <a:normAutofit fontScale="92500" lnSpcReduction="10000"/>
          </a:bodyPr>
          <a:lstStyle/>
          <a:p>
            <a:pPr indent="0" algn="just">
              <a:buNone/>
            </a:pPr>
            <a:r>
              <a:rPr lang="en-US" dirty="0"/>
              <a:t>The regional influence arises from co-ordinations of markets, </a:t>
            </a:r>
            <a:r>
              <a:rPr lang="en-US" dirty="0" smtClean="0"/>
              <a:t>policies, investments </a:t>
            </a:r>
            <a:r>
              <a:rPr lang="en-US" dirty="0"/>
              <a:t>and initiatives through regional groups and sub-groups and the </a:t>
            </a:r>
            <a:r>
              <a:rPr lang="en-US" dirty="0" smtClean="0"/>
              <a:t>dynamic evolution </a:t>
            </a:r>
            <a:r>
              <a:rPr lang="en-US" dirty="0"/>
              <a:t>of their visions and interactions as well as conflicts leaves a regional footprint.</a:t>
            </a:r>
          </a:p>
          <a:p>
            <a:pPr indent="0" algn="just">
              <a:buNone/>
            </a:pPr>
            <a:r>
              <a:rPr lang="en-US" dirty="0"/>
              <a:t>Further, at the national level, differences in resource endowments, spatial </a:t>
            </a:r>
            <a:r>
              <a:rPr lang="en-US" dirty="0" smtClean="0"/>
              <a:t>distribution of </a:t>
            </a:r>
            <a:r>
              <a:rPr lang="en-US" dirty="0"/>
              <a:t>resources, economic and social conditions, institutional arrangements </a:t>
            </a:r>
            <a:r>
              <a:rPr lang="en-US" dirty="0" smtClean="0"/>
              <a:t>and governance </a:t>
            </a:r>
            <a:r>
              <a:rPr lang="en-US" dirty="0"/>
              <a:t>influence the sector activities. But the international and regional </a:t>
            </a:r>
            <a:r>
              <a:rPr lang="en-US" dirty="0" smtClean="0"/>
              <a:t>influences shape </a:t>
            </a:r>
            <a:r>
              <a:rPr lang="en-US" dirty="0"/>
              <a:t>the national policies and interventions. Finally, the resource endowments</a:t>
            </a:r>
            <a:r>
              <a:rPr lang="en-US" dirty="0" smtClean="0"/>
              <a:t>, institutional </a:t>
            </a:r>
            <a:r>
              <a:rPr lang="en-US" smtClean="0"/>
              <a:t>arrangements, 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85800" cy="4111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534400" cy="6096000"/>
          </a:xfrm>
        </p:spPr>
        <p:txBody>
          <a:bodyPr>
            <a:normAutofit fontScale="925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en-US" dirty="0" smtClean="0"/>
              <a:t>Stakeholder interactions, and local infrastructure at the local level influence the developments. The strength and implications of such interactions and influences vary depending on their manifestations in a given </a:t>
            </a:r>
            <a:r>
              <a:rPr lang="en-US" dirty="0"/>
              <a:t>context but an understanding of the basic principles, frameworks of analysis and </a:t>
            </a:r>
            <a:r>
              <a:rPr lang="en-US" dirty="0" smtClean="0"/>
              <a:t>the tools </a:t>
            </a:r>
            <a:r>
              <a:rPr lang="en-US" dirty="0"/>
              <a:t>of investigation can prepare anyone to approach such issues systematically.</a:t>
            </a:r>
            <a:endParaRPr lang="en-US" dirty="0" smtClean="0"/>
          </a:p>
          <a:p>
            <a:pPr indent="0" algn="just">
              <a:lnSpc>
                <a:spcPct val="150000"/>
              </a:lnSpc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" cy="4111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534400" cy="6096000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en-US" dirty="0"/>
              <a:t>Energy </a:t>
            </a:r>
            <a:r>
              <a:rPr lang="en-US" dirty="0" smtClean="0"/>
              <a:t>is the ability to do work. It plays </a:t>
            </a:r>
            <a:r>
              <a:rPr lang="en-US" dirty="0"/>
              <a:t>a crucial role in our life, allowing </a:t>
            </a:r>
            <a:r>
              <a:rPr lang="en-US" dirty="0" smtClean="0"/>
              <a:t>us to perform </a:t>
            </a:r>
            <a:r>
              <a:rPr lang="en-US" dirty="0"/>
              <a:t>our daily routines and </a:t>
            </a:r>
            <a:r>
              <a:rPr lang="en-US" dirty="0" smtClean="0"/>
              <a:t>to undertake </a:t>
            </a:r>
            <a:r>
              <a:rPr lang="en-US" dirty="0"/>
              <a:t>economic, social and developmental activities. In fact, we are so </a:t>
            </a:r>
            <a:r>
              <a:rPr lang="en-US" dirty="0" smtClean="0"/>
              <a:t>dependent on </a:t>
            </a:r>
            <a:r>
              <a:rPr lang="en-US" dirty="0"/>
              <a:t>energy that it is hard to imagine a modern living condition without </a:t>
            </a:r>
            <a:r>
              <a:rPr lang="en-US" dirty="0" smtClean="0"/>
              <a:t>affordable, reliable </a:t>
            </a:r>
            <a:r>
              <a:rPr lang="en-US" dirty="0"/>
              <a:t>and adequate supply of energy</a:t>
            </a:r>
            <a:r>
              <a:rPr lang="en-US" dirty="0" smtClean="0"/>
              <a:t>.</a:t>
            </a:r>
          </a:p>
          <a:p>
            <a:pPr indent="0" algn="just">
              <a:buNone/>
            </a:pPr>
            <a:r>
              <a:rPr lang="en-US" dirty="0"/>
              <a:t>Modern civilization is possible because people have learned how to change energy from one form to another and then use it to do work. 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Energy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6019800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700" b="1" dirty="0" smtClean="0"/>
              <a:t>Thermodynamics</a:t>
            </a:r>
            <a:r>
              <a:rPr lang="en-US" sz="2700" dirty="0" smtClean="0"/>
              <a:t> is the branch of physics that deals with the relationships between </a:t>
            </a:r>
            <a:r>
              <a:rPr lang="en-US" sz="2700" dirty="0" smtClean="0"/>
              <a:t>heat, work and other forms of energy.</a:t>
            </a:r>
            <a:endParaRPr lang="en-US" sz="2700" dirty="0" smtClean="0"/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700" dirty="0" smtClean="0"/>
              <a:t>Two basic laws of thermodynamics govern energy flows. 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en-US" sz="2700" dirty="0" smtClean="0"/>
              <a:t>The first law of thermodynamics is a statement of material balance a mass or energy can neither be created nor destroyed—it can only be transformed. This ensures the overall balance of energy at all times.</a:t>
            </a:r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700" dirty="0" smtClean="0"/>
          </a:p>
          <a:p>
            <a:endParaRPr lang="en-US" sz="27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04800" cy="4111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6172200"/>
          </a:xfrm>
        </p:spPr>
        <p:txBody>
          <a:bodyPr/>
          <a:lstStyle/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The second law of thermodynamics on the other hand introduces the </a:t>
            </a:r>
            <a:r>
              <a:rPr lang="en-US" dirty="0" smtClean="0"/>
              <a:t>concept of </a:t>
            </a:r>
            <a:r>
              <a:rPr lang="en-US" dirty="0" smtClean="0"/>
              <a:t>quality of energy. It suggests that any conversion involves generation of low </a:t>
            </a:r>
            <a:r>
              <a:rPr lang="en-US" dirty="0" smtClean="0"/>
              <a:t>grade energy </a:t>
            </a:r>
            <a:r>
              <a:rPr lang="en-US" dirty="0" smtClean="0"/>
              <a:t>that cannot be used for useful work and this cannot be eliminated altogether.</a:t>
            </a:r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This imposes physical restriction on the use of energy.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Energy System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791200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A number of physical and economic activities are involved to capture the energy </a:t>
            </a:r>
            <a:r>
              <a:rPr lang="en-US" sz="2800" dirty="0" smtClean="0"/>
              <a:t>and to </a:t>
            </a:r>
            <a:r>
              <a:rPr lang="en-US" sz="2800" dirty="0" smtClean="0"/>
              <a:t>deliver it in a usable form to the users. </a:t>
            </a:r>
            <a:endParaRPr lang="en-US" sz="2800" dirty="0" smtClean="0"/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smtClean="0"/>
              <a:t>chain of systems or activities </a:t>
            </a:r>
            <a:r>
              <a:rPr lang="en-US" sz="2800" dirty="0" smtClean="0"/>
              <a:t>required to </a:t>
            </a:r>
            <a:r>
              <a:rPr lang="en-US" sz="2800" dirty="0" smtClean="0"/>
              <a:t>ensure supply of energy is known as the energy supply system. </a:t>
            </a:r>
            <a:endParaRPr lang="en-US" sz="2800" dirty="0" smtClean="0"/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smtClean="0"/>
              <a:t>supply </a:t>
            </a:r>
            <a:r>
              <a:rPr lang="en-US" sz="2800" dirty="0" smtClean="0"/>
              <a:t>system is </a:t>
            </a:r>
            <a:r>
              <a:rPr lang="en-US" sz="2800" dirty="0" smtClean="0"/>
              <a:t>made up of supply-related activities, energy transformation activities and </a:t>
            </a:r>
            <a:r>
              <a:rPr lang="en-US" sz="2800" dirty="0" smtClean="0"/>
              <a:t>energy consumption</a:t>
            </a:r>
            <a:r>
              <a:rPr lang="en-US" sz="2800" dirty="0" smtClean="0"/>
              <a:t>. The supply involves indigenous production, imports or exports of </a:t>
            </a:r>
            <a:r>
              <a:rPr lang="en-US" sz="2800" dirty="0" smtClean="0"/>
              <a:t>fuel and </a:t>
            </a:r>
            <a:r>
              <a:rPr lang="en-US" sz="2800" dirty="0" smtClean="0"/>
              <a:t>changes in stock levels (either stock pileup or stock draw down). Transformation</a:t>
            </a:r>
            <a:endParaRPr lang="en-US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810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172200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en-US" sz="2800" dirty="0" smtClean="0"/>
              <a:t>converts different forms of primary energies to secondary energies for ease of use </a:t>
            </a:r>
            <a:r>
              <a:rPr lang="en-US" sz="2800" dirty="0" smtClean="0"/>
              <a:t>by consumers</a:t>
            </a:r>
            <a:r>
              <a:rPr lang="en-US" sz="2800" dirty="0" smtClean="0"/>
              <a:t>. Transformation processes normally involve a significant amount of losses.</a:t>
            </a:r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Transportation and transmission of energy also involve losses. The final users </a:t>
            </a:r>
            <a:r>
              <a:rPr lang="en-US" sz="2800" dirty="0" err="1" smtClean="0"/>
              <a:t>utilise</a:t>
            </a:r>
            <a:r>
              <a:rPr lang="en-US" sz="2800" dirty="0" smtClean="0"/>
              <a:t> various </a:t>
            </a:r>
            <a:r>
              <a:rPr lang="en-US" sz="2800" dirty="0" smtClean="0"/>
              <a:t>forms of energies to meet the needs of cooling, heating, lighting, </a:t>
            </a:r>
            <a:r>
              <a:rPr lang="en-US" sz="2800" dirty="0" smtClean="0"/>
              <a:t>motive power</a:t>
            </a:r>
            <a:r>
              <a:rPr lang="en-US" sz="2800" dirty="0" smtClean="0"/>
              <a:t>, etc.</a:t>
            </a:r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57200" cy="334962"/>
          </a:xfrm>
        </p:spPr>
        <p:txBody>
          <a:bodyPr>
            <a:normAutofit/>
          </a:bodyPr>
          <a:lstStyle/>
          <a:p>
            <a:endParaRPr lang="en-US" sz="8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400" y="533400"/>
            <a:ext cx="76962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143000" y="2514600"/>
            <a:ext cx="1676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Production</a:t>
            </a:r>
          </a:p>
          <a:p>
            <a:r>
              <a:rPr lang="en-US" dirty="0" smtClean="0"/>
              <a:t>• Import/ Export</a:t>
            </a:r>
          </a:p>
          <a:p>
            <a:r>
              <a:rPr lang="en-US" dirty="0" smtClean="0"/>
              <a:t>• Stock change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2667000"/>
            <a:ext cx="1828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Refining</a:t>
            </a:r>
          </a:p>
          <a:p>
            <a:r>
              <a:rPr lang="en-US" dirty="0" smtClean="0"/>
              <a:t>• Electricity</a:t>
            </a:r>
          </a:p>
          <a:p>
            <a:r>
              <a:rPr lang="en-US" dirty="0" smtClean="0"/>
              <a:t>generation</a:t>
            </a:r>
          </a:p>
          <a:p>
            <a:r>
              <a:rPr lang="en-US" dirty="0" smtClean="0"/>
              <a:t>• Fuel processing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400800" y="2362200"/>
            <a:ext cx="1752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Final use of</a:t>
            </a:r>
          </a:p>
          <a:p>
            <a:r>
              <a:rPr lang="en-US" dirty="0" smtClean="0"/>
              <a:t>energy and </a:t>
            </a:r>
            <a:r>
              <a:rPr lang="en-US" dirty="0" smtClean="0"/>
              <a:t>non energy</a:t>
            </a:r>
            <a:endParaRPr lang="en-US" dirty="0" smtClean="0"/>
          </a:p>
          <a:p>
            <a:r>
              <a:rPr lang="en-US" dirty="0" smtClean="0"/>
              <a:t>uses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905000" y="4343400"/>
            <a:ext cx="813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Supply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191000" y="1676400"/>
            <a:ext cx="16120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Transformation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391400" y="4419600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Use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6200" cy="76200"/>
          </a:xfrm>
        </p:spPr>
        <p:txBody>
          <a:bodyPr>
            <a:normAutofit fontScale="90000"/>
          </a:bodyPr>
          <a:lstStyle/>
          <a:p>
            <a:endParaRPr lang="en-US" sz="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534400" cy="6096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Forms of Energy</a:t>
            </a:r>
          </a:p>
          <a:p>
            <a:r>
              <a:rPr lang="en-US" dirty="0"/>
              <a:t>There are many different forms of </a:t>
            </a:r>
            <a:r>
              <a:rPr lang="en-US" dirty="0" smtClean="0"/>
              <a:t>energy, including</a:t>
            </a:r>
            <a:endParaRPr lang="en-US" dirty="0"/>
          </a:p>
          <a:p>
            <a:r>
              <a:rPr lang="en-US" dirty="0"/>
              <a:t>Heat</a:t>
            </a:r>
          </a:p>
          <a:p>
            <a:r>
              <a:rPr lang="en-US" dirty="0"/>
              <a:t>Light</a:t>
            </a:r>
          </a:p>
          <a:p>
            <a:r>
              <a:rPr lang="en-US" dirty="0"/>
              <a:t>Motion</a:t>
            </a:r>
          </a:p>
          <a:p>
            <a:r>
              <a:rPr lang="en-US" dirty="0"/>
              <a:t>Electrical</a:t>
            </a:r>
          </a:p>
          <a:p>
            <a:r>
              <a:rPr lang="en-US" dirty="0"/>
              <a:t>Chemical</a:t>
            </a:r>
          </a:p>
          <a:p>
            <a:r>
              <a:rPr lang="en-US" dirty="0" smtClean="0"/>
              <a:t>Gravitational</a:t>
            </a:r>
          </a:p>
          <a:p>
            <a:pPr>
              <a:buNone/>
            </a:pPr>
            <a:r>
              <a:rPr lang="en-US" dirty="0"/>
              <a:t>These forms of energy can be grouped into </a:t>
            </a:r>
            <a:r>
              <a:rPr lang="en-US" dirty="0" smtClean="0"/>
              <a:t>two general </a:t>
            </a:r>
            <a:r>
              <a:rPr lang="en-US" dirty="0"/>
              <a:t>types of energy for doing </a:t>
            </a:r>
            <a:r>
              <a:rPr lang="en-US" dirty="0" smtClean="0"/>
              <a:t>work</a:t>
            </a:r>
          </a:p>
          <a:p>
            <a:r>
              <a:rPr lang="en-US" dirty="0"/>
              <a:t>Potential or stored energy</a:t>
            </a:r>
          </a:p>
          <a:p>
            <a:r>
              <a:rPr lang="en-US" dirty="0"/>
              <a:t>Kinetic or working energy</a:t>
            </a:r>
          </a:p>
          <a:p>
            <a:endParaRPr lang="en-US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Types of Energy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791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Energy Commodities: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en-US" dirty="0" smtClean="0"/>
              <a:t>Energy commodities includes crude oil, heating oil, natural gas and gasoline, used to provide energy for human activities.</a:t>
            </a:r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Energy resources:</a:t>
            </a:r>
          </a:p>
          <a:p>
            <a:pPr indent="0" algn="just">
              <a:lnSpc>
                <a:spcPct val="150000"/>
              </a:lnSpc>
              <a:buNone/>
            </a:pPr>
            <a:r>
              <a:rPr lang="en-US" dirty="0" smtClean="0"/>
              <a:t>There are different types of energy resources, used to generate power such as solar energy, wind and hydrogen energy, etc.</a:t>
            </a:r>
          </a:p>
          <a:p>
            <a:pPr indent="0" algn="just">
              <a:lnSpc>
                <a:spcPct val="150000"/>
              </a:lnSpc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Primary and Secondary Forms of Energy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Primary energy is a form of energy source that is extracted from a stock of </a:t>
            </a:r>
            <a:r>
              <a:rPr lang="en-US" sz="2800" dirty="0" smtClean="0"/>
              <a:t>natural resources </a:t>
            </a:r>
            <a:r>
              <a:rPr lang="en-US" sz="2800" dirty="0" smtClean="0"/>
              <a:t>or captured from a flow of </a:t>
            </a:r>
            <a:r>
              <a:rPr lang="en-US" sz="2800" dirty="0" smtClean="0"/>
              <a:t>resources; separation </a:t>
            </a:r>
            <a:r>
              <a:rPr lang="en-US" sz="2800" dirty="0" smtClean="0"/>
              <a:t>and </a:t>
            </a:r>
            <a:r>
              <a:rPr lang="en-US" sz="2800" dirty="0" smtClean="0"/>
              <a:t>cleaning e.g. coal</a:t>
            </a:r>
            <a:r>
              <a:rPr lang="en-US" sz="2800" dirty="0" smtClean="0"/>
              <a:t>, crude oil, natural gas, solar power, nuclear power, and </a:t>
            </a:r>
            <a:r>
              <a:rPr lang="en-US" sz="2800" dirty="0" smtClean="0"/>
              <a:t>hydroelectricity. </a:t>
            </a:r>
          </a:p>
          <a:p>
            <a:pPr indent="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dirty="0" smtClean="0"/>
              <a:t>Secondary energy </a:t>
            </a:r>
            <a:r>
              <a:rPr lang="en-US" sz="2800" dirty="0" smtClean="0"/>
              <a:t>refers </a:t>
            </a:r>
            <a:r>
              <a:rPr lang="en-US" sz="2800" dirty="0" smtClean="0"/>
              <a:t>to any </a:t>
            </a:r>
            <a:r>
              <a:rPr lang="en-US" sz="2800" dirty="0" smtClean="0"/>
              <a:t>energy that </a:t>
            </a:r>
            <a:r>
              <a:rPr lang="en-US" sz="2800" dirty="0" smtClean="0"/>
              <a:t>is obtained from a primary energy source employing a transformation or </a:t>
            </a:r>
            <a:r>
              <a:rPr lang="en-US" sz="2800" dirty="0" smtClean="0"/>
              <a:t>conversion process</a:t>
            </a:r>
            <a:r>
              <a:rPr lang="en-US" sz="2800" dirty="0" smtClean="0"/>
              <a:t>. Thus oil products obtained from crude oil upon refining in a </a:t>
            </a:r>
            <a:r>
              <a:rPr lang="en-US" sz="2800" dirty="0" smtClean="0"/>
              <a:t>refinery is </a:t>
            </a:r>
            <a:r>
              <a:rPr lang="en-US" sz="2800" dirty="0" smtClean="0"/>
              <a:t>a secondary form of energy. Electricity obtained from burning coal is also </a:t>
            </a:r>
            <a:r>
              <a:rPr lang="en-US" sz="2800" dirty="0" smtClean="0"/>
              <a:t>a secondary </a:t>
            </a:r>
            <a:r>
              <a:rPr lang="en-US" sz="2800" dirty="0" smtClean="0"/>
              <a:t>energy as it requires processing coal to generate electricity in a </a:t>
            </a:r>
            <a:r>
              <a:rPr lang="en-US" sz="2800" dirty="0" smtClean="0"/>
              <a:t>thermal power </a:t>
            </a:r>
            <a:r>
              <a:rPr lang="en-US" sz="2800" dirty="0" smtClean="0"/>
              <a:t>plant. </a:t>
            </a:r>
            <a:endParaRPr lang="en-US" sz="2800" dirty="0" smtClean="0"/>
          </a:p>
          <a:p>
            <a:pPr indent="0" algn="just">
              <a:lnSpc>
                <a:spcPct val="170000"/>
              </a:lnSpc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 smtClean="0"/>
              <a:t>knowledge of primary and secondary forms of energy is </a:t>
            </a:r>
            <a:r>
              <a:rPr lang="en-US" sz="2800" dirty="0" smtClean="0"/>
              <a:t>important to </a:t>
            </a:r>
            <a:r>
              <a:rPr lang="en-US" sz="2800" dirty="0" smtClean="0"/>
              <a:t>avoid double counting in energy statistics.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Renewable and Non-renewable Forms of Energy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867400"/>
          </a:xfrm>
        </p:spPr>
        <p:txBody>
          <a:bodyPr>
            <a:normAutofit lnSpcReduction="10000"/>
          </a:bodyPr>
          <a:lstStyle/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A non-renewable source of energy is one where the primary energy comes from </a:t>
            </a:r>
            <a:r>
              <a:rPr lang="en-US" sz="2800" dirty="0" smtClean="0"/>
              <a:t>a finite </a:t>
            </a:r>
            <a:r>
              <a:rPr lang="en-US" sz="2800" dirty="0" smtClean="0"/>
              <a:t>stock of resources. Drawing down one unit of the stock leaves lesser units </a:t>
            </a:r>
            <a:r>
              <a:rPr lang="en-US" sz="2800" dirty="0" smtClean="0"/>
              <a:t>for future </a:t>
            </a:r>
            <a:r>
              <a:rPr lang="en-US" sz="2800" dirty="0" smtClean="0"/>
              <a:t>consumption in this case. For example, coal </a:t>
            </a:r>
            <a:r>
              <a:rPr lang="en-US" sz="2800" dirty="0" smtClean="0"/>
              <a:t>or crude oil comes from a finite physical stock. </a:t>
            </a:r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800" dirty="0" smtClean="0"/>
              <a:t>if any primary energy is obtained from a constantly available flow of energy, the energy is known as renewable energy. Solar energy, wind, and the like are renewable energies.</a:t>
            </a:r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Energy</a:t>
            </a:r>
          </a:p>
        </p:txBody>
      </p:sp>
      <p:sp>
        <p:nvSpPr>
          <p:cNvPr id="653322" name="Rectangle 10"/>
          <p:cNvSpPr>
            <a:spLocks noChangeArrowheads="1"/>
          </p:cNvSpPr>
          <p:nvPr/>
        </p:nvSpPr>
        <p:spPr bwMode="auto">
          <a:xfrm>
            <a:off x="0" y="0"/>
            <a:ext cx="533400" cy="7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ctr"/>
          <a:lstStyle/>
          <a:p>
            <a:r>
              <a:rPr lang="en-US" sz="800" dirty="0">
                <a:solidFill>
                  <a:schemeClr val="hlink"/>
                </a:solidFill>
                <a:latin typeface="Arial" charset="0"/>
              </a:rPr>
              <a:t>1</a:t>
            </a:r>
          </a:p>
        </p:txBody>
      </p:sp>
      <p:cxnSp>
        <p:nvCxnSpPr>
          <p:cNvPr id="653330" name="AutoShape 18"/>
          <p:cNvCxnSpPr>
            <a:cxnSpLocks noChangeShapeType="1"/>
            <a:stCxn id="653337" idx="3"/>
            <a:endCxn id="653338" idx="1"/>
          </p:cNvCxnSpPr>
          <p:nvPr/>
        </p:nvCxnSpPr>
        <p:spPr bwMode="auto">
          <a:xfrm flipV="1">
            <a:off x="3373438" y="4640263"/>
            <a:ext cx="989012" cy="1587"/>
          </a:xfrm>
          <a:prstGeom prst="bentConnector3">
            <a:avLst>
              <a:gd name="adj1" fmla="val 49921"/>
            </a:avLst>
          </a:prstGeom>
          <a:noFill/>
          <a:ln w="50800">
            <a:solidFill>
              <a:schemeClr val="tx1"/>
            </a:solidFill>
            <a:miter lim="800000"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53331" name="AutoShape 19"/>
          <p:cNvCxnSpPr>
            <a:cxnSpLocks noChangeShapeType="1"/>
            <a:stCxn id="653336" idx="3"/>
            <a:endCxn id="653334" idx="1"/>
          </p:cNvCxnSpPr>
          <p:nvPr/>
        </p:nvCxnSpPr>
        <p:spPr bwMode="auto">
          <a:xfrm>
            <a:off x="3375025" y="2078038"/>
            <a:ext cx="987425" cy="0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53332" name="AutoShape 20"/>
          <p:cNvCxnSpPr>
            <a:cxnSpLocks noChangeShapeType="1"/>
            <a:stCxn id="653335" idx="4"/>
            <a:endCxn id="653337" idx="0"/>
          </p:cNvCxnSpPr>
          <p:nvPr/>
        </p:nvCxnSpPr>
        <p:spPr bwMode="auto">
          <a:xfrm rot="5400000">
            <a:off x="2116932" y="4077494"/>
            <a:ext cx="495300" cy="1587"/>
          </a:xfrm>
          <a:prstGeom prst="bentConnector3">
            <a:avLst>
              <a:gd name="adj1" fmla="val 49681"/>
            </a:avLst>
          </a:prstGeom>
          <a:noFill/>
          <a:ln w="50800">
            <a:solidFill>
              <a:schemeClr val="tx1"/>
            </a:solidFill>
            <a:miter lim="800000"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cxnSp>
      <p:cxnSp>
        <p:nvCxnSpPr>
          <p:cNvPr id="653333" name="AutoShape 21"/>
          <p:cNvCxnSpPr>
            <a:cxnSpLocks noChangeShapeType="1"/>
            <a:stCxn id="653335" idx="0"/>
            <a:endCxn id="653336" idx="2"/>
          </p:cNvCxnSpPr>
          <p:nvPr/>
        </p:nvCxnSpPr>
        <p:spPr bwMode="auto">
          <a:xfrm rot="16200000">
            <a:off x="2140744" y="2616994"/>
            <a:ext cx="449262" cy="0"/>
          </a:xfrm>
          <a:prstGeom prst="straightConnector1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cxnSp>
      <p:sp>
        <p:nvSpPr>
          <p:cNvPr id="653334" name="Rectangle 22"/>
          <p:cNvSpPr>
            <a:spLocks noChangeArrowheads="1"/>
          </p:cNvSpPr>
          <p:nvPr/>
        </p:nvSpPr>
        <p:spPr bwMode="auto">
          <a:xfrm>
            <a:off x="4362450" y="1447800"/>
            <a:ext cx="3105150" cy="125888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/>
          <a:lstStyle/>
          <a:p>
            <a:pPr eaLnBrk="0" hangingPunct="0">
              <a:lnSpc>
                <a:spcPct val="90000"/>
              </a:lnSpc>
            </a:pPr>
            <a:r>
              <a:rPr lang="en-US" sz="2000"/>
              <a:t>Chemical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b="0"/>
              <a:t> Fossil fuels (Combustion)</a:t>
            </a:r>
          </a:p>
          <a:p>
            <a:pPr eaLnBrk="0" hangingPunct="0">
              <a:lnSpc>
                <a:spcPct val="90000"/>
              </a:lnSpc>
            </a:pPr>
            <a:r>
              <a:rPr lang="en-US" sz="2000"/>
              <a:t>Nuclear</a:t>
            </a:r>
            <a:endParaRPr lang="en-US" sz="2000" b="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b="0"/>
              <a:t> Uranium (Fission of atoms)</a:t>
            </a:r>
            <a:endParaRPr lang="en-US" sz="2400" b="0"/>
          </a:p>
        </p:txBody>
      </p:sp>
      <p:sp>
        <p:nvSpPr>
          <p:cNvPr id="653335" name="Oval 23"/>
          <p:cNvSpPr>
            <a:spLocks noChangeArrowheads="1"/>
          </p:cNvSpPr>
          <p:nvPr/>
        </p:nvSpPr>
        <p:spPr bwMode="auto">
          <a:xfrm>
            <a:off x="1219200" y="2841625"/>
            <a:ext cx="2290763" cy="989013"/>
          </a:xfrm>
          <a:prstGeom prst="ellipse">
            <a:avLst/>
          </a:prstGeom>
          <a:solidFill>
            <a:srgbClr val="FFFF99"/>
          </a:solidFill>
          <a:ln w="9525">
            <a:noFill/>
            <a:round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3200">
                <a:latin typeface="AvantGarde Bk BT" pitchFamily="34" charset="0"/>
              </a:rPr>
              <a:t>Energy</a:t>
            </a:r>
          </a:p>
        </p:txBody>
      </p:sp>
      <p:sp>
        <p:nvSpPr>
          <p:cNvPr id="653336" name="Rectangle 24"/>
          <p:cNvSpPr>
            <a:spLocks noChangeArrowheads="1"/>
          </p:cNvSpPr>
          <p:nvPr/>
        </p:nvSpPr>
        <p:spPr bwMode="auto">
          <a:xfrm>
            <a:off x="1354138" y="1762125"/>
            <a:ext cx="2020887" cy="6302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400"/>
              <a:t>Non-Renewable</a:t>
            </a:r>
          </a:p>
        </p:txBody>
      </p:sp>
      <p:sp>
        <p:nvSpPr>
          <p:cNvPr id="653337" name="Rectangle 25"/>
          <p:cNvSpPr>
            <a:spLocks noChangeArrowheads="1"/>
          </p:cNvSpPr>
          <p:nvPr/>
        </p:nvSpPr>
        <p:spPr bwMode="auto">
          <a:xfrm>
            <a:off x="1352550" y="4325938"/>
            <a:ext cx="2020888" cy="630237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/>
            <a:r>
              <a:rPr lang="en-US" sz="2400"/>
              <a:t>Renewable</a:t>
            </a:r>
          </a:p>
        </p:txBody>
      </p:sp>
      <p:sp>
        <p:nvSpPr>
          <p:cNvPr id="653338" name="Rectangle 26"/>
          <p:cNvSpPr>
            <a:spLocks noChangeArrowheads="1"/>
          </p:cNvSpPr>
          <p:nvPr/>
        </p:nvSpPr>
        <p:spPr bwMode="auto">
          <a:xfrm>
            <a:off x="4362450" y="2886075"/>
            <a:ext cx="3105150" cy="3508375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tx2">
                <a:alpha val="50000"/>
              </a:schemeClr>
            </a:outerShdw>
          </a:effectLst>
        </p:spPr>
        <p:txBody>
          <a:bodyPr/>
          <a:lstStyle/>
          <a:p>
            <a:pPr eaLnBrk="0" hangingPunct="0">
              <a:lnSpc>
                <a:spcPct val="90000"/>
              </a:lnSpc>
            </a:pPr>
            <a:r>
              <a:rPr lang="en-US" sz="2000" dirty="0"/>
              <a:t>Chemical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b="0" dirty="0"/>
              <a:t> Muscular (Oxidization)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dirty="0"/>
              <a:t>Nuclear</a:t>
            </a:r>
            <a:endParaRPr lang="en-US" sz="2000" b="0" dirty="0"/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b="0" dirty="0"/>
              <a:t> Geothermal (Conversion)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b="0" dirty="0"/>
              <a:t> Fusion (Fusion of hydrogen)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dirty="0"/>
              <a:t>Gravity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b="0" dirty="0"/>
              <a:t> Tidal, hydraulic (Kinetic)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dirty="0"/>
              <a:t>Indirect Solar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b="0" dirty="0"/>
              <a:t> Biomass (Photosynthesis)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b="0" dirty="0"/>
              <a:t> Wind (Pressure differences)</a:t>
            </a:r>
          </a:p>
          <a:p>
            <a:pPr eaLnBrk="0" hangingPunct="0">
              <a:lnSpc>
                <a:spcPct val="90000"/>
              </a:lnSpc>
            </a:pPr>
            <a:r>
              <a:rPr lang="en-US" sz="2000" dirty="0"/>
              <a:t>Direct Solar</a:t>
            </a:r>
          </a:p>
          <a:p>
            <a:pPr eaLnBrk="0" hangingPunct="0">
              <a:lnSpc>
                <a:spcPct val="90000"/>
              </a:lnSpc>
              <a:buFontTx/>
              <a:buChar char="•"/>
            </a:pPr>
            <a:r>
              <a:rPr lang="en-US" b="0" dirty="0"/>
              <a:t> Photovoltaic cell (Conversion)</a:t>
            </a:r>
            <a:endParaRPr lang="en-US" sz="2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Commercial and Non-commercial Energies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5638800"/>
          </a:xfrm>
        </p:spPr>
        <p:txBody>
          <a:bodyPr>
            <a:normAutofit fontScale="92500" lnSpcReduction="20000"/>
          </a:bodyPr>
          <a:lstStyle/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Commercial energies are those that are traded </a:t>
            </a:r>
            <a:r>
              <a:rPr lang="en-US" dirty="0" smtClean="0"/>
              <a:t>and </a:t>
            </a:r>
            <a:r>
              <a:rPr lang="en-US" dirty="0" smtClean="0"/>
              <a:t>therefore would command a market price. Examples </a:t>
            </a:r>
            <a:r>
              <a:rPr lang="en-US" dirty="0" smtClean="0"/>
              <a:t>include </a:t>
            </a:r>
            <a:r>
              <a:rPr lang="en-US" dirty="0" smtClean="0"/>
              <a:t>coal, </a:t>
            </a:r>
            <a:r>
              <a:rPr lang="en-US" dirty="0" smtClean="0"/>
              <a:t>oil, gas </a:t>
            </a:r>
            <a:r>
              <a:rPr lang="en-US" dirty="0" smtClean="0"/>
              <a:t>and electricity</a:t>
            </a:r>
            <a:r>
              <a:rPr lang="en-US" dirty="0" smtClean="0"/>
              <a:t>.</a:t>
            </a:r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Non-commercial </a:t>
            </a:r>
            <a:r>
              <a:rPr lang="en-US" dirty="0" smtClean="0"/>
              <a:t>energies are those </a:t>
            </a:r>
            <a:r>
              <a:rPr lang="en-US" dirty="0" smtClean="0"/>
              <a:t>which do </a:t>
            </a:r>
            <a:r>
              <a:rPr lang="en-US" dirty="0" smtClean="0"/>
              <a:t>not pass through the market place and accordingly, do not have a market </a:t>
            </a:r>
            <a:r>
              <a:rPr lang="en-US" dirty="0" smtClean="0"/>
              <a:t>price. Common </a:t>
            </a:r>
            <a:r>
              <a:rPr lang="en-US" dirty="0" smtClean="0"/>
              <a:t>examples include energies collected by people for their own use, </a:t>
            </a:r>
            <a:r>
              <a:rPr lang="en-US" dirty="0" smtClean="0"/>
              <a:t>particularly biomass </a:t>
            </a:r>
            <a:r>
              <a:rPr lang="en-US" dirty="0" smtClean="0"/>
              <a:t>that is used in a traditional way.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Conventional and Non-conventional Energies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10600" cy="5791200"/>
          </a:xfrm>
        </p:spPr>
        <p:txBody>
          <a:bodyPr/>
          <a:lstStyle/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Conventional energies are those which are obtained through </a:t>
            </a:r>
            <a:r>
              <a:rPr lang="en-US" dirty="0" smtClean="0"/>
              <a:t>commonly used </a:t>
            </a:r>
            <a:r>
              <a:rPr lang="en-US" dirty="0" smtClean="0"/>
              <a:t>technologies</a:t>
            </a:r>
            <a:r>
              <a:rPr lang="en-US" dirty="0" smtClean="0"/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/>
              <a:t>Non-conventional energies are those obtained using new </a:t>
            </a:r>
            <a:r>
              <a:rPr lang="en-US" dirty="0" smtClean="0"/>
              <a:t>and novel </a:t>
            </a:r>
            <a:r>
              <a:rPr lang="en-US" dirty="0" smtClean="0"/>
              <a:t>technologies or sources</a:t>
            </a:r>
            <a:r>
              <a:rPr lang="en-US" dirty="0" smtClean="0"/>
              <a:t>.</a:t>
            </a:r>
          </a:p>
          <a:p>
            <a:pPr indent="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Conventions are </a:t>
            </a:r>
            <a:r>
              <a:rPr lang="en-US" dirty="0" smtClean="0"/>
              <a:t>subject to change over time, allowing non-conventional forms of </a:t>
            </a:r>
            <a:r>
              <a:rPr lang="en-US" dirty="0" smtClean="0"/>
              <a:t>energies to </a:t>
            </a:r>
            <a:r>
              <a:rPr lang="en-US" dirty="0" smtClean="0"/>
              <a:t>become quite conventional at a different point in time.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1525</Words>
  <Application>Microsoft Office PowerPoint</Application>
  <PresentationFormat>On-screen Show (4:3)</PresentationFormat>
  <Paragraphs>101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Introduction to Energy Economics</vt:lpstr>
      <vt:lpstr>Slide 2</vt:lpstr>
      <vt:lpstr>Slide 3</vt:lpstr>
      <vt:lpstr>Types of Energy</vt:lpstr>
      <vt:lpstr>Primary and Secondary Forms of Energy</vt:lpstr>
      <vt:lpstr>Renewable and Non-renewable Forms of Energy</vt:lpstr>
      <vt:lpstr>Sources of Energy</vt:lpstr>
      <vt:lpstr>Commercial and Non-commercial Energies</vt:lpstr>
      <vt:lpstr>Conventional and Non-conventional Energies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Energy Basics</vt:lpstr>
      <vt:lpstr>Slide 21</vt:lpstr>
      <vt:lpstr>Energy System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Energy Economics</dc:title>
  <dc:creator>dell</dc:creator>
  <cp:lastModifiedBy>dell</cp:lastModifiedBy>
  <cp:revision>26</cp:revision>
  <dcterms:created xsi:type="dcterms:W3CDTF">2020-10-08T17:04:20Z</dcterms:created>
  <dcterms:modified xsi:type="dcterms:W3CDTF">2020-10-20T17:27:34Z</dcterms:modified>
</cp:coreProperties>
</file>