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79" r:id="rId2"/>
    <p:sldId id="258" r:id="rId3"/>
    <p:sldId id="259" r:id="rId4"/>
    <p:sldId id="260" r:id="rId5"/>
    <p:sldId id="286" r:id="rId6"/>
    <p:sldId id="287" r:id="rId7"/>
    <p:sldId id="288" r:id="rId8"/>
    <p:sldId id="289" r:id="rId9"/>
    <p:sldId id="285" r:id="rId10"/>
    <p:sldId id="283" r:id="rId11"/>
    <p:sldId id="291" r:id="rId12"/>
    <p:sldId id="290" r:id="rId13"/>
    <p:sldId id="284" r:id="rId14"/>
    <p:sldId id="293" r:id="rId15"/>
    <p:sldId id="294" r:id="rId16"/>
    <p:sldId id="295" r:id="rId17"/>
    <p:sldId id="296" r:id="rId18"/>
    <p:sldId id="297" r:id="rId19"/>
    <p:sldId id="263" r:id="rId20"/>
    <p:sldId id="292"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944BD4-985B-4D5A-9AEB-1877730E9BE3}" type="datetimeFigureOut">
              <a:rPr lang="en-US" smtClean="0"/>
              <a:pPr/>
              <a:t>4/19/2020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E451F5-94F1-454A-A981-715E20D5C69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Shift in health care resulted</a:t>
            </a:r>
            <a:r>
              <a:rPr lang="en-US" baseline="0" dirty="0"/>
              <a:t> in </a:t>
            </a:r>
            <a:r>
              <a:rPr lang="en-US" dirty="0">
                <a:sym typeface="Wingdings" pitchFamily="2" charset="2"/>
              </a:rPr>
              <a:t>prevention</a:t>
            </a:r>
            <a:endParaRPr lang="en-US" dirty="0"/>
          </a:p>
          <a:p>
            <a:endParaRPr lang="en-US" dirty="0"/>
          </a:p>
        </p:txBody>
      </p:sp>
      <p:sp>
        <p:nvSpPr>
          <p:cNvPr id="4" name="Slide Number Placeholder 3"/>
          <p:cNvSpPr>
            <a:spLocks noGrp="1"/>
          </p:cNvSpPr>
          <p:nvPr>
            <p:ph type="sldNum" sz="quarter" idx="10"/>
          </p:nvPr>
        </p:nvSpPr>
        <p:spPr/>
        <p:txBody>
          <a:bodyPr/>
          <a:lstStyle/>
          <a:p>
            <a:fld id="{91E451F5-94F1-454A-A981-715E20D5C692}"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Social wellness</a:t>
            </a:r>
          </a:p>
        </p:txBody>
      </p:sp>
      <p:sp>
        <p:nvSpPr>
          <p:cNvPr id="4" name="Slide Number Placeholder 3"/>
          <p:cNvSpPr>
            <a:spLocks noGrp="1"/>
          </p:cNvSpPr>
          <p:nvPr>
            <p:ph type="sldNum" sz="quarter" idx="10"/>
          </p:nvPr>
        </p:nvSpPr>
        <p:spPr/>
        <p:txBody>
          <a:bodyPr/>
          <a:lstStyle/>
          <a:p>
            <a:fld id="{91E451F5-94F1-454A-A981-715E20D5C692}" type="slidenum">
              <a:rPr lang="en-US" smtClean="0"/>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Accepting and managing our feelings in all personal interactions. </a:t>
            </a:r>
          </a:p>
          <a:p>
            <a:endParaRPr lang="en-US" dirty="0"/>
          </a:p>
        </p:txBody>
      </p:sp>
      <p:sp>
        <p:nvSpPr>
          <p:cNvPr id="4" name="Slide Number Placeholder 3"/>
          <p:cNvSpPr>
            <a:spLocks noGrp="1"/>
          </p:cNvSpPr>
          <p:nvPr>
            <p:ph type="sldNum" sz="quarter" idx="10"/>
          </p:nvPr>
        </p:nvSpPr>
        <p:spPr/>
        <p:txBody>
          <a:bodyPr/>
          <a:lstStyle/>
          <a:p>
            <a:fld id="{91E451F5-94F1-454A-A981-715E20D5C692}"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7FEE0C1-83CF-4A3F-BED5-55532A1831C6}"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2313592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FEE0C1-83CF-4A3F-BED5-55532A1831C6}"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2773082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FEE0C1-83CF-4A3F-BED5-55532A1831C6}"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2675430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FEE0C1-83CF-4A3F-BED5-55532A1831C6}"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109515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FEE0C1-83CF-4A3F-BED5-55532A1831C6}"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4218425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FEE0C1-83CF-4A3F-BED5-55532A1831C6}"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253052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FEE0C1-83CF-4A3F-BED5-55532A1831C6}"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70117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FEE0C1-83CF-4A3F-BED5-55532A1831C6}"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354961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FEE0C1-83CF-4A3F-BED5-55532A1831C6}"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307483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FEE0C1-83CF-4A3F-BED5-55532A1831C6}"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112454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FEE0C1-83CF-4A3F-BED5-55532A1831C6}"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20120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EE0C1-83CF-4A3F-BED5-55532A1831C6}" type="datetimeFigureOut">
              <a:rPr lang="en-US" smtClean="0"/>
              <a:pPr/>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EC93FA-E413-4CA8-BA9D-B77736BDB51B}" type="slidenum">
              <a:rPr lang="en-US" smtClean="0"/>
              <a:pPr/>
              <a:t>‹#›</a:t>
            </a:fld>
            <a:endParaRPr lang="en-US"/>
          </a:p>
        </p:txBody>
      </p:sp>
    </p:spTree>
    <p:extLst>
      <p:ext uri="{BB962C8B-B14F-4D97-AF65-F5344CB8AC3E}">
        <p14:creationId xmlns="" xmlns:p14="http://schemas.microsoft.com/office/powerpoint/2010/main" val="12306495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PREVENTION PRACTICE: A HOLISTIC PERSPECTIVE FOR PHYSICAL THERAPY</a:t>
            </a:r>
          </a:p>
        </p:txBody>
      </p:sp>
      <p:sp>
        <p:nvSpPr>
          <p:cNvPr id="3" name="Subtitle 2"/>
          <p:cNvSpPr>
            <a:spLocks noGrp="1"/>
          </p:cNvSpPr>
          <p:nvPr>
            <p:ph type="subTitle" idx="1"/>
          </p:nvPr>
        </p:nvSpPr>
        <p:spPr/>
        <p:txBody>
          <a:bodyPr/>
          <a:lstStyle/>
          <a:p>
            <a:r>
              <a:rPr lang="en-US" dirty="0" smtClean="0"/>
              <a:t>HEALTH </a:t>
            </a:r>
            <a:r>
              <a:rPr lang="en-US" dirty="0"/>
              <a:t>AND WELLNESS</a:t>
            </a:r>
          </a:p>
        </p:txBody>
      </p:sp>
    </p:spTree>
    <p:extLst>
      <p:ext uri="{BB962C8B-B14F-4D97-AF65-F5344CB8AC3E}">
        <p14:creationId xmlns="" xmlns:p14="http://schemas.microsoft.com/office/powerpoint/2010/main" val="34291603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11162"/>
          </a:xfrm>
        </p:spPr>
        <p:txBody>
          <a:bodyPr>
            <a:normAutofit fontScale="90000"/>
          </a:bodyPr>
          <a:lstStyle/>
          <a:p>
            <a:r>
              <a:rPr lang="en-US" b="1" dirty="0"/>
              <a:t>WELLNESS</a:t>
            </a:r>
            <a:endParaRPr lang="en-US" dirty="0"/>
          </a:p>
        </p:txBody>
      </p:sp>
      <p:sp>
        <p:nvSpPr>
          <p:cNvPr id="3" name="Content Placeholder 2"/>
          <p:cNvSpPr>
            <a:spLocks noGrp="1"/>
          </p:cNvSpPr>
          <p:nvPr>
            <p:ph idx="1"/>
          </p:nvPr>
        </p:nvSpPr>
        <p:spPr>
          <a:xfrm>
            <a:off x="0" y="533400"/>
            <a:ext cx="9144000" cy="6324600"/>
          </a:xfrm>
        </p:spPr>
        <p:txBody>
          <a:bodyPr>
            <a:normAutofit lnSpcReduction="10000"/>
          </a:bodyPr>
          <a:lstStyle/>
          <a:p>
            <a:r>
              <a:rPr lang="en-US" dirty="0"/>
              <a:t>A state of good health often achieved through healthy lifestyle choices including the following six dimensions of wellness described by </a:t>
            </a:r>
            <a:r>
              <a:rPr lang="en-US" b="1" dirty="0"/>
              <a:t>the National Wellness Institute</a:t>
            </a:r>
          </a:p>
          <a:p>
            <a:pPr>
              <a:buFont typeface="Wingdings" pitchFamily="2" charset="2"/>
              <a:buChar char="q"/>
            </a:pPr>
            <a:r>
              <a:rPr lang="en-US" b="1" dirty="0"/>
              <a:t>1:Social wellness: </a:t>
            </a:r>
          </a:p>
          <a:p>
            <a:pPr>
              <a:buNone/>
            </a:pPr>
            <a:r>
              <a:rPr lang="en-US" b="1" dirty="0">
                <a:solidFill>
                  <a:srgbClr val="FF0000"/>
                </a:solidFill>
              </a:rPr>
              <a:t>perception </a:t>
            </a:r>
            <a:r>
              <a:rPr lang="en-US" dirty="0"/>
              <a:t>of having support from family or friends in time of need;   and </a:t>
            </a:r>
            <a:r>
              <a:rPr lang="en-US" b="1" dirty="0">
                <a:solidFill>
                  <a:srgbClr val="FF0000"/>
                </a:solidFill>
              </a:rPr>
              <a:t>perception</a:t>
            </a:r>
            <a:r>
              <a:rPr lang="en-US" dirty="0"/>
              <a:t> of being valued support provider.</a:t>
            </a:r>
          </a:p>
          <a:p>
            <a:pPr>
              <a:buNone/>
            </a:pPr>
            <a:r>
              <a:rPr lang="en-US" dirty="0"/>
              <a:t> Interacting and contributing to one’s community or environment</a:t>
            </a:r>
            <a:r>
              <a:rPr lang="en-US" dirty="0">
                <a:sym typeface="Wingdings" pitchFamily="2" charset="2"/>
              </a:rPr>
              <a:t> establish meaningful relations that enhance quality of life</a:t>
            </a:r>
          </a:p>
          <a:p>
            <a:pPr>
              <a:buNone/>
            </a:pPr>
            <a:r>
              <a:rPr lang="en-US" dirty="0">
                <a:sym typeface="Wingdings" pitchFamily="2" charset="2"/>
              </a:rPr>
              <a:t>Social support valuable asset for health and wellness as well recovery from injury.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linds(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981200"/>
            <a:ext cx="8686800" cy="4191000"/>
          </a:xfrm>
        </p:spPr>
        <p:txBody>
          <a:bodyPr/>
          <a:lstStyle/>
          <a:p>
            <a:r>
              <a:rPr lang="en-US" dirty="0"/>
              <a:t>■  2:</a:t>
            </a:r>
            <a:r>
              <a:rPr lang="en-US" b="1" dirty="0"/>
              <a:t>psychological wellness: </a:t>
            </a:r>
          </a:p>
          <a:p>
            <a:pPr>
              <a:buNone/>
            </a:pPr>
            <a:r>
              <a:rPr lang="en-US" dirty="0"/>
              <a:t>General perception that one will experience positive outcomes to events and circumstances in life. </a:t>
            </a:r>
          </a:p>
          <a:p>
            <a:pPr>
              <a:buNone/>
            </a:pPr>
            <a:r>
              <a:rPr lang="en-US" dirty="0"/>
              <a:t>The mix qualities of optimism, determination, hope;    are vital in preventive practice and positively dealing with life problem. </a:t>
            </a:r>
          </a:p>
          <a:p>
            <a:endParaRPr lang="en-US" dirty="0"/>
          </a:p>
          <a:p>
            <a:endParaRPr lang="en-US" dirty="0"/>
          </a:p>
        </p:txBody>
      </p:sp>
      <p:pic>
        <p:nvPicPr>
          <p:cNvPr id="1026" name="Picture 2" descr="D:\download.jpg"/>
          <p:cNvPicPr>
            <a:picLocks noChangeAspect="1" noChangeArrowheads="1"/>
          </p:cNvPicPr>
          <p:nvPr/>
        </p:nvPicPr>
        <p:blipFill>
          <a:blip r:embed="rId2"/>
          <a:srcRect/>
          <a:stretch>
            <a:fillRect/>
          </a:stretch>
        </p:blipFill>
        <p:spPr bwMode="auto">
          <a:xfrm>
            <a:off x="5715001" y="0"/>
            <a:ext cx="3429000" cy="2133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1295400"/>
            <a:ext cx="8991600" cy="5486400"/>
          </a:xfrm>
        </p:spPr>
        <p:txBody>
          <a:bodyPr>
            <a:normAutofit fontScale="92500" lnSpcReduction="20000"/>
          </a:bodyPr>
          <a:lstStyle/>
          <a:p>
            <a:r>
              <a:rPr lang="en-US" b="1" dirty="0"/>
              <a:t>■  3:Spiritual:</a:t>
            </a:r>
          </a:p>
          <a:p>
            <a:r>
              <a:rPr lang="en-US" dirty="0"/>
              <a:t>Belief in unifying force b/w mind and body.</a:t>
            </a:r>
          </a:p>
          <a:p>
            <a:r>
              <a:rPr lang="en-US" b="1" dirty="0"/>
              <a:t> </a:t>
            </a:r>
            <a:r>
              <a:rPr lang="en-US" dirty="0"/>
              <a:t>Finding and living a life that has meaning and purpose.</a:t>
            </a:r>
          </a:p>
          <a:p>
            <a:r>
              <a:rPr lang="en-US" dirty="0"/>
              <a:t> It include person’s ability to establish values and act on system of belief as well as to establish meaningful &amp; constructive lifetime goals</a:t>
            </a:r>
          </a:p>
          <a:p>
            <a:r>
              <a:rPr lang="en-US" dirty="0"/>
              <a:t> ■ 4: </a:t>
            </a:r>
            <a:r>
              <a:rPr lang="en-US" b="1" dirty="0"/>
              <a:t>Physical: </a:t>
            </a:r>
          </a:p>
          <a:p>
            <a:r>
              <a:rPr lang="en-US" dirty="0"/>
              <a:t>Positive perception and expectation of health.</a:t>
            </a:r>
          </a:p>
          <a:p>
            <a:r>
              <a:rPr lang="en-US" dirty="0"/>
              <a:t> It include ability to meet daily demands at work &amp; to use free time. </a:t>
            </a:r>
            <a:endParaRPr lang="en-US" b="1" dirty="0"/>
          </a:p>
          <a:p>
            <a:r>
              <a:rPr lang="en-US" dirty="0"/>
              <a:t>Making appropriate nutritional choices and participating in regular physical activity.</a:t>
            </a:r>
          </a:p>
        </p:txBody>
      </p:sp>
      <p:pic>
        <p:nvPicPr>
          <p:cNvPr id="4" name="Picture 2" descr="C:\Users\Ash\Desktop\Animated-runners.jpg"/>
          <p:cNvPicPr>
            <a:picLocks noChangeAspect="1" noChangeArrowheads="1"/>
          </p:cNvPicPr>
          <p:nvPr/>
        </p:nvPicPr>
        <p:blipFill>
          <a:blip r:embed="rId2"/>
          <a:srcRect/>
          <a:stretch>
            <a:fillRect/>
          </a:stretch>
        </p:blipFill>
        <p:spPr bwMode="auto">
          <a:xfrm>
            <a:off x="2743200" y="152400"/>
            <a:ext cx="6400800" cy="1600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500"/>
                                        <p:tgtEl>
                                          <p:spTgt spid="3">
                                            <p:txEl>
                                              <p:pRg st="5" end="5"/>
                                            </p:txEl>
                                          </p:spTgt>
                                        </p:tgtEl>
                                      </p:cBhvr>
                                    </p:animEffect>
                                  </p:childTnLst>
                                </p:cTn>
                              </p:par>
                              <p:par>
                                <p:cTn id="25" presetID="5"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par>
                                <p:cTn id="28" presetID="5"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checkerboard(across)">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b="1" dirty="0"/>
              <a:t>WELLNESS</a:t>
            </a:r>
            <a:endParaRPr lang="en-US" dirty="0"/>
          </a:p>
        </p:txBody>
      </p:sp>
      <p:sp>
        <p:nvSpPr>
          <p:cNvPr id="3" name="Content Placeholder 2"/>
          <p:cNvSpPr>
            <a:spLocks noGrp="1"/>
          </p:cNvSpPr>
          <p:nvPr>
            <p:ph idx="1"/>
          </p:nvPr>
        </p:nvSpPr>
        <p:spPr>
          <a:xfrm>
            <a:off x="76200" y="533400"/>
            <a:ext cx="8686800" cy="6324600"/>
          </a:xfrm>
        </p:spPr>
        <p:txBody>
          <a:bodyPr>
            <a:normAutofit lnSpcReduction="10000"/>
          </a:bodyPr>
          <a:lstStyle/>
          <a:p>
            <a:pPr>
              <a:buFont typeface="Wingdings" pitchFamily="2" charset="2"/>
              <a:buChar char="q"/>
            </a:pPr>
            <a:r>
              <a:rPr lang="en-US" b="1" dirty="0"/>
              <a:t>5. Intellectual</a:t>
            </a:r>
            <a:r>
              <a:rPr lang="en-US" dirty="0"/>
              <a:t>: </a:t>
            </a:r>
          </a:p>
          <a:p>
            <a:pPr>
              <a:buNone/>
            </a:pPr>
            <a:r>
              <a:rPr lang="en-US" dirty="0"/>
              <a:t>Perception of being internally energized by an optimal amount of intellectually stimulating activities.</a:t>
            </a:r>
          </a:p>
          <a:p>
            <a:pPr>
              <a:buFont typeface="Wingdings" pitchFamily="2" charset="2"/>
              <a:buChar char="q"/>
            </a:pPr>
            <a:r>
              <a:rPr lang="en-US" dirty="0"/>
              <a:t>Actively using your mind to develop new skills and learn new information. </a:t>
            </a:r>
          </a:p>
          <a:p>
            <a:pPr>
              <a:buFont typeface="Wingdings" pitchFamily="2" charset="2"/>
              <a:buChar char="q"/>
            </a:pPr>
            <a:r>
              <a:rPr lang="en-US" dirty="0"/>
              <a:t>■  6.</a:t>
            </a:r>
            <a:r>
              <a:rPr lang="en-US" b="1" dirty="0"/>
              <a:t>Emotional: </a:t>
            </a:r>
            <a:r>
              <a:rPr lang="en-US" dirty="0"/>
              <a:t>progression of secure, self identity and positive sense of self regard &amp; self esteem. </a:t>
            </a:r>
          </a:p>
          <a:p>
            <a:pPr>
              <a:buNone/>
            </a:pPr>
            <a:r>
              <a:rPr lang="en-US" dirty="0"/>
              <a:t>Ability to cope with daily circumstances &amp; to deal with personal feeling in positive, optimistic &amp; constructive manner.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linds(horizontal)">
                                      <p:cBhvr>
                                        <p:cTn id="23" dur="500"/>
                                        <p:tgtEl>
                                          <p:spTgt spid="3">
                                            <p:txEl>
                                              <p:pRg st="3" end="3"/>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linds(horizontal)">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t>WELLNESS</a:t>
            </a:r>
            <a:endParaRPr lang="en-US" dirty="0"/>
          </a:p>
        </p:txBody>
      </p:sp>
      <p:sp>
        <p:nvSpPr>
          <p:cNvPr id="3" name="Content Placeholder 2"/>
          <p:cNvSpPr>
            <a:spLocks noGrp="1"/>
          </p:cNvSpPr>
          <p:nvPr>
            <p:ph idx="1"/>
          </p:nvPr>
        </p:nvSpPr>
        <p:spPr>
          <a:xfrm>
            <a:off x="457200" y="762000"/>
            <a:ext cx="8229600" cy="5364163"/>
          </a:xfrm>
        </p:spPr>
        <p:txBody>
          <a:bodyPr>
            <a:normAutofit/>
          </a:bodyPr>
          <a:lstStyle/>
          <a:p>
            <a:r>
              <a:rPr lang="en-US" b="1" dirty="0"/>
              <a:t>Howard </a:t>
            </a:r>
            <a:r>
              <a:rPr lang="en-US" b="1" dirty="0" err="1"/>
              <a:t>clinebell</a:t>
            </a:r>
            <a:r>
              <a:rPr lang="en-US" b="1" dirty="0"/>
              <a:t> provide more comprehensive seven dimension of wellness:</a:t>
            </a:r>
          </a:p>
          <a:p>
            <a:r>
              <a:rPr lang="en-US" b="1" dirty="0"/>
              <a:t>1. The Spiritual Well being </a:t>
            </a:r>
            <a:r>
              <a:rPr lang="en-US" dirty="0"/>
              <a:t>dimension incorporates healthy religious beliefs, practices, values, and institutions that energize and enrich all aspects of our lives. </a:t>
            </a:r>
          </a:p>
          <a:p>
            <a:pPr>
              <a:buNone/>
            </a:pPr>
            <a:r>
              <a:rPr lang="en-US" dirty="0"/>
              <a:t>it addresses an individual’s need for purpose, guidance, meaning and values.</a:t>
            </a:r>
          </a:p>
          <a:p>
            <a:endParaRPr lang="en-US" dirty="0"/>
          </a:p>
          <a:p>
            <a:endParaRPr lang="en-US" dirty="0"/>
          </a:p>
        </p:txBody>
      </p:sp>
      <p:pic>
        <p:nvPicPr>
          <p:cNvPr id="1027" name="Picture 3" descr="D:\images (1).jpg"/>
          <p:cNvPicPr>
            <a:picLocks noChangeAspect="1" noChangeArrowheads="1"/>
          </p:cNvPicPr>
          <p:nvPr/>
        </p:nvPicPr>
        <p:blipFill>
          <a:blip r:embed="rId2"/>
          <a:srcRect/>
          <a:stretch>
            <a:fillRect/>
          </a:stretch>
        </p:blipFill>
        <p:spPr bwMode="auto">
          <a:xfrm>
            <a:off x="6019800" y="4419600"/>
            <a:ext cx="2971800" cy="21907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ox(in)">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0" y="533400"/>
            <a:ext cx="9144000" cy="6324600"/>
          </a:xfrm>
        </p:spPr>
        <p:txBody>
          <a:bodyPr>
            <a:normAutofit/>
          </a:bodyPr>
          <a:lstStyle/>
          <a:p>
            <a:r>
              <a:rPr lang="en-US" b="1" dirty="0"/>
              <a:t>2.The Mental Well being dimension</a:t>
            </a:r>
            <a:r>
              <a:rPr lang="en-US" dirty="0"/>
              <a:t> represents profound interdependence of the mind and body that manifests itself in our mental and physical health. it incorporates problem solving ,creativity, clarity in thinking ,services and productivity.</a:t>
            </a:r>
          </a:p>
          <a:p>
            <a:r>
              <a:rPr lang="en-US" b="1" dirty="0"/>
              <a:t>3. The Physical Wellbeing dimension </a:t>
            </a:r>
            <a:r>
              <a:rPr lang="en-US" dirty="0"/>
              <a:t>reflects the body’s health. Physical well being is evidenced by ability to experience sensations without pain, to effectively function with adequate energy to be responsible for self care and to care others.</a:t>
            </a:r>
          </a:p>
          <a:p>
            <a:endParaRPr lang="en-US" dirty="0"/>
          </a:p>
        </p:txBody>
      </p:sp>
      <p:pic>
        <p:nvPicPr>
          <p:cNvPr id="2050" name="Picture 2" descr="D:\images.jpg"/>
          <p:cNvPicPr>
            <a:picLocks noChangeAspect="1" noChangeArrowheads="1"/>
          </p:cNvPicPr>
          <p:nvPr/>
        </p:nvPicPr>
        <p:blipFill>
          <a:blip r:embed="rId2"/>
          <a:srcRect/>
          <a:stretch>
            <a:fillRect/>
          </a:stretch>
        </p:blipFill>
        <p:spPr bwMode="auto">
          <a:xfrm>
            <a:off x="5029200" y="5562600"/>
            <a:ext cx="3810000" cy="1219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258762"/>
          </a:xfrm>
        </p:spPr>
        <p:txBody>
          <a:bodyPr>
            <a:normAutofit fontScale="90000"/>
          </a:bodyPr>
          <a:lstStyle/>
          <a:p>
            <a:endParaRPr lang="en-US" dirty="0"/>
          </a:p>
        </p:txBody>
      </p:sp>
      <p:sp>
        <p:nvSpPr>
          <p:cNvPr id="3" name="Content Placeholder 2"/>
          <p:cNvSpPr>
            <a:spLocks noGrp="1"/>
          </p:cNvSpPr>
          <p:nvPr>
            <p:ph idx="1"/>
          </p:nvPr>
        </p:nvSpPr>
        <p:spPr>
          <a:xfrm>
            <a:off x="304800" y="457200"/>
            <a:ext cx="8382000" cy="6400800"/>
          </a:xfrm>
        </p:spPr>
        <p:txBody>
          <a:bodyPr>
            <a:normAutofit/>
          </a:bodyPr>
          <a:lstStyle/>
          <a:p>
            <a:r>
              <a:rPr lang="en-US" b="1" dirty="0"/>
              <a:t>4.The Relationship Wellbeing dimension </a:t>
            </a:r>
            <a:r>
              <a:rPr lang="en-US" dirty="0"/>
              <a:t>represents the most important factors for our healing and general wellness. It incorporates the need for progress and love, forgiving and receiving, for empowering others and for creating interpersonal bonds.</a:t>
            </a:r>
          </a:p>
          <a:p>
            <a:r>
              <a:rPr lang="en-US" b="1" dirty="0"/>
              <a:t>5</a:t>
            </a:r>
            <a:r>
              <a:rPr lang="en-US" dirty="0"/>
              <a:t>. </a:t>
            </a:r>
            <a:r>
              <a:rPr lang="en-US" b="1" dirty="0"/>
              <a:t>The Work wellbeing dimension</a:t>
            </a:r>
            <a:r>
              <a:rPr lang="en-US" dirty="0"/>
              <a:t> satisfies the thirst for purpose. It addresses the need for fulfilling the purpose in one’s profession. </a:t>
            </a:r>
          </a:p>
          <a:p>
            <a:r>
              <a:rPr lang="en-US" dirty="0"/>
              <a:t>Self worth, satisfaction and personal fulfillment are all related to individual's ability to serve community in meaningful way.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82562"/>
          </a:xfrm>
        </p:spPr>
        <p:txBody>
          <a:bodyPr>
            <a:normAutofit fontScale="90000"/>
          </a:bodyPr>
          <a:lstStyle/>
          <a:p>
            <a:endParaRPr lang="en-US" dirty="0"/>
          </a:p>
        </p:txBody>
      </p:sp>
      <p:sp>
        <p:nvSpPr>
          <p:cNvPr id="3" name="Content Placeholder 2"/>
          <p:cNvSpPr>
            <a:spLocks noGrp="1"/>
          </p:cNvSpPr>
          <p:nvPr>
            <p:ph idx="1"/>
          </p:nvPr>
        </p:nvSpPr>
        <p:spPr>
          <a:xfrm>
            <a:off x="0" y="381000"/>
            <a:ext cx="9144000" cy="5745163"/>
          </a:xfrm>
        </p:spPr>
        <p:txBody>
          <a:bodyPr>
            <a:normAutofit/>
          </a:bodyPr>
          <a:lstStyle/>
          <a:p>
            <a:r>
              <a:rPr lang="en-US" b="1" dirty="0"/>
              <a:t>6.The Play Wellbeing dimension </a:t>
            </a:r>
            <a:r>
              <a:rPr lang="en-US" dirty="0"/>
              <a:t>acknowledges that play provides the individual with laughter, cheer, energy and balance. It is ability to successfully play that provides the needed healing and revitalization to meet the demands of other dimensions.</a:t>
            </a:r>
          </a:p>
        </p:txBody>
      </p:sp>
      <p:pic>
        <p:nvPicPr>
          <p:cNvPr id="3074" name="Picture 2" descr="D:\images.png"/>
          <p:cNvPicPr>
            <a:picLocks noChangeAspect="1" noChangeArrowheads="1"/>
          </p:cNvPicPr>
          <p:nvPr/>
        </p:nvPicPr>
        <p:blipFill>
          <a:blip r:embed="rId2"/>
          <a:srcRect/>
          <a:stretch>
            <a:fillRect/>
          </a:stretch>
        </p:blipFill>
        <p:spPr bwMode="auto">
          <a:xfrm>
            <a:off x="4191000" y="2895600"/>
            <a:ext cx="4953000" cy="3886200"/>
          </a:xfrm>
          <a:prstGeom prst="rect">
            <a:avLst/>
          </a:prstGeom>
          <a:noFill/>
        </p:spPr>
      </p:pic>
      <p:pic>
        <p:nvPicPr>
          <p:cNvPr id="3075" name="Picture 3" descr="D:\images (2).jpg"/>
          <p:cNvPicPr>
            <a:picLocks noChangeAspect="1" noChangeArrowheads="1"/>
          </p:cNvPicPr>
          <p:nvPr/>
        </p:nvPicPr>
        <p:blipFill>
          <a:blip r:embed="rId3"/>
          <a:srcRect/>
          <a:stretch>
            <a:fillRect/>
          </a:stretch>
        </p:blipFill>
        <p:spPr bwMode="auto">
          <a:xfrm>
            <a:off x="0" y="3200400"/>
            <a:ext cx="4114800" cy="3657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304800" y="838200"/>
            <a:ext cx="8610600" cy="5715000"/>
          </a:xfrm>
        </p:spPr>
        <p:txBody>
          <a:bodyPr>
            <a:normAutofit lnSpcReduction="10000"/>
          </a:bodyPr>
          <a:lstStyle/>
          <a:p>
            <a:r>
              <a:rPr lang="en-US" b="1" dirty="0"/>
              <a:t>7.The Wellbeing of Our World dimension </a:t>
            </a:r>
            <a:r>
              <a:rPr lang="en-US" dirty="0"/>
              <a:t>reflects an individual’s perspective on living in a </a:t>
            </a:r>
            <a:r>
              <a:rPr lang="en-US" b="1" dirty="0">
                <a:solidFill>
                  <a:srgbClr val="FF0000"/>
                </a:solidFill>
              </a:rPr>
              <a:t>healthy environment and protecting natural resources</a:t>
            </a:r>
            <a:r>
              <a:rPr lang="en-US" dirty="0"/>
              <a:t>.</a:t>
            </a:r>
          </a:p>
          <a:p>
            <a:r>
              <a:rPr lang="en-US" dirty="0"/>
              <a:t> it incorporates a broad overview of the world. it includes responsibility, justice, an earth caring lifestyle, desire of wellbeing for all and adequate health care.</a:t>
            </a:r>
          </a:p>
          <a:p>
            <a:pPr>
              <a:buFont typeface="Wingdings" pitchFamily="2" charset="2"/>
              <a:buChar char="v"/>
            </a:pPr>
            <a:r>
              <a:rPr lang="en-US" b="1" dirty="0"/>
              <a:t>Seven dimensions provide a framework for exploring various aspects of health &amp; wellness, including versatile individual &amp; perspective of world.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p:spPr>
        <p:txBody>
          <a:bodyPr>
            <a:normAutofit fontScale="90000"/>
          </a:bodyPr>
          <a:lstStyle/>
          <a:p>
            <a:r>
              <a:rPr lang="en-US" b="1" dirty="0"/>
              <a:t>Models of wellness</a:t>
            </a:r>
          </a:p>
        </p:txBody>
      </p:sp>
      <p:sp>
        <p:nvSpPr>
          <p:cNvPr id="3" name="Content Placeholder 2"/>
          <p:cNvSpPr>
            <a:spLocks noGrp="1"/>
          </p:cNvSpPr>
          <p:nvPr>
            <p:ph idx="1"/>
          </p:nvPr>
        </p:nvSpPr>
        <p:spPr>
          <a:xfrm>
            <a:off x="0" y="685800"/>
            <a:ext cx="9144000" cy="6172200"/>
          </a:xfrm>
        </p:spPr>
        <p:txBody>
          <a:bodyPr>
            <a:normAutofit/>
          </a:bodyPr>
          <a:lstStyle/>
          <a:p>
            <a:pPr marL="0" indent="0">
              <a:buNone/>
            </a:pPr>
            <a:r>
              <a:rPr lang="en-US" dirty="0"/>
              <a:t>Provide multidimensional aspects of wellness  give framework for clients needs for management of illness</a:t>
            </a:r>
          </a:p>
          <a:p>
            <a:pPr marL="0" indent="0">
              <a:buNone/>
            </a:pPr>
            <a:r>
              <a:rPr lang="en-US" b="1" dirty="0"/>
              <a:t>Signs….. Symptoms…… Disability….. Premature death</a:t>
            </a:r>
          </a:p>
          <a:p>
            <a:pPr marL="0" indent="0">
              <a:buNone/>
            </a:pPr>
            <a:r>
              <a:rPr lang="en-US" b="1" dirty="0"/>
              <a:t>Signs: </a:t>
            </a:r>
          </a:p>
          <a:p>
            <a:pPr marL="0" indent="0">
              <a:buNone/>
            </a:pPr>
            <a:r>
              <a:rPr lang="en-US" dirty="0"/>
              <a:t>       changes due to any pathology that is      detected on diagnostic tests(i.e. lab test) by a pathologist, or by a physician, or therapist.</a:t>
            </a:r>
          </a:p>
          <a:p>
            <a:r>
              <a:rPr lang="en-US" dirty="0"/>
              <a:t>They are physiological and anatomical markers of pathology</a:t>
            </a:r>
          </a:p>
          <a:p>
            <a:r>
              <a:rPr lang="en-US" dirty="0"/>
              <a:t>Example ; </a:t>
            </a:r>
            <a:r>
              <a:rPr lang="en-US" dirty="0" err="1"/>
              <a:t>Hb</a:t>
            </a:r>
            <a:r>
              <a:rPr lang="en-US" dirty="0"/>
              <a:t> levels, findings of CBC, PCR etc</a:t>
            </a:r>
          </a:p>
        </p:txBody>
      </p:sp>
    </p:spTree>
    <p:extLst>
      <p:ext uri="{BB962C8B-B14F-4D97-AF65-F5344CB8AC3E}">
        <p14:creationId xmlns="" xmlns:p14="http://schemas.microsoft.com/office/powerpoint/2010/main" val="2576848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HEALTH</a:t>
            </a:r>
          </a:p>
        </p:txBody>
      </p:sp>
      <p:sp>
        <p:nvSpPr>
          <p:cNvPr id="3" name="Content Placeholder 2"/>
          <p:cNvSpPr>
            <a:spLocks noGrp="1"/>
          </p:cNvSpPr>
          <p:nvPr>
            <p:ph idx="1"/>
          </p:nvPr>
        </p:nvSpPr>
        <p:spPr>
          <a:xfrm>
            <a:off x="457200" y="1600201"/>
            <a:ext cx="8229600" cy="2895600"/>
          </a:xfrm>
        </p:spPr>
        <p:txBody>
          <a:bodyPr>
            <a:normAutofit fontScale="92500" lnSpcReduction="10000"/>
          </a:bodyPr>
          <a:lstStyle/>
          <a:p>
            <a:r>
              <a:rPr lang="en-US" dirty="0"/>
              <a:t>Derived from Old English term “</a:t>
            </a:r>
            <a:r>
              <a:rPr lang="en-US" dirty="0" err="1"/>
              <a:t>hal</a:t>
            </a:r>
            <a:r>
              <a:rPr lang="en-US" dirty="0"/>
              <a:t>” meaning sound, or whole</a:t>
            </a:r>
          </a:p>
          <a:p>
            <a:r>
              <a:rPr lang="en-US" dirty="0"/>
              <a:t>Health is essentially a purpose of medicine, the promotion and restoration of wholeness.</a:t>
            </a:r>
          </a:p>
          <a:p>
            <a:r>
              <a:rPr lang="en-US" dirty="0"/>
              <a:t>By Webster Dictionary “stat of being healthy, happy, and  prosperous” </a:t>
            </a:r>
          </a:p>
        </p:txBody>
      </p:sp>
      <p:pic>
        <p:nvPicPr>
          <p:cNvPr id="1026" name="Picture 2" descr="E:\ash laptop\ash laptop\animated pictures &amp; videos\bhks.jpg"/>
          <p:cNvPicPr>
            <a:picLocks noChangeAspect="1" noChangeArrowheads="1"/>
          </p:cNvPicPr>
          <p:nvPr/>
        </p:nvPicPr>
        <p:blipFill>
          <a:blip r:embed="rId2"/>
          <a:srcRect/>
          <a:stretch>
            <a:fillRect/>
          </a:stretch>
        </p:blipFill>
        <p:spPr bwMode="auto">
          <a:xfrm>
            <a:off x="228600" y="4419600"/>
            <a:ext cx="8534400" cy="2076450"/>
          </a:xfrm>
          <a:prstGeom prst="rect">
            <a:avLst/>
          </a:prstGeom>
          <a:noFill/>
        </p:spPr>
      </p:pic>
    </p:spTree>
    <p:extLst>
      <p:ext uri="{BB962C8B-B14F-4D97-AF65-F5344CB8AC3E}">
        <p14:creationId xmlns="" xmlns:p14="http://schemas.microsoft.com/office/powerpoint/2010/main" val="23856382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0" y="609600"/>
            <a:ext cx="9144000" cy="6172200"/>
          </a:xfrm>
        </p:spPr>
        <p:txBody>
          <a:bodyPr>
            <a:normAutofit/>
          </a:bodyPr>
          <a:lstStyle/>
          <a:p>
            <a:pPr marL="0" indent="0">
              <a:buNone/>
            </a:pPr>
            <a:r>
              <a:rPr lang="en-US" b="1" dirty="0"/>
              <a:t>Symptoms:</a:t>
            </a:r>
          </a:p>
          <a:p>
            <a:pPr marL="0" indent="0">
              <a:buNone/>
            </a:pPr>
            <a:r>
              <a:rPr lang="en-US" dirty="0"/>
              <a:t>     sensation or changes in the bodily function experienced by a client or patient  </a:t>
            </a:r>
          </a:p>
          <a:p>
            <a:r>
              <a:rPr lang="en-US" dirty="0"/>
              <a:t>Pain….. etc  </a:t>
            </a:r>
          </a:p>
          <a:p>
            <a:pPr marL="0" indent="0">
              <a:buNone/>
            </a:pPr>
            <a:r>
              <a:rPr lang="en-US" b="1" dirty="0"/>
              <a:t>Disability :</a:t>
            </a:r>
          </a:p>
          <a:p>
            <a:pPr marL="0" indent="0">
              <a:buNone/>
            </a:pPr>
            <a:r>
              <a:rPr lang="en-US" b="1" dirty="0"/>
              <a:t>    </a:t>
            </a:r>
            <a:r>
              <a:rPr lang="en-US" dirty="0"/>
              <a:t>Inability to engage in gainful activity or work, often results from chronic and long term illness and has significant impact on an individual’s well-being </a:t>
            </a:r>
          </a:p>
          <a:p>
            <a:pPr marL="0" indent="0">
              <a:buNone/>
            </a:pPr>
            <a:r>
              <a:rPr lang="en-US" b="1" dirty="0"/>
              <a:t>Advantage of model:  </a:t>
            </a:r>
            <a:r>
              <a:rPr lang="en-US" dirty="0"/>
              <a:t>help in early identification of sings &amp;symptoms of pathology -</a:t>
            </a:r>
            <a:r>
              <a:rPr lang="en-US" dirty="0">
                <a:sym typeface="Wingdings" pitchFamily="2" charset="2"/>
              </a:rPr>
              <a:t>early intervention- prevent disability and premature death. </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HOLISTIC HEALTH</a:t>
            </a:r>
          </a:p>
        </p:txBody>
      </p:sp>
      <p:sp>
        <p:nvSpPr>
          <p:cNvPr id="3" name="Content Placeholder 2"/>
          <p:cNvSpPr>
            <a:spLocks noGrp="1"/>
          </p:cNvSpPr>
          <p:nvPr>
            <p:ph idx="1"/>
          </p:nvPr>
        </p:nvSpPr>
        <p:spPr/>
        <p:txBody>
          <a:bodyPr>
            <a:normAutofit fontScale="92500"/>
          </a:bodyPr>
          <a:lstStyle/>
          <a:p>
            <a:r>
              <a:rPr lang="en-US" dirty="0"/>
              <a:t>This holistic perspective looks beyond the physical functioning of the individual and recognizes the importance of multiple factors contributing to good health and optimal wellness, emphasizing the unity of mind, spirit, and body.</a:t>
            </a:r>
          </a:p>
          <a:p>
            <a:r>
              <a:rPr lang="en-US" dirty="0"/>
              <a:t>According to American Holistic Health Association, perspective of holistic health considers   “</a:t>
            </a:r>
            <a:r>
              <a:rPr lang="en-US" b="1" dirty="0"/>
              <a:t>the whole person and the whole situation”</a:t>
            </a:r>
            <a:r>
              <a:rPr lang="en-US" dirty="0"/>
              <a:t>  </a:t>
            </a:r>
          </a:p>
        </p:txBody>
      </p:sp>
    </p:spTree>
    <p:extLst>
      <p:ext uri="{BB962C8B-B14F-4D97-AF65-F5344CB8AC3E}">
        <p14:creationId xmlns="" xmlns:p14="http://schemas.microsoft.com/office/powerpoint/2010/main" val="2970766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dirty="0"/>
              <a:t>Principles of Holistic Medical Practice</a:t>
            </a:r>
          </a:p>
        </p:txBody>
      </p:sp>
      <p:sp>
        <p:nvSpPr>
          <p:cNvPr id="3" name="Content Placeholder 2"/>
          <p:cNvSpPr>
            <a:spLocks noGrp="1"/>
          </p:cNvSpPr>
          <p:nvPr>
            <p:ph idx="1"/>
          </p:nvPr>
        </p:nvSpPr>
        <p:spPr>
          <a:xfrm>
            <a:off x="457200" y="1417637"/>
            <a:ext cx="8229600" cy="4525963"/>
          </a:xfrm>
        </p:spPr>
        <p:txBody>
          <a:bodyPr>
            <a:normAutofit fontScale="77500" lnSpcReduction="20000"/>
          </a:bodyPr>
          <a:lstStyle/>
          <a:p>
            <a:pPr marL="514350" indent="-514350">
              <a:buFont typeface="+mj-lt"/>
              <a:buAutoNum type="arabicPeriod"/>
            </a:pPr>
            <a:r>
              <a:rPr lang="en-US" dirty="0"/>
              <a:t>The goal of holistic medical practice is achieving optimal health for each client. Optimal health involves both a conscious awareness of wellness domain( social, spiritual, mental, emotional, physical, and environmental) and </a:t>
            </a:r>
            <a:r>
              <a:rPr lang="en-US" dirty="0" err="1"/>
              <a:t>chieving</a:t>
            </a:r>
            <a:r>
              <a:rPr lang="en-US" dirty="0"/>
              <a:t> balance in these domains.</a:t>
            </a:r>
          </a:p>
          <a:p>
            <a:pPr marL="514350" indent="-514350">
              <a:buFont typeface="+mj-lt"/>
              <a:buAutoNum type="arabicPeriod"/>
            </a:pPr>
            <a:endParaRPr lang="en-US" dirty="0"/>
          </a:p>
          <a:p>
            <a:pPr marL="514350" indent="-514350">
              <a:buFont typeface="+mj-lt"/>
              <a:buAutoNum type="arabicPeriod"/>
            </a:pPr>
            <a:r>
              <a:rPr lang="en-US" dirty="0"/>
              <a:t>Practitioner offer “holistic care” </a:t>
            </a:r>
            <a:r>
              <a:rPr lang="en-US" dirty="0" err="1"/>
              <a:t>i.e</a:t>
            </a:r>
            <a:r>
              <a:rPr lang="en-US" dirty="0"/>
              <a:t>, care to entire person(mind, body, and spirit) </a:t>
            </a:r>
          </a:p>
          <a:p>
            <a:pPr marL="514350" indent="-514350">
              <a:buFont typeface="+mj-lt"/>
              <a:buAutoNum type="arabicPeriod"/>
            </a:pPr>
            <a:endParaRPr lang="en-US" dirty="0"/>
          </a:p>
          <a:p>
            <a:pPr marL="514350" indent="-514350">
              <a:buFont typeface="+mj-lt"/>
              <a:buAutoNum type="arabicPeriod"/>
            </a:pPr>
            <a:r>
              <a:rPr lang="en-US" dirty="0"/>
              <a:t>Holistic medicine is person-centered, treating the individual with pathology rather than focusing on the pathology itself.</a:t>
            </a:r>
          </a:p>
        </p:txBody>
      </p:sp>
    </p:spTree>
    <p:extLst>
      <p:ext uri="{BB962C8B-B14F-4D97-AF65-F5344CB8AC3E}">
        <p14:creationId xmlns="" xmlns:p14="http://schemas.microsoft.com/office/powerpoint/2010/main" val="1032605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04800"/>
            <a:ext cx="8229600" cy="6248400"/>
          </a:xfrm>
        </p:spPr>
        <p:txBody>
          <a:bodyPr>
            <a:noAutofit/>
          </a:bodyPr>
          <a:lstStyle/>
          <a:p>
            <a:pPr marL="0" indent="0">
              <a:buNone/>
            </a:pPr>
            <a:r>
              <a:rPr lang="en-US" sz="2400" dirty="0"/>
              <a:t>4. Practitioners helps clients take control of their health and use their innate abilities to heal.</a:t>
            </a:r>
          </a:p>
          <a:p>
            <a:pPr marL="0" indent="0">
              <a:buNone/>
            </a:pPr>
            <a:endParaRPr lang="en-US" sz="2400" dirty="0"/>
          </a:p>
          <a:p>
            <a:pPr marL="0" indent="0">
              <a:buNone/>
            </a:pPr>
            <a:r>
              <a:rPr lang="en-US" sz="2400" dirty="0"/>
              <a:t>5. Holistic medicine involves health promotion, preventive care, and education designed to increase awareness of factors contributing to illness while emphasizing  options that optimize well-being</a:t>
            </a:r>
          </a:p>
          <a:p>
            <a:pPr marL="0" indent="0">
              <a:buNone/>
            </a:pPr>
            <a:endParaRPr lang="en-US" sz="2400" dirty="0"/>
          </a:p>
          <a:p>
            <a:pPr marL="0" indent="0">
              <a:buNone/>
            </a:pPr>
            <a:r>
              <a:rPr lang="en-US" sz="2400" dirty="0"/>
              <a:t>6. Holistic medicine incorporates a variety of healing system, including lifestyle changes, conventional medicine(drugs and surgery), and alternative and complementary medicine, to meet each individual’s unique needs.</a:t>
            </a:r>
          </a:p>
          <a:p>
            <a:pPr marL="0" indent="0">
              <a:buNone/>
            </a:pPr>
            <a:endParaRPr lang="en-US" sz="2400" dirty="0"/>
          </a:p>
          <a:p>
            <a:pPr marL="0" indent="0">
              <a:buNone/>
            </a:pPr>
            <a:r>
              <a:rPr lang="en-US" sz="2400" dirty="0"/>
              <a:t>7.  The relationship of the practitioner and client focuses on the client’s autonomy and needs, while valuing the insights of both parties </a:t>
            </a:r>
          </a:p>
          <a:p>
            <a:pPr marL="0" indent="0">
              <a:buNone/>
            </a:pPr>
            <a:endParaRPr lang="en-US" sz="2400" dirty="0"/>
          </a:p>
          <a:p>
            <a:pPr marL="0" indent="0">
              <a:buNone/>
            </a:pPr>
            <a:endParaRPr lang="en-US" sz="2400" dirty="0"/>
          </a:p>
          <a:p>
            <a:pPr marL="0" indent="0">
              <a:buNone/>
            </a:pPr>
            <a:r>
              <a:rPr lang="en-US" sz="2400" dirty="0"/>
              <a:t> </a:t>
            </a:r>
          </a:p>
        </p:txBody>
      </p:sp>
    </p:spTree>
    <p:extLst>
      <p:ext uri="{BB962C8B-B14F-4D97-AF65-F5344CB8AC3E}">
        <p14:creationId xmlns="" xmlns:p14="http://schemas.microsoft.com/office/powerpoint/2010/main" val="2092873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28600"/>
            <a:ext cx="8229600" cy="5897563"/>
          </a:xfrm>
        </p:spPr>
        <p:txBody>
          <a:bodyPr>
            <a:normAutofit fontScale="92500" lnSpcReduction="10000"/>
          </a:bodyPr>
          <a:lstStyle/>
          <a:p>
            <a:pPr marL="0" indent="0">
              <a:buNone/>
            </a:pPr>
            <a:r>
              <a:rPr lang="en-US" dirty="0"/>
              <a:t>8. Using love, kindness, acceptance, grace, humor, enthusiasm, and hope, practitioners help clients optimize their lives while managing any illness</a:t>
            </a:r>
          </a:p>
          <a:p>
            <a:pPr marL="0" indent="0">
              <a:buNone/>
            </a:pPr>
            <a:endParaRPr lang="en-US" dirty="0"/>
          </a:p>
          <a:p>
            <a:pPr marL="0" indent="0">
              <a:buNone/>
            </a:pPr>
            <a:r>
              <a:rPr lang="en-US" dirty="0"/>
              <a:t>9. Practitioners serve as role models of optimal care by incorporating the principles of holistic medicine into the healing relationship shared with their client</a:t>
            </a:r>
          </a:p>
          <a:p>
            <a:pPr marL="0" indent="0">
              <a:buNone/>
            </a:pPr>
            <a:endParaRPr lang="en-US" dirty="0"/>
          </a:p>
          <a:p>
            <a:pPr marL="0" indent="0">
              <a:buNone/>
            </a:pPr>
            <a:r>
              <a:rPr lang="en-US" dirty="0"/>
              <a:t>10. Life experiences(birth, suffering, and dying) are viewed as profound learning experiences for both the client and the practitioner of holistic medicine. The quality of life is emphasized as key component of healing.</a:t>
            </a:r>
          </a:p>
        </p:txBody>
      </p:sp>
    </p:spTree>
    <p:extLst>
      <p:ext uri="{BB962C8B-B14F-4D97-AF65-F5344CB8AC3E}">
        <p14:creationId xmlns="" xmlns:p14="http://schemas.microsoft.com/office/powerpoint/2010/main" val="1547477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273" y="-152400"/>
            <a:ext cx="7481455" cy="1143000"/>
          </a:xfrm>
        </p:spPr>
        <p:txBody>
          <a:bodyPr>
            <a:noAutofit/>
          </a:bodyPr>
          <a:lstStyle/>
          <a:p>
            <a:r>
              <a:rPr lang="en-US" sz="3200" b="1" dirty="0"/>
              <a:t>Comparing Holistic Medicine and Conventional Medicine</a:t>
            </a:r>
          </a:p>
        </p:txBody>
      </p:sp>
      <p:sp>
        <p:nvSpPr>
          <p:cNvPr id="3" name="Content Placeholder 2"/>
          <p:cNvSpPr>
            <a:spLocks noGrp="1"/>
          </p:cNvSpPr>
          <p:nvPr>
            <p:ph idx="1"/>
          </p:nvPr>
        </p:nvSpPr>
        <p:spPr/>
        <p:txBody>
          <a:bodyPr numCol="1"/>
          <a:lstStyle/>
          <a:p>
            <a:pPr marL="0" indent="0">
              <a:buNone/>
            </a:pPr>
            <a:r>
              <a:rPr lang="en-US" b="1" dirty="0"/>
              <a:t>         </a:t>
            </a:r>
            <a:endParaRPr lang="en-US" dirty="0"/>
          </a:p>
        </p:txBody>
      </p:sp>
      <p:graphicFrame>
        <p:nvGraphicFramePr>
          <p:cNvPr id="6" name="Table 5"/>
          <p:cNvGraphicFramePr>
            <a:graphicFrameLocks noGrp="1"/>
          </p:cNvGraphicFramePr>
          <p:nvPr>
            <p:extLst>
              <p:ext uri="{D42A27DB-BD31-4B8C-83A1-F6EECF244321}">
                <p14:modId xmlns="" xmlns:p14="http://schemas.microsoft.com/office/powerpoint/2010/main" val="3192339592"/>
              </p:ext>
            </p:extLst>
          </p:nvPr>
        </p:nvGraphicFramePr>
        <p:xfrm>
          <a:off x="152400" y="914400"/>
          <a:ext cx="8915400" cy="6497320"/>
        </p:xfrm>
        <a:graphic>
          <a:graphicData uri="http://schemas.openxmlformats.org/drawingml/2006/table">
            <a:tbl>
              <a:tblPr firstRow="1" bandRow="1">
                <a:tableStyleId>{5C22544A-7EE6-4342-B048-85BDC9FD1C3A}</a:tableStyleId>
              </a:tblPr>
              <a:tblGrid>
                <a:gridCol w="2971800">
                  <a:extLst>
                    <a:ext uri="{9D8B030D-6E8A-4147-A177-3AD203B41FA5}">
                      <a16:colId xmlns="" xmlns:a16="http://schemas.microsoft.com/office/drawing/2014/main" val="20000"/>
                    </a:ext>
                  </a:extLst>
                </a:gridCol>
                <a:gridCol w="2971800">
                  <a:extLst>
                    <a:ext uri="{9D8B030D-6E8A-4147-A177-3AD203B41FA5}">
                      <a16:colId xmlns="" xmlns:a16="http://schemas.microsoft.com/office/drawing/2014/main" val="20001"/>
                    </a:ext>
                  </a:extLst>
                </a:gridCol>
                <a:gridCol w="2971800">
                  <a:extLst>
                    <a:ext uri="{9D8B030D-6E8A-4147-A177-3AD203B41FA5}">
                      <a16:colId xmlns="" xmlns:a16="http://schemas.microsoft.com/office/drawing/2014/main" val="20002"/>
                    </a:ext>
                  </a:extLst>
                </a:gridCol>
              </a:tblGrid>
              <a:tr h="370840">
                <a:tc>
                  <a:txBody>
                    <a:bodyPr/>
                    <a:lstStyle/>
                    <a:p>
                      <a:endParaRPr lang="en-US" dirty="0"/>
                    </a:p>
                  </a:txBody>
                  <a:tcPr/>
                </a:tc>
                <a:tc>
                  <a:txBody>
                    <a:bodyPr/>
                    <a:lstStyle/>
                    <a:p>
                      <a:r>
                        <a:rPr lang="en-US" dirty="0"/>
                        <a:t>Holistic  Medicine </a:t>
                      </a:r>
                    </a:p>
                  </a:txBody>
                  <a:tcPr/>
                </a:tc>
                <a:tc>
                  <a:txBody>
                    <a:bodyPr/>
                    <a:lstStyle/>
                    <a:p>
                      <a:r>
                        <a:rPr lang="en-US" dirty="0"/>
                        <a:t>Conventional Medicine</a:t>
                      </a:r>
                    </a:p>
                  </a:txBody>
                  <a:tcPr/>
                </a:tc>
                <a:extLst>
                  <a:ext uri="{0D108BD9-81ED-4DB2-BD59-A6C34878D82A}">
                    <a16:rowId xmlns="" xmlns:a16="http://schemas.microsoft.com/office/drawing/2014/main" val="10000"/>
                  </a:ext>
                </a:extLst>
              </a:tr>
              <a:tr h="370840">
                <a:tc>
                  <a:txBody>
                    <a:bodyPr/>
                    <a:lstStyle/>
                    <a:p>
                      <a:r>
                        <a:rPr lang="en-US" dirty="0"/>
                        <a:t>Philosophy </a:t>
                      </a:r>
                    </a:p>
                    <a:p>
                      <a:endParaRPr lang="en-US" dirty="0"/>
                    </a:p>
                    <a:p>
                      <a:endParaRPr lang="en-US" dirty="0"/>
                    </a:p>
                    <a:p>
                      <a:endParaRPr lang="en-US" dirty="0"/>
                    </a:p>
                    <a:p>
                      <a:r>
                        <a:rPr lang="en-US" dirty="0"/>
                        <a:t>Primary objective of care</a:t>
                      </a:r>
                    </a:p>
                    <a:p>
                      <a:endParaRPr lang="en-US" dirty="0"/>
                    </a:p>
                    <a:p>
                      <a:endParaRPr lang="en-US" dirty="0"/>
                    </a:p>
                    <a:p>
                      <a:r>
                        <a:rPr lang="en-US" dirty="0"/>
                        <a:t>Diagnosis </a:t>
                      </a:r>
                    </a:p>
                    <a:p>
                      <a:endParaRPr lang="en-US" dirty="0"/>
                    </a:p>
                    <a:p>
                      <a:endParaRPr lang="en-US" dirty="0"/>
                    </a:p>
                    <a:p>
                      <a:endParaRPr lang="en-US" dirty="0"/>
                    </a:p>
                    <a:p>
                      <a:r>
                        <a:rPr lang="en-US" dirty="0"/>
                        <a:t>Primary method of care</a:t>
                      </a:r>
                    </a:p>
                    <a:p>
                      <a:endParaRPr lang="en-US" dirty="0"/>
                    </a:p>
                    <a:p>
                      <a:endParaRPr lang="en-US" dirty="0"/>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Primary</a:t>
                      </a:r>
                      <a:r>
                        <a:rPr lang="en-US" baseline="0" dirty="0"/>
                        <a:t> care treatment option</a:t>
                      </a:r>
                    </a:p>
                    <a:p>
                      <a:endParaRPr lang="en-US" dirty="0"/>
                    </a:p>
                    <a:p>
                      <a:endParaRPr lang="en-US" dirty="0"/>
                    </a:p>
                    <a:p>
                      <a:endParaRPr lang="en-US" dirty="0"/>
                    </a:p>
                    <a:p>
                      <a:endParaRPr lang="en-US" dirty="0"/>
                    </a:p>
                    <a:p>
                      <a:endParaRPr lang="en-US" dirty="0"/>
                    </a:p>
                  </a:txBody>
                  <a:tcPr/>
                </a:tc>
                <a:tc>
                  <a:txBody>
                    <a:bodyPr/>
                    <a:lstStyle/>
                    <a:p>
                      <a:r>
                        <a:rPr lang="en-US" dirty="0"/>
                        <a:t>Based on allopathic, osteopathic, naturopathic, energy </a:t>
                      </a:r>
                    </a:p>
                    <a:p>
                      <a:endParaRPr lang="en-US" dirty="0"/>
                    </a:p>
                    <a:p>
                      <a:r>
                        <a:rPr lang="en-US" dirty="0"/>
                        <a:t>To promote optimal</a:t>
                      </a:r>
                      <a:r>
                        <a:rPr lang="en-US" baseline="0" dirty="0"/>
                        <a:t> health</a:t>
                      </a:r>
                    </a:p>
                    <a:p>
                      <a:r>
                        <a:rPr lang="en-US" baseline="0" dirty="0"/>
                        <a:t>To prevent and treat disease</a:t>
                      </a:r>
                    </a:p>
                    <a:p>
                      <a:endParaRPr lang="en-US" baseline="0" dirty="0"/>
                    </a:p>
                    <a:p>
                      <a:r>
                        <a:rPr lang="en-US" baseline="0" dirty="0"/>
                        <a:t>Medical history, physical exam, laboratory data, holistic health care sheet</a:t>
                      </a:r>
                    </a:p>
                    <a:p>
                      <a:endParaRPr lang="en-US" baseline="0" dirty="0"/>
                    </a:p>
                    <a:p>
                      <a:r>
                        <a:rPr lang="en-US" baseline="0" dirty="0"/>
                        <a:t>Empower patient to heal themselves through health promotion and lifestyle changes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Diet, Ex, environmental measures,</a:t>
                      </a:r>
                      <a:r>
                        <a:rPr lang="en-US" baseline="0" dirty="0"/>
                        <a:t> attitudinal,&amp; behavioral modification; relationship &amp; spiritual counseling</a:t>
                      </a:r>
                    </a:p>
                    <a:p>
                      <a:endParaRPr lang="en-US" baseline="0" dirty="0"/>
                    </a:p>
                    <a:p>
                      <a:endParaRPr lang="en-US" dirty="0"/>
                    </a:p>
                  </a:txBody>
                  <a:tcPr/>
                </a:tc>
                <a:tc>
                  <a:txBody>
                    <a:bodyPr/>
                    <a:lstStyle/>
                    <a:p>
                      <a:r>
                        <a:rPr lang="en-US" dirty="0"/>
                        <a:t>Based on allopathic medicine</a:t>
                      </a:r>
                    </a:p>
                    <a:p>
                      <a:endParaRPr lang="en-US" dirty="0"/>
                    </a:p>
                    <a:p>
                      <a:endParaRPr lang="en-US" dirty="0"/>
                    </a:p>
                    <a:p>
                      <a:endParaRPr lang="en-US" dirty="0"/>
                    </a:p>
                    <a:p>
                      <a:r>
                        <a:rPr lang="en-US" dirty="0"/>
                        <a:t>To cure and reduce pathology</a:t>
                      </a:r>
                    </a:p>
                    <a:p>
                      <a:endParaRPr lang="en-US" dirty="0"/>
                    </a:p>
                    <a:p>
                      <a:endParaRPr lang="en-US" dirty="0"/>
                    </a:p>
                    <a:p>
                      <a:r>
                        <a:rPr lang="en-US" dirty="0"/>
                        <a:t>Medical</a:t>
                      </a:r>
                      <a:r>
                        <a:rPr lang="en-US" baseline="0" dirty="0"/>
                        <a:t> history,  physical exam, laboratory data</a:t>
                      </a:r>
                    </a:p>
                    <a:p>
                      <a:endParaRPr lang="en-US" baseline="0" dirty="0"/>
                    </a:p>
                    <a:p>
                      <a:endParaRPr lang="en-US" baseline="0" dirty="0"/>
                    </a:p>
                    <a:p>
                      <a:r>
                        <a:rPr lang="en-US" baseline="0" dirty="0"/>
                        <a:t>Eliminate sign and symptoms</a:t>
                      </a:r>
                    </a:p>
                    <a:p>
                      <a:endParaRPr lang="en-US" baseline="0" dirty="0"/>
                    </a:p>
                    <a:p>
                      <a:endParaRPr lang="en-US" baseline="0" dirty="0"/>
                    </a:p>
                    <a:p>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Medication &amp; surgery</a:t>
                      </a:r>
                    </a:p>
                    <a:p>
                      <a:endParaRPr lang="en-US" baseline="0" dirty="0"/>
                    </a:p>
                    <a:p>
                      <a:endParaRPr lang="en-US" baseline="0" dirty="0"/>
                    </a:p>
                    <a:p>
                      <a:endParaRPr lang="en-US" baseline="0" dirty="0"/>
                    </a:p>
                    <a:p>
                      <a:endParaRPr lang="en-US"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4205999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776633732"/>
              </p:ext>
            </p:extLst>
          </p:nvPr>
        </p:nvGraphicFramePr>
        <p:xfrm>
          <a:off x="228600" y="86360"/>
          <a:ext cx="8763000" cy="6497320"/>
        </p:xfrm>
        <a:graphic>
          <a:graphicData uri="http://schemas.openxmlformats.org/drawingml/2006/table">
            <a:tbl>
              <a:tblPr firstRow="1" bandRow="1">
                <a:tableStyleId>{5C22544A-7EE6-4342-B048-85BDC9FD1C3A}</a:tableStyleId>
              </a:tblPr>
              <a:tblGrid>
                <a:gridCol w="2921000">
                  <a:extLst>
                    <a:ext uri="{9D8B030D-6E8A-4147-A177-3AD203B41FA5}">
                      <a16:colId xmlns="" xmlns:a16="http://schemas.microsoft.com/office/drawing/2014/main" val="20000"/>
                    </a:ext>
                  </a:extLst>
                </a:gridCol>
                <a:gridCol w="2921000">
                  <a:extLst>
                    <a:ext uri="{9D8B030D-6E8A-4147-A177-3AD203B41FA5}">
                      <a16:colId xmlns="" xmlns:a16="http://schemas.microsoft.com/office/drawing/2014/main" val="20001"/>
                    </a:ext>
                  </a:extLst>
                </a:gridCol>
                <a:gridCol w="2921000">
                  <a:extLst>
                    <a:ext uri="{9D8B030D-6E8A-4147-A177-3AD203B41FA5}">
                      <a16:colId xmlns="" xmlns:a16="http://schemas.microsoft.com/office/drawing/2014/main" val="20002"/>
                    </a:ext>
                  </a:extLst>
                </a:gridCol>
              </a:tblGrid>
              <a:tr h="370840">
                <a:tc>
                  <a:txBody>
                    <a:bodyPr/>
                    <a:lstStyle/>
                    <a:p>
                      <a:endParaRPr lang="en-US" dirty="0"/>
                    </a:p>
                  </a:txBody>
                  <a:tcPr/>
                </a:tc>
                <a:tc>
                  <a:txBody>
                    <a:bodyPr/>
                    <a:lstStyle/>
                    <a:p>
                      <a:r>
                        <a:rPr lang="en-US" dirty="0"/>
                        <a:t>Holistic Medicine</a:t>
                      </a:r>
                    </a:p>
                  </a:txBody>
                  <a:tcPr/>
                </a:tc>
                <a:tc>
                  <a:txBody>
                    <a:bodyPr/>
                    <a:lstStyle/>
                    <a:p>
                      <a:r>
                        <a:rPr lang="en-US" dirty="0"/>
                        <a:t>Conventional Medicine</a:t>
                      </a:r>
                    </a:p>
                  </a:txBody>
                  <a:tcPr/>
                </a:tc>
                <a:extLst>
                  <a:ext uri="{0D108BD9-81ED-4DB2-BD59-A6C34878D82A}">
                    <a16:rowId xmlns="" xmlns:a16="http://schemas.microsoft.com/office/drawing/2014/main" val="10000"/>
                  </a:ext>
                </a:extLst>
              </a:tr>
              <a:tr h="370840">
                <a:tc>
                  <a:txBody>
                    <a:bodyPr/>
                    <a:lstStyle/>
                    <a:p>
                      <a:endParaRPr lang="en-US" baseline="0" dirty="0"/>
                    </a:p>
                    <a:p>
                      <a:endParaRPr lang="en-US" baseline="0" dirty="0"/>
                    </a:p>
                    <a:p>
                      <a:r>
                        <a:rPr lang="en-US" baseline="0" dirty="0"/>
                        <a:t>Secondary care treatment options</a:t>
                      </a:r>
                    </a:p>
                    <a:p>
                      <a:endParaRPr lang="en-US" baseline="0" dirty="0"/>
                    </a:p>
                    <a:p>
                      <a:endParaRPr lang="en-US" baseline="0" dirty="0"/>
                    </a:p>
                    <a:p>
                      <a:endParaRPr lang="en-US" baseline="0" dirty="0"/>
                    </a:p>
                    <a:p>
                      <a:endParaRPr lang="en-US" baseline="0" dirty="0"/>
                    </a:p>
                    <a:p>
                      <a:r>
                        <a:rPr lang="en-US" baseline="0" dirty="0"/>
                        <a:t>Weakness</a:t>
                      </a:r>
                    </a:p>
                    <a:p>
                      <a:endParaRPr lang="en-US" baseline="0" dirty="0"/>
                    </a:p>
                    <a:p>
                      <a:endParaRPr lang="en-US" baseline="0" dirty="0"/>
                    </a:p>
                    <a:p>
                      <a:endParaRPr lang="en-US" baseline="0" dirty="0"/>
                    </a:p>
                    <a:p>
                      <a:endParaRPr lang="en-US" baseline="0" dirty="0"/>
                    </a:p>
                    <a:p>
                      <a:endParaRPr lang="en-US" baseline="0" dirty="0"/>
                    </a:p>
                    <a:p>
                      <a:r>
                        <a:rPr lang="en-US" baseline="0" dirty="0"/>
                        <a:t>Strength </a:t>
                      </a:r>
                    </a:p>
                    <a:p>
                      <a:endParaRPr lang="en-US" baseline="0" dirty="0"/>
                    </a:p>
                    <a:p>
                      <a:endParaRPr lang="en-US" baseline="0" dirty="0"/>
                    </a:p>
                    <a:p>
                      <a:endParaRPr lang="en-US" baseline="0" dirty="0"/>
                    </a:p>
                    <a:p>
                      <a:endParaRPr lang="en-US" dirty="0"/>
                    </a:p>
                  </a:txBody>
                  <a:tcPr/>
                </a:tc>
                <a:tc>
                  <a:txBody>
                    <a:bodyPr/>
                    <a:lstStyle/>
                    <a:p>
                      <a:endParaRPr lang="en-US" baseline="0" dirty="0"/>
                    </a:p>
                    <a:p>
                      <a:endParaRPr lang="en-US" baseline="0" dirty="0"/>
                    </a:p>
                    <a:p>
                      <a:r>
                        <a:rPr lang="en-US" baseline="0" dirty="0"/>
                        <a:t>Botanical(herbal) medicine, homeopathy, acupuncture, manual medicine, </a:t>
                      </a:r>
                      <a:r>
                        <a:rPr lang="en-US" baseline="0" dirty="0" err="1"/>
                        <a:t>biomolecular</a:t>
                      </a:r>
                      <a:r>
                        <a:rPr lang="en-US" baseline="0" dirty="0"/>
                        <a:t> </a:t>
                      </a:r>
                      <a:r>
                        <a:rPr lang="en-US" baseline="0" dirty="0" err="1"/>
                        <a:t>therapies,PT</a:t>
                      </a:r>
                      <a:r>
                        <a:rPr lang="en-US" baseline="0" dirty="0"/>
                        <a:t>, medications, &amp; surgery</a:t>
                      </a:r>
                    </a:p>
                    <a:p>
                      <a:endParaRPr lang="en-US" baseline="0" dirty="0"/>
                    </a:p>
                    <a:p>
                      <a:r>
                        <a:rPr lang="en-US" baseline="0" dirty="0"/>
                        <a:t>Shortage of holistic physicians and training </a:t>
                      </a:r>
                      <a:r>
                        <a:rPr lang="en-US" baseline="0" dirty="0" err="1"/>
                        <a:t>prog</a:t>
                      </a:r>
                      <a:r>
                        <a:rPr lang="en-US" baseline="0" dirty="0"/>
                        <a:t>; time-intensive, requiring a commitment to a healing process, not a quick fix</a:t>
                      </a:r>
                    </a:p>
                    <a:p>
                      <a:endParaRPr lang="en-US" baseline="0" dirty="0"/>
                    </a:p>
                    <a:p>
                      <a:r>
                        <a:rPr lang="en-US" baseline="0" dirty="0"/>
                        <a:t>Teaches </a:t>
                      </a:r>
                      <a:r>
                        <a:rPr lang="en-US" baseline="0" dirty="0" err="1"/>
                        <a:t>pt</a:t>
                      </a:r>
                      <a:r>
                        <a:rPr lang="en-US" baseline="0" dirty="0"/>
                        <a:t> to take </a:t>
                      </a:r>
                      <a:r>
                        <a:rPr lang="en-US" baseline="0" dirty="0" err="1"/>
                        <a:t>rspnsibility</a:t>
                      </a:r>
                      <a:r>
                        <a:rPr lang="en-US" baseline="0" dirty="0"/>
                        <a:t> for their </a:t>
                      </a:r>
                      <a:r>
                        <a:rPr lang="en-US" baseline="0" dirty="0" err="1"/>
                        <a:t>health_cost</a:t>
                      </a:r>
                      <a:r>
                        <a:rPr lang="en-US" baseline="0" dirty="0"/>
                        <a:t> </a:t>
                      </a:r>
                      <a:r>
                        <a:rPr lang="en-US" baseline="0" dirty="0" err="1"/>
                        <a:t>effective_treating</a:t>
                      </a:r>
                      <a:r>
                        <a:rPr lang="en-US" baseline="0" dirty="0"/>
                        <a:t> both acute and chronic illness, therapeutic in preventing and treating chronic disease, and essential in creating optimal health</a:t>
                      </a:r>
                      <a:endParaRPr lang="en-US" dirty="0"/>
                    </a:p>
                  </a:txBody>
                  <a:tcPr/>
                </a:tc>
                <a:tc>
                  <a:txBody>
                    <a:bodyPr/>
                    <a:lstStyle/>
                    <a:p>
                      <a:endParaRPr lang="en-US" dirty="0"/>
                    </a:p>
                    <a:p>
                      <a:endParaRPr lang="en-US" dirty="0"/>
                    </a:p>
                    <a:p>
                      <a:r>
                        <a:rPr lang="en-US" dirty="0"/>
                        <a:t>Diet, Ex,</a:t>
                      </a:r>
                      <a:r>
                        <a:rPr lang="en-US" baseline="0" dirty="0"/>
                        <a:t> PT and stress medicine</a:t>
                      </a:r>
                    </a:p>
                    <a:p>
                      <a:endParaRPr lang="en-US" baseline="0" dirty="0"/>
                    </a:p>
                    <a:p>
                      <a:endParaRPr lang="en-US" baseline="0" dirty="0"/>
                    </a:p>
                    <a:p>
                      <a:endParaRPr lang="en-US" baseline="0" dirty="0"/>
                    </a:p>
                    <a:p>
                      <a:endParaRPr lang="en-US" baseline="0" dirty="0"/>
                    </a:p>
                    <a:p>
                      <a:r>
                        <a:rPr lang="en-US" baseline="0" dirty="0"/>
                        <a:t>Ineffective in preventing and curing chronic disease; expensive</a:t>
                      </a:r>
                    </a:p>
                    <a:p>
                      <a:endParaRPr lang="en-US" baseline="0" dirty="0"/>
                    </a:p>
                    <a:p>
                      <a:endParaRPr lang="en-US" baseline="0" dirty="0"/>
                    </a:p>
                    <a:p>
                      <a:endParaRPr lang="en-US" baseline="0" dirty="0"/>
                    </a:p>
                    <a:p>
                      <a:r>
                        <a:rPr lang="en-US" baseline="0" dirty="0"/>
                        <a:t>Highly therapeutic in treating both acute and life-threatening illness and injuries</a:t>
                      </a:r>
                      <a:endParaRPr lang="en-US" dirty="0"/>
                    </a:p>
                  </a:txBody>
                  <a:tcPr/>
                </a:tc>
                <a:extLst>
                  <a:ext uri="{0D108BD9-81ED-4DB2-BD59-A6C34878D82A}">
                    <a16:rowId xmlns="" xmlns:a16="http://schemas.microsoft.com/office/drawing/2014/main" val="10001"/>
                  </a:ext>
                </a:extLst>
              </a:tr>
            </a:tbl>
          </a:graphicData>
        </a:graphic>
      </p:graphicFrame>
    </p:spTree>
    <p:extLst>
      <p:ext uri="{BB962C8B-B14F-4D97-AF65-F5344CB8AC3E}">
        <p14:creationId xmlns="" xmlns:p14="http://schemas.microsoft.com/office/powerpoint/2010/main" val="16574625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t>Prevention Practice</a:t>
            </a:r>
          </a:p>
        </p:txBody>
      </p:sp>
      <p:sp>
        <p:nvSpPr>
          <p:cNvPr id="3" name="Content Placeholder 2"/>
          <p:cNvSpPr>
            <a:spLocks noGrp="1"/>
          </p:cNvSpPr>
          <p:nvPr>
            <p:ph idx="1"/>
          </p:nvPr>
        </p:nvSpPr>
        <p:spPr>
          <a:xfrm>
            <a:off x="457200" y="1219200"/>
            <a:ext cx="8229600" cy="6172200"/>
          </a:xfrm>
        </p:spPr>
        <p:txBody>
          <a:bodyPr>
            <a:normAutofit fontScale="92500" lnSpcReduction="10000"/>
          </a:bodyPr>
          <a:lstStyle/>
          <a:p>
            <a:pPr marL="0" indent="0">
              <a:buNone/>
            </a:pPr>
            <a:r>
              <a:rPr lang="en-US" dirty="0"/>
              <a:t>Prevention practice encompasses health acre designed to promote health, fitness, and wellness through education and appropriate guidance designed to prevent or delay the progression of pathology</a:t>
            </a:r>
          </a:p>
          <a:p>
            <a:pPr marL="0" indent="0">
              <a:buNone/>
            </a:pPr>
            <a:r>
              <a:rPr lang="en-US" dirty="0"/>
              <a:t>It also minimizes the impairments and functional limitation</a:t>
            </a:r>
          </a:p>
          <a:p>
            <a:pPr marL="0" indent="0">
              <a:buNone/>
            </a:pPr>
            <a:r>
              <a:rPr lang="en-US" dirty="0"/>
              <a:t>Health care profession are involved in three types of preventive practice</a:t>
            </a:r>
          </a:p>
          <a:p>
            <a:pPr marL="514350" indent="-514350">
              <a:buFont typeface="+mj-lt"/>
              <a:buAutoNum type="arabicPeriod"/>
            </a:pPr>
            <a:r>
              <a:rPr lang="en-US" dirty="0"/>
              <a:t>Primary prevention</a:t>
            </a:r>
          </a:p>
          <a:p>
            <a:pPr marL="514350" indent="-514350">
              <a:buFont typeface="+mj-lt"/>
              <a:buAutoNum type="arabicPeriod"/>
            </a:pPr>
            <a:r>
              <a:rPr lang="en-US" dirty="0"/>
              <a:t>Secondary prevention</a:t>
            </a:r>
          </a:p>
          <a:p>
            <a:pPr marL="514350" indent="-514350">
              <a:buFont typeface="+mj-lt"/>
              <a:buAutoNum type="arabicPeriod"/>
            </a:pPr>
            <a:r>
              <a:rPr lang="en-US" dirty="0"/>
              <a:t>Tertiary prevention</a:t>
            </a:r>
          </a:p>
          <a:p>
            <a:pPr marL="0" indent="0">
              <a:buNone/>
            </a:pPr>
            <a:r>
              <a:rPr lang="en-US" dirty="0"/>
              <a:t> </a:t>
            </a:r>
          </a:p>
        </p:txBody>
      </p:sp>
    </p:spTree>
    <p:extLst>
      <p:ext uri="{BB962C8B-B14F-4D97-AF65-F5344CB8AC3E}">
        <p14:creationId xmlns="" xmlns:p14="http://schemas.microsoft.com/office/powerpoint/2010/main" val="36406951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Primary Prevention</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Is preventing a target condition in a susceptible or potentially susceptible population through specific measures, such as general health promotion efforts.</a:t>
            </a:r>
          </a:p>
        </p:txBody>
      </p:sp>
    </p:spTree>
    <p:extLst>
      <p:ext uri="{BB962C8B-B14F-4D97-AF65-F5344CB8AC3E}">
        <p14:creationId xmlns="" xmlns:p14="http://schemas.microsoft.com/office/powerpoint/2010/main" val="5732060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Secondary Prevention</a:t>
            </a:r>
          </a:p>
        </p:txBody>
      </p:sp>
      <p:sp>
        <p:nvSpPr>
          <p:cNvPr id="3" name="Content Placeholder 2"/>
          <p:cNvSpPr>
            <a:spLocks noGrp="1"/>
          </p:cNvSpPr>
          <p:nvPr>
            <p:ph idx="1"/>
          </p:nvPr>
        </p:nvSpPr>
        <p:spPr/>
        <p:txBody>
          <a:bodyPr/>
          <a:lstStyle/>
          <a:p>
            <a:pPr marL="0" indent="0">
              <a:buNone/>
            </a:pPr>
            <a:r>
              <a:rPr lang="en-US" dirty="0"/>
              <a:t>    </a:t>
            </a:r>
          </a:p>
          <a:p>
            <a:pPr marL="0" indent="0">
              <a:buNone/>
            </a:pPr>
            <a:r>
              <a:rPr lang="en-US" dirty="0"/>
              <a:t> is decreasing the duration of illness, severity of disease, and numbering of </a:t>
            </a:r>
            <a:r>
              <a:rPr lang="en-US" dirty="0" err="1"/>
              <a:t>sequelae</a:t>
            </a:r>
            <a:r>
              <a:rPr lang="en-US" dirty="0"/>
              <a:t> (abnormalities following or resulting from disease, injury, or treatment)through early diagnosis and prompt intervention.</a:t>
            </a:r>
          </a:p>
        </p:txBody>
      </p:sp>
    </p:spTree>
    <p:extLst>
      <p:ext uri="{BB962C8B-B14F-4D97-AF65-F5344CB8AC3E}">
        <p14:creationId xmlns="" xmlns:p14="http://schemas.microsoft.com/office/powerpoint/2010/main" val="893712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According to WHO</a:t>
            </a:r>
          </a:p>
          <a:p>
            <a:pPr marL="0" indent="0">
              <a:buNone/>
            </a:pPr>
            <a:r>
              <a:rPr lang="en-US" dirty="0"/>
              <a:t>    “A stat of complete physical, mental, social                      and spiritual well-being.”</a:t>
            </a:r>
          </a:p>
        </p:txBody>
      </p:sp>
      <p:pic>
        <p:nvPicPr>
          <p:cNvPr id="2050" name="Picture 2" descr="E:\ash laptop\ash laptop\animated pictures &amp; videos\exercise_man_ga812cc.gif"/>
          <p:cNvPicPr>
            <a:picLocks noChangeAspect="1" noChangeArrowheads="1" noCrop="1"/>
          </p:cNvPicPr>
          <p:nvPr/>
        </p:nvPicPr>
        <p:blipFill>
          <a:blip r:embed="rId2"/>
          <a:srcRect/>
          <a:stretch>
            <a:fillRect/>
          </a:stretch>
        </p:blipFill>
        <p:spPr bwMode="auto">
          <a:xfrm>
            <a:off x="304800" y="3581400"/>
            <a:ext cx="5410200" cy="2667000"/>
          </a:xfrm>
          <a:prstGeom prst="rect">
            <a:avLst/>
          </a:prstGeom>
          <a:noFill/>
        </p:spPr>
      </p:pic>
      <p:pic>
        <p:nvPicPr>
          <p:cNvPr id="2051" name="Picture 3" descr="E:\ash laptop\ash laptop\animated pictures &amp; videos\images (18).jpg"/>
          <p:cNvPicPr>
            <a:picLocks noChangeAspect="1" noChangeArrowheads="1"/>
          </p:cNvPicPr>
          <p:nvPr/>
        </p:nvPicPr>
        <p:blipFill>
          <a:blip r:embed="rId3"/>
          <a:srcRect/>
          <a:stretch>
            <a:fillRect/>
          </a:stretch>
        </p:blipFill>
        <p:spPr bwMode="auto">
          <a:xfrm>
            <a:off x="5715000" y="2895600"/>
            <a:ext cx="3124200" cy="3228975"/>
          </a:xfrm>
          <a:prstGeom prst="rect">
            <a:avLst/>
          </a:prstGeom>
          <a:noFill/>
        </p:spPr>
      </p:pic>
    </p:spTree>
    <p:extLst>
      <p:ext uri="{BB962C8B-B14F-4D97-AF65-F5344CB8AC3E}">
        <p14:creationId xmlns="" xmlns:p14="http://schemas.microsoft.com/office/powerpoint/2010/main" val="34135956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Tertiary Prevention</a:t>
            </a:r>
          </a:p>
        </p:txBody>
      </p:sp>
      <p:sp>
        <p:nvSpPr>
          <p:cNvPr id="3" name="Content Placeholder 2"/>
          <p:cNvSpPr>
            <a:spLocks noGrp="1"/>
          </p:cNvSpPr>
          <p:nvPr>
            <p:ph idx="1"/>
          </p:nvPr>
        </p:nvSpPr>
        <p:spPr/>
        <p:txBody>
          <a:bodyPr/>
          <a:lstStyle/>
          <a:p>
            <a:endParaRPr lang="en-US" dirty="0"/>
          </a:p>
          <a:p>
            <a:pPr marL="0" indent="0">
              <a:buNone/>
            </a:pPr>
            <a:r>
              <a:rPr lang="en-US" dirty="0"/>
              <a:t>   involves limiting the degree if disability and promoting rehabilitation and restoration of function in patients with chronic or reversible disease. </a:t>
            </a:r>
          </a:p>
        </p:txBody>
      </p:sp>
    </p:spTree>
    <p:extLst>
      <p:ext uri="{BB962C8B-B14F-4D97-AF65-F5344CB8AC3E}">
        <p14:creationId xmlns="" xmlns:p14="http://schemas.microsoft.com/office/powerpoint/2010/main" val="135616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Risk Reduction</a:t>
            </a:r>
          </a:p>
        </p:txBody>
      </p:sp>
      <p:sp>
        <p:nvSpPr>
          <p:cNvPr id="3" name="Content Placeholder 2"/>
          <p:cNvSpPr>
            <a:spLocks noGrp="1"/>
          </p:cNvSpPr>
          <p:nvPr>
            <p:ph idx="1"/>
          </p:nvPr>
        </p:nvSpPr>
        <p:spPr>
          <a:xfrm>
            <a:off x="457200" y="1219200"/>
            <a:ext cx="8229600" cy="5486400"/>
          </a:xfrm>
        </p:spPr>
        <p:txBody>
          <a:bodyPr>
            <a:normAutofit fontScale="77500" lnSpcReduction="20000"/>
          </a:bodyPr>
          <a:lstStyle/>
          <a:p>
            <a:r>
              <a:rPr lang="en-US" dirty="0"/>
              <a:t>Risk factors that may predispose an individual to diminished well-being and health problems include physical risk factors: poor nutrition, physical inactivity, a poor physical environment, and substance abuse; psychological, spiritual, and social risk factor: low self-esteem, and lacking values and a direction in one’s life; and environment risk factors: person, things, or conditions that negatively influence other dimensions. </a:t>
            </a:r>
          </a:p>
          <a:p>
            <a:endParaRPr lang="en-US" dirty="0"/>
          </a:p>
          <a:p>
            <a:r>
              <a:rPr lang="en-US" dirty="0"/>
              <a:t>By identifying and addressing these risk factors, the health professional can reduce the incidence of injury and illness</a:t>
            </a:r>
          </a:p>
          <a:p>
            <a:endParaRPr lang="en-US" dirty="0"/>
          </a:p>
          <a:p>
            <a:r>
              <a:rPr lang="en-US" dirty="0"/>
              <a:t>Populations that are susceptible to illness or injury are in particular need of this awareness, accomplished through appropriate education and guidance</a:t>
            </a:r>
          </a:p>
        </p:txBody>
      </p:sp>
    </p:spTree>
    <p:extLst>
      <p:ext uri="{BB962C8B-B14F-4D97-AF65-F5344CB8AC3E}">
        <p14:creationId xmlns="" xmlns:p14="http://schemas.microsoft.com/office/powerpoint/2010/main" val="1541245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fontScale="90000"/>
          </a:bodyPr>
          <a:lstStyle/>
          <a:p>
            <a:r>
              <a:rPr lang="en-US" b="1" dirty="0"/>
              <a:t>The Physical Therapist’s Role in Promoting Health and Wellness</a:t>
            </a:r>
          </a:p>
        </p:txBody>
      </p:sp>
      <p:sp>
        <p:nvSpPr>
          <p:cNvPr id="3" name="Content Placeholder 2"/>
          <p:cNvSpPr>
            <a:spLocks noGrp="1"/>
          </p:cNvSpPr>
          <p:nvPr>
            <p:ph idx="1"/>
          </p:nvPr>
        </p:nvSpPr>
        <p:spPr>
          <a:xfrm>
            <a:off x="457200" y="1219200"/>
            <a:ext cx="8229600" cy="5410200"/>
          </a:xfrm>
        </p:spPr>
        <p:txBody>
          <a:bodyPr>
            <a:normAutofit fontScale="85000" lnSpcReduction="20000"/>
          </a:bodyPr>
          <a:lstStyle/>
          <a:p>
            <a:r>
              <a:rPr lang="en-US" dirty="0"/>
              <a:t>Physical therapist play a major role in prevention practice</a:t>
            </a:r>
          </a:p>
          <a:p>
            <a:r>
              <a:rPr lang="en-US" dirty="0"/>
              <a:t>Physical therapist were traditionally involved in the management of physical impairments.</a:t>
            </a:r>
          </a:p>
          <a:p>
            <a:r>
              <a:rPr lang="en-US" dirty="0"/>
              <a:t>Their current role is, identifying the risk factors and developing health promotion strategies.</a:t>
            </a:r>
          </a:p>
          <a:p>
            <a:r>
              <a:rPr lang="en-US" dirty="0"/>
              <a:t>Physical therapist are experts in examining and evaluating the motor capabilities, goals, and functional limitations of individual with</a:t>
            </a:r>
          </a:p>
          <a:p>
            <a:r>
              <a:rPr lang="en-US" dirty="0"/>
              <a:t>Musculoskeletal</a:t>
            </a:r>
          </a:p>
          <a:p>
            <a:r>
              <a:rPr lang="en-US" dirty="0"/>
              <a:t>Neurological</a:t>
            </a:r>
          </a:p>
          <a:p>
            <a:r>
              <a:rPr lang="en-US" dirty="0"/>
              <a:t>Cardiopulmonary</a:t>
            </a:r>
          </a:p>
          <a:p>
            <a:r>
              <a:rPr lang="en-US" dirty="0"/>
              <a:t>Integumentary</a:t>
            </a:r>
          </a:p>
          <a:p>
            <a:r>
              <a:rPr lang="en-US" dirty="0"/>
              <a:t>And other body system  </a:t>
            </a:r>
          </a:p>
        </p:txBody>
      </p:sp>
    </p:spTree>
    <p:extLst>
      <p:ext uri="{BB962C8B-B14F-4D97-AF65-F5344CB8AC3E}">
        <p14:creationId xmlns="" xmlns:p14="http://schemas.microsoft.com/office/powerpoint/2010/main" val="1865938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3170237"/>
            <a:ext cx="8229600" cy="3459163"/>
          </a:xfrm>
        </p:spPr>
        <p:txBody>
          <a:bodyPr>
            <a:normAutofit fontScale="92500"/>
          </a:bodyPr>
          <a:lstStyle/>
          <a:p>
            <a:pPr marL="0" indent="0">
              <a:buNone/>
            </a:pPr>
            <a:r>
              <a:rPr lang="en-US" dirty="0"/>
              <a:t>  </a:t>
            </a:r>
            <a:r>
              <a:rPr lang="en-US" b="1" dirty="0"/>
              <a:t>In  </a:t>
            </a:r>
            <a:r>
              <a:rPr lang="en-US" b="1" i="1" dirty="0"/>
              <a:t>community health &amp; education and promotion manual </a:t>
            </a:r>
            <a:r>
              <a:rPr lang="en-US" dirty="0"/>
              <a:t>health is defined as a more dynamic process, </a:t>
            </a:r>
          </a:p>
          <a:p>
            <a:pPr marL="0" indent="0">
              <a:buNone/>
            </a:pPr>
            <a:r>
              <a:rPr lang="en-US" dirty="0"/>
              <a:t>  “A quality of life involving dynamic interaction and independence among an individual’s physical  well being, his/her mental and emotional reaction, and the social complex in which he/she exist”.</a:t>
            </a:r>
          </a:p>
        </p:txBody>
      </p:sp>
      <p:pic>
        <p:nvPicPr>
          <p:cNvPr id="3074" name="Picture 2" descr="E:\ash laptop\ash laptop\animated pictures &amp; videos\Penomet-1024x576.jpg"/>
          <p:cNvPicPr>
            <a:picLocks noChangeAspect="1" noChangeArrowheads="1"/>
          </p:cNvPicPr>
          <p:nvPr/>
        </p:nvPicPr>
        <p:blipFill>
          <a:blip r:embed="rId2"/>
          <a:srcRect/>
          <a:stretch>
            <a:fillRect/>
          </a:stretch>
        </p:blipFill>
        <p:spPr bwMode="auto">
          <a:xfrm>
            <a:off x="457200" y="76200"/>
            <a:ext cx="8229600" cy="2895600"/>
          </a:xfrm>
          <a:prstGeom prst="rect">
            <a:avLst/>
          </a:prstGeom>
          <a:noFill/>
        </p:spPr>
      </p:pic>
    </p:spTree>
    <p:extLst>
      <p:ext uri="{BB962C8B-B14F-4D97-AF65-F5344CB8AC3E}">
        <p14:creationId xmlns="" xmlns:p14="http://schemas.microsoft.com/office/powerpoint/2010/main" val="15110870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HEALTH </a:t>
            </a:r>
          </a:p>
        </p:txBody>
      </p:sp>
      <p:sp>
        <p:nvSpPr>
          <p:cNvPr id="3" name="Content Placeholder 2"/>
          <p:cNvSpPr>
            <a:spLocks noGrp="1"/>
          </p:cNvSpPr>
          <p:nvPr>
            <p:ph idx="1"/>
          </p:nvPr>
        </p:nvSpPr>
        <p:spPr>
          <a:xfrm>
            <a:off x="0" y="914400"/>
            <a:ext cx="9144000" cy="5638800"/>
          </a:xfrm>
        </p:spPr>
        <p:txBody>
          <a:bodyPr>
            <a:normAutofit/>
          </a:bodyPr>
          <a:lstStyle/>
          <a:p>
            <a:r>
              <a:rPr lang="en-US" b="1" dirty="0"/>
              <a:t>Spiritual health or passion::: </a:t>
            </a:r>
            <a:r>
              <a:rPr lang="en-US" dirty="0"/>
              <a:t>to fulfill a need or personal goal another aspect of health. </a:t>
            </a:r>
          </a:p>
          <a:p>
            <a:r>
              <a:rPr lang="en-US" dirty="0"/>
              <a:t>Physical, mental social and spiritual components are key factors for comprehensive health examination.</a:t>
            </a:r>
          </a:p>
          <a:p>
            <a:r>
              <a:rPr lang="en-US" dirty="0"/>
              <a:t>Medical professionals notice a shift in their health care paradigm perspective from one emphasizing illness to one stressing health, function, quality of life and wellbeing</a:t>
            </a:r>
          </a:p>
          <a:p>
            <a:r>
              <a:rPr lang="en-US" b="1" dirty="0"/>
              <a:t>Shift in health care --</a:t>
            </a:r>
            <a:r>
              <a:rPr lang="en-US" b="1" dirty="0">
                <a:sym typeface="Wingdings" pitchFamily="2" charset="2"/>
              </a:rPr>
              <a:t>prevention--   disease by helping &amp; modifying life style--optimal  health</a:t>
            </a:r>
            <a:endParaRPr lang="en-US" b="1" dirty="0"/>
          </a:p>
        </p:txBody>
      </p:sp>
      <p:sp>
        <p:nvSpPr>
          <p:cNvPr id="4" name="Down Arrow 3"/>
          <p:cNvSpPr/>
          <p:nvPr/>
        </p:nvSpPr>
        <p:spPr>
          <a:xfrm>
            <a:off x="6934200" y="5105400"/>
            <a:ext cx="76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b="1" dirty="0"/>
              <a:t>Optimal health: </a:t>
            </a:r>
          </a:p>
          <a:p>
            <a:r>
              <a:rPr lang="en-US" dirty="0"/>
              <a:t>Balance of physical, mental,  </a:t>
            </a:r>
            <a:r>
              <a:rPr lang="en-US" dirty="0" err="1"/>
              <a:t>spirtual</a:t>
            </a:r>
            <a:r>
              <a:rPr lang="en-US" dirty="0"/>
              <a:t>, and social health</a:t>
            </a:r>
          </a:p>
          <a:p>
            <a:r>
              <a:rPr lang="en-US" b="1" dirty="0"/>
              <a:t>Life style changes:</a:t>
            </a:r>
          </a:p>
          <a:p>
            <a:r>
              <a:rPr lang="en-US" dirty="0"/>
              <a:t>1. enhance self awareness and knowledge of healthy habits</a:t>
            </a:r>
          </a:p>
          <a:p>
            <a:r>
              <a:rPr lang="en-US" dirty="0"/>
              <a:t>2. change behaviors interfere with good health </a:t>
            </a:r>
          </a:p>
          <a:p>
            <a:r>
              <a:rPr lang="en-US" dirty="0"/>
              <a:t>3. create environment support good health</a:t>
            </a:r>
          </a:p>
        </p:txBody>
      </p:sp>
      <p:pic>
        <p:nvPicPr>
          <p:cNvPr id="1026" name="Picture 2" descr="D:\animated pictures &amp; videos\4.-Centres-of-gravity-and-support.jpg"/>
          <p:cNvPicPr>
            <a:picLocks noChangeAspect="1" noChangeArrowheads="1"/>
          </p:cNvPicPr>
          <p:nvPr/>
        </p:nvPicPr>
        <p:blipFill>
          <a:blip r:embed="rId2"/>
          <a:srcRect/>
          <a:stretch>
            <a:fillRect/>
          </a:stretch>
        </p:blipFill>
        <p:spPr bwMode="auto">
          <a:xfrm>
            <a:off x="3581400" y="76200"/>
            <a:ext cx="5410200" cy="19812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lstStyle/>
          <a:p>
            <a:r>
              <a:rPr lang="en-US" b="1" dirty="0"/>
              <a:t>POOR HEALTH </a:t>
            </a:r>
          </a:p>
        </p:txBody>
      </p:sp>
      <p:sp>
        <p:nvSpPr>
          <p:cNvPr id="3" name="Content Placeholder 2"/>
          <p:cNvSpPr>
            <a:spLocks noGrp="1"/>
          </p:cNvSpPr>
          <p:nvPr>
            <p:ph idx="1"/>
          </p:nvPr>
        </p:nvSpPr>
        <p:spPr>
          <a:xfrm>
            <a:off x="0" y="914400"/>
            <a:ext cx="9144000" cy="5943600"/>
          </a:xfrm>
        </p:spPr>
        <p:txBody>
          <a:bodyPr/>
          <a:lstStyle/>
          <a:p>
            <a:r>
              <a:rPr lang="en-US" dirty="0"/>
              <a:t>Include physical ailments --</a:t>
            </a:r>
            <a:r>
              <a:rPr lang="en-US" dirty="0">
                <a:sym typeface="Wingdings" pitchFamily="2" charset="2"/>
              </a:rPr>
              <a:t>acute &amp; chronic disabilities, </a:t>
            </a:r>
          </a:p>
          <a:p>
            <a:r>
              <a:rPr lang="en-US" dirty="0">
                <a:sym typeface="Wingdings" pitchFamily="2" charset="2"/>
              </a:rPr>
              <a:t>mental health issues--limit independent functioning.</a:t>
            </a:r>
          </a:p>
          <a:p>
            <a:r>
              <a:rPr lang="en-US" b="1" dirty="0">
                <a:sym typeface="Wingdings" pitchFamily="2" charset="2"/>
              </a:rPr>
              <a:t>Poor health </a:t>
            </a:r>
            <a:r>
              <a:rPr lang="en-US" dirty="0">
                <a:sym typeface="Wingdings" pitchFamily="2" charset="2"/>
              </a:rPr>
              <a:t>--significant impact on individual, family, community and society--- depending on severity individual lose functional independently and opportunity to fulfill role in community and home. </a:t>
            </a:r>
          </a:p>
          <a:p>
            <a:r>
              <a:rPr lang="en-US" dirty="0">
                <a:sym typeface="Wingdings" pitchFamily="2" charset="2"/>
              </a:rPr>
              <a:t>Family members lose support who are ill and disabled.  </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b="1" dirty="0"/>
              <a:t>POOR HEALTH </a:t>
            </a:r>
            <a:endParaRPr lang="en-US" dirty="0"/>
          </a:p>
        </p:txBody>
      </p:sp>
      <p:sp>
        <p:nvSpPr>
          <p:cNvPr id="3" name="Content Placeholder 2"/>
          <p:cNvSpPr>
            <a:spLocks noGrp="1"/>
          </p:cNvSpPr>
          <p:nvPr>
            <p:ph idx="1"/>
          </p:nvPr>
        </p:nvSpPr>
        <p:spPr>
          <a:xfrm>
            <a:off x="0" y="685800"/>
            <a:ext cx="9144000" cy="6172200"/>
          </a:xfrm>
        </p:spPr>
        <p:txBody>
          <a:bodyPr>
            <a:normAutofit lnSpcReduction="10000"/>
          </a:bodyPr>
          <a:lstStyle/>
          <a:p>
            <a:r>
              <a:rPr lang="en-US" dirty="0"/>
              <a:t>Musculoskeletal disabilities in US cost more than 1 trillion dollar/year in total costs.</a:t>
            </a:r>
          </a:p>
          <a:p>
            <a:r>
              <a:rPr lang="en-US" b="1" dirty="0"/>
              <a:t>National center for chronic disease prevention and health promotion.: </a:t>
            </a:r>
            <a:r>
              <a:rPr lang="en-US" dirty="0"/>
              <a:t>unhealthy life </a:t>
            </a:r>
            <a:r>
              <a:rPr lang="en-US" dirty="0" smtClean="0"/>
              <a:t>style </a:t>
            </a:r>
            <a:r>
              <a:rPr lang="en-US" dirty="0"/>
              <a:t>lead to early diseases-</a:t>
            </a:r>
            <a:r>
              <a:rPr lang="en-US" dirty="0" smtClean="0">
                <a:sym typeface="Wingdings" pitchFamily="2" charset="2"/>
              </a:rPr>
              <a:t> increase risk factors for heart, kidney diseases and diabetes chronic </a:t>
            </a:r>
            <a:r>
              <a:rPr lang="en-US" dirty="0">
                <a:sym typeface="Wingdings" pitchFamily="2" charset="2"/>
              </a:rPr>
              <a:t>diseases--disabilities </a:t>
            </a:r>
            <a:r>
              <a:rPr lang="en-US" dirty="0" smtClean="0">
                <a:sym typeface="Wingdings" pitchFamily="2" charset="2"/>
              </a:rPr>
              <a:t> early deaths.</a:t>
            </a:r>
            <a:endParaRPr lang="en-US" dirty="0">
              <a:sym typeface="Wingdings" pitchFamily="2" charset="2"/>
            </a:endParaRPr>
          </a:p>
          <a:p>
            <a:r>
              <a:rPr lang="en-US" b="1" dirty="0">
                <a:solidFill>
                  <a:srgbClr val="FF0000"/>
                </a:solidFill>
                <a:sym typeface="Wingdings" pitchFamily="2" charset="2"/>
              </a:rPr>
              <a:t>Life style risk factors include</a:t>
            </a:r>
            <a:r>
              <a:rPr lang="en-US" dirty="0">
                <a:sym typeface="Wingdings" pitchFamily="2" charset="2"/>
              </a:rPr>
              <a:t>: smoking, tobacco, eating high fat/trans fat food,/ low fiber diets, sedentary life style, alcohol &amp; drug abuse</a:t>
            </a:r>
          </a:p>
          <a:p>
            <a:r>
              <a:rPr lang="en-US" b="1" dirty="0">
                <a:sym typeface="Wingdings" pitchFamily="2" charset="2"/>
              </a:rPr>
              <a:t>. </a:t>
            </a:r>
            <a:r>
              <a:rPr lang="en-US" b="1" dirty="0"/>
              <a:t>Emphasis </a:t>
            </a:r>
            <a:r>
              <a:rPr lang="en-US" dirty="0"/>
              <a:t>is on effective prevention, active intervention for disability progression.</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a:t>WELLNESS</a:t>
            </a:r>
          </a:p>
        </p:txBody>
      </p:sp>
      <p:sp>
        <p:nvSpPr>
          <p:cNvPr id="3" name="Content Placeholder 2"/>
          <p:cNvSpPr>
            <a:spLocks noGrp="1"/>
          </p:cNvSpPr>
          <p:nvPr>
            <p:ph idx="1"/>
          </p:nvPr>
        </p:nvSpPr>
        <p:spPr>
          <a:xfrm>
            <a:off x="457200" y="838200"/>
            <a:ext cx="8229600" cy="4495799"/>
          </a:xfrm>
        </p:spPr>
        <p:txBody>
          <a:bodyPr>
            <a:normAutofit fontScale="92500"/>
          </a:bodyPr>
          <a:lstStyle/>
          <a:p>
            <a:r>
              <a:rPr lang="en-US" dirty="0"/>
              <a:t>     an active, life long process of becoming aware of choices and making decisions toward a more balanced and fulfilling life.</a:t>
            </a:r>
          </a:p>
          <a:p>
            <a:r>
              <a:rPr lang="en-US" b="1" dirty="0"/>
              <a:t>Wellness</a:t>
            </a:r>
            <a:r>
              <a:rPr lang="en-US" dirty="0"/>
              <a:t> involves choices about one’s life and the priorities that determine one’s lifestyle.</a:t>
            </a:r>
          </a:p>
          <a:p>
            <a:r>
              <a:rPr lang="en-US" dirty="0"/>
              <a:t>Wellness integrates mental, social, occupational, emotional, spiritual, and physical dimensions of one’s life and reflects how one feels about life as well as one’s ability  to function effectively.   </a:t>
            </a:r>
          </a:p>
        </p:txBody>
      </p:sp>
      <p:pic>
        <p:nvPicPr>
          <p:cNvPr id="4098" name="Picture 2" descr="E:\ash laptop\ash laptop\animated pictures &amp; videos\exercise.gif"/>
          <p:cNvPicPr>
            <a:picLocks noChangeAspect="1" noChangeArrowheads="1" noCrop="1"/>
          </p:cNvPicPr>
          <p:nvPr/>
        </p:nvPicPr>
        <p:blipFill>
          <a:blip r:embed="rId2"/>
          <a:srcRect/>
          <a:stretch>
            <a:fillRect/>
          </a:stretch>
        </p:blipFill>
        <p:spPr bwMode="auto">
          <a:xfrm>
            <a:off x="4114800" y="5181600"/>
            <a:ext cx="4724400" cy="1676400"/>
          </a:xfrm>
          <a:prstGeom prst="rect">
            <a:avLst/>
          </a:prstGeom>
          <a:noFill/>
        </p:spPr>
      </p:pic>
    </p:spTree>
    <p:extLst>
      <p:ext uri="{BB962C8B-B14F-4D97-AF65-F5344CB8AC3E}">
        <p14:creationId xmlns="" xmlns:p14="http://schemas.microsoft.com/office/powerpoint/2010/main" val="3385579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1071</TotalTime>
  <Words>2141</Words>
  <Application>Microsoft Office PowerPoint</Application>
  <PresentationFormat>On-screen Show (4:3)</PresentationFormat>
  <Paragraphs>233</Paragraphs>
  <Slides>32</Slides>
  <Notes>3</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PREVENTION PRACTICE: A HOLISTIC PERSPECTIVE FOR PHYSICAL THERAPY</vt:lpstr>
      <vt:lpstr>HEALTH</vt:lpstr>
      <vt:lpstr>Slide 3</vt:lpstr>
      <vt:lpstr>Slide 4</vt:lpstr>
      <vt:lpstr>HEALTH </vt:lpstr>
      <vt:lpstr>Slide 6</vt:lpstr>
      <vt:lpstr>POOR HEALTH </vt:lpstr>
      <vt:lpstr>POOR HEALTH </vt:lpstr>
      <vt:lpstr>WELLNESS</vt:lpstr>
      <vt:lpstr>WELLNESS</vt:lpstr>
      <vt:lpstr>Slide 11</vt:lpstr>
      <vt:lpstr>Slide 12</vt:lpstr>
      <vt:lpstr>WELLNESS</vt:lpstr>
      <vt:lpstr>WELLNESS</vt:lpstr>
      <vt:lpstr>Slide 15</vt:lpstr>
      <vt:lpstr>Slide 16</vt:lpstr>
      <vt:lpstr>Slide 17</vt:lpstr>
      <vt:lpstr>Slide 18</vt:lpstr>
      <vt:lpstr>Models of wellness</vt:lpstr>
      <vt:lpstr>Slide 20</vt:lpstr>
      <vt:lpstr>HOLISTIC HEALTH</vt:lpstr>
      <vt:lpstr>Principles of Holistic Medical Practice</vt:lpstr>
      <vt:lpstr>Slide 23</vt:lpstr>
      <vt:lpstr>Slide 24</vt:lpstr>
      <vt:lpstr>Comparing Holistic Medicine and Conventional Medicine</vt:lpstr>
      <vt:lpstr>Slide 26</vt:lpstr>
      <vt:lpstr>Prevention Practice</vt:lpstr>
      <vt:lpstr>Primary Prevention</vt:lpstr>
      <vt:lpstr>Secondary Prevention</vt:lpstr>
      <vt:lpstr>Tertiary Prevention</vt:lpstr>
      <vt:lpstr>Risk Reduction</vt:lpstr>
      <vt:lpstr>The Physical Therapist’s Role in Promoting Health and Wellness</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Mohsana</dc:creator>
  <cp:lastModifiedBy>DELL</cp:lastModifiedBy>
  <cp:revision>82</cp:revision>
  <dcterms:created xsi:type="dcterms:W3CDTF">2012-12-17T15:52:40Z</dcterms:created>
  <dcterms:modified xsi:type="dcterms:W3CDTF">2020-04-19T15:47:08Z</dcterms:modified>
</cp:coreProperties>
</file>