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9" r:id="rId4"/>
    <p:sldId id="266" r:id="rId5"/>
    <p:sldId id="268" r:id="rId6"/>
    <p:sldId id="262"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b="1" dirty="0">
                <a:solidFill>
                  <a:schemeClr val="tx1"/>
                </a:solidFill>
                <a:latin typeface="Times New Roman" panose="02020603050405020304" pitchFamily="18" charset="0"/>
                <a:cs typeface="Times New Roman" panose="02020603050405020304" pitchFamily="18" charset="0"/>
              </a:rPr>
              <a:t>Chapter #</a:t>
            </a:r>
            <a:r>
              <a:rPr lang="en-US" sz="3600" b="1" dirty="0" smtClean="0">
                <a:solidFill>
                  <a:schemeClr val="tx1"/>
                </a:solidFill>
                <a:latin typeface="Times New Roman" panose="02020603050405020304" pitchFamily="18" charset="0"/>
                <a:cs typeface="Times New Roman" panose="02020603050405020304" pitchFamily="18" charset="0"/>
              </a:rPr>
              <a:t>04</a:t>
            </a:r>
            <a:endParaRPr lang="en-US" sz="3600" dirty="0"/>
          </a:p>
        </p:txBody>
      </p:sp>
      <p:sp>
        <p:nvSpPr>
          <p:cNvPr id="3" name="Subtitle 2"/>
          <p:cNvSpPr>
            <a:spLocks noGrp="1"/>
          </p:cNvSpPr>
          <p:nvPr>
            <p:ph type="subTitle" idx="1"/>
          </p:nvPr>
        </p:nvSpPr>
        <p:spPr/>
        <p:txBody>
          <a:bodyPr>
            <a:noAutofit/>
          </a:bodyPr>
          <a:lstStyle/>
          <a:p>
            <a:r>
              <a:rPr lang="en-US" sz="3600" b="1" dirty="0" smtClean="0">
                <a:solidFill>
                  <a:schemeClr val="tx1"/>
                </a:solidFill>
                <a:latin typeface="Times New Roman" panose="02020603050405020304" pitchFamily="18" charset="0"/>
                <a:cs typeface="Times New Roman" panose="02020603050405020304" pitchFamily="18" charset="0"/>
              </a:rPr>
              <a:t>Measures of Dispersion, Moments &amp; Skewness </a:t>
            </a:r>
            <a:endParaRPr lang="en-US" sz="3600" b="1" dirty="0">
              <a:solidFill>
                <a:schemeClr val="tx1"/>
              </a:solidFill>
              <a:latin typeface="Times New Roman" panose="02020603050405020304" pitchFamily="18"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1072574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0456"/>
            <a:ext cx="8596668" cy="618186"/>
          </a:xfrm>
        </p:spPr>
        <p:txBody>
          <a:bodyPr>
            <a:noAutofit/>
          </a:bodyPr>
          <a:lstStyle/>
          <a:p>
            <a:pPr marL="457200" indent="-4572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Introduction:</a:t>
            </a:r>
            <a:br>
              <a:rPr lang="en-US" sz="3200" b="1" dirty="0" smtClean="0">
                <a:solidFill>
                  <a:schemeClr val="tx1"/>
                </a:solidFill>
                <a:latin typeface="Times New Roman" panose="02020603050405020304" pitchFamily="18" charset="0"/>
                <a:cs typeface="Times New Roman" panose="02020603050405020304" pitchFamily="18" charset="0"/>
              </a:rPr>
            </a:b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094704"/>
            <a:ext cx="8596668" cy="5447764"/>
          </a:xfrm>
        </p:spPr>
        <p:txBody>
          <a:bodyPr>
            <a:noAutofit/>
          </a:bodyPr>
          <a:lstStyle/>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The word dispersion has a technical meaning in statistics. The average measures the center of the data, </a:t>
            </a:r>
            <a:r>
              <a:rPr lang="en-US" sz="2400" dirty="0">
                <a:solidFill>
                  <a:schemeClr val="tx1"/>
                </a:solidFill>
                <a:latin typeface="Times New Roman" panose="02020603050405020304" pitchFamily="18" charset="0"/>
                <a:cs typeface="Times New Roman" panose="02020603050405020304" pitchFamily="18" charset="0"/>
              </a:rPr>
              <a:t>d</a:t>
            </a:r>
            <a:r>
              <a:rPr lang="en-US" sz="2400" dirty="0" smtClean="0">
                <a:solidFill>
                  <a:schemeClr val="tx1"/>
                </a:solidFill>
                <a:latin typeface="Times New Roman" panose="02020603050405020304" pitchFamily="18" charset="0"/>
                <a:cs typeface="Times New Roman" panose="02020603050405020304" pitchFamily="18" charset="0"/>
              </a:rPr>
              <a:t>ispersion </a:t>
            </a:r>
            <a:r>
              <a:rPr lang="en-US" sz="2400" dirty="0">
                <a:solidFill>
                  <a:schemeClr val="tx1"/>
                </a:solidFill>
                <a:latin typeface="Times New Roman" panose="02020603050405020304" pitchFamily="18" charset="0"/>
                <a:cs typeface="Times New Roman" panose="02020603050405020304" pitchFamily="18" charset="0"/>
              </a:rPr>
              <a:t>means the spread or scatterness of observations in a data set.</a:t>
            </a:r>
            <a:endParaRPr lang="en-US" sz="24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 Another feature of the observation is how the observations are spread about the center. The observations may be close to the center or they may be spread away from the center.</a:t>
            </a:r>
          </a:p>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If the observations are close to the center (usually the arithmetic mean or median), we say that dispersion, scatter or variation is small.</a:t>
            </a:r>
          </a:p>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 If the observations are spread away from the center, we say dispersion is large.</a:t>
            </a:r>
          </a:p>
          <a:p>
            <a:endParaRPr lang="en-US" sz="2400" dirty="0"/>
          </a:p>
          <a:p>
            <a:pPr>
              <a:buFont typeface="Wingdings" panose="05000000000000000000" pitchFamily="2" charset="2"/>
              <a:buChar char="ü"/>
            </a:pPr>
            <a:endParaRPr lang="en-US" sz="24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388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883" y="669701"/>
            <a:ext cx="9066725" cy="5255197"/>
          </a:xfrm>
          <a:prstGeom prst="rect">
            <a:avLst/>
          </a:prstGeom>
        </p:spPr>
      </p:pic>
    </p:spTree>
    <p:extLst>
      <p:ext uri="{BB962C8B-B14F-4D97-AF65-F5344CB8AC3E}">
        <p14:creationId xmlns:p14="http://schemas.microsoft.com/office/powerpoint/2010/main" val="1730447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231819" y="218941"/>
                <a:ext cx="9517487" cy="6375041"/>
              </a:xfrm>
            </p:spPr>
            <p:txBody>
              <a:bodyPr>
                <a:normAutofit fontScale="90000"/>
              </a:bodyPr>
              <a:lstStyle/>
              <a:p>
                <a:pPr marL="457200" indent="-4572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Measure of Dispersion: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A measure of central tendency only describe the center of the data. It does not tell us anything about the spread of the data. Because any two data sets with different variability may have same central tendency.</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For example:</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We have two data sets.</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u="sng" dirty="0" smtClean="0">
                    <a:solidFill>
                      <a:schemeClr val="tx1"/>
                    </a:solidFill>
                    <a:latin typeface="Times New Roman" panose="02020603050405020304" pitchFamily="18" charset="0"/>
                    <a:cs typeface="Times New Roman" panose="02020603050405020304" pitchFamily="18" charset="0"/>
                  </a:rPr>
                  <a:t>Data set I</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u="sng" dirty="0" smtClean="0">
                    <a:solidFill>
                      <a:schemeClr val="tx1"/>
                    </a:solidFill>
                    <a:latin typeface="Times New Roman" panose="02020603050405020304" pitchFamily="18" charset="0"/>
                    <a:cs typeface="Times New Roman" panose="02020603050405020304" pitchFamily="18" charset="0"/>
                  </a:rPr>
                  <a:t>Data set II</a:t>
                </a: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r>
                  <a:rPr lang="en-US" sz="3200" b="1"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8,7,5,8,6                                                  1,4,7,10,12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400" i="1">
                            <a:solidFill>
                              <a:schemeClr val="tx1"/>
                            </a:solidFill>
                            <a:latin typeface="Cambria Math" panose="02040503050406030204" pitchFamily="18" charset="0"/>
                            <a:cs typeface="Times New Roman" panose="02020603050405020304" pitchFamily="18" charset="0"/>
                          </a:rPr>
                        </m:ctrlPr>
                      </m:accPr>
                      <m:e>
                        <m:r>
                          <a:rPr lang="en-US" sz="2400" i="1">
                            <a:solidFill>
                              <a:schemeClr val="tx1"/>
                            </a:solidFill>
                            <a:latin typeface="Cambria Math" panose="02040503050406030204" pitchFamily="18" charset="0"/>
                            <a:cs typeface="Times New Roman" panose="02020603050405020304" pitchFamily="18" charset="0"/>
                          </a:rPr>
                          <m:t>𝑥</m:t>
                        </m:r>
                      </m:e>
                    </m:acc>
                  </m:oMath>
                </a14:m>
                <a:r>
                  <a:rPr lang="en-US" sz="2400" dirty="0">
                    <a:solidFill>
                      <a:schemeClr val="tx1"/>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i="1">
                            <a:solidFill>
                              <a:schemeClr val="tx1"/>
                            </a:solidFill>
                            <a:latin typeface="Cambria Math" panose="02040503050406030204" pitchFamily="18" charset="0"/>
                            <a:cs typeface="Times New Roman" panose="02020603050405020304" pitchFamily="18" charset="0"/>
                          </a:rPr>
                        </m:ctrlPr>
                      </m:fPr>
                      <m:num>
                        <m:sSub>
                          <m:sSubPr>
                            <m:ctrlPr>
                              <a:rPr lang="en-US" sz="2400" i="1">
                                <a:solidFill>
                                  <a:schemeClr val="tx1"/>
                                </a:solidFill>
                                <a:latin typeface="Cambria Math" panose="02040503050406030204" pitchFamily="18" charset="0"/>
                                <a:cs typeface="Times New Roman" panose="02020603050405020304" pitchFamily="18" charset="0"/>
                              </a:rPr>
                            </m:ctrlPr>
                          </m:sSubPr>
                          <m:e>
                            <m:r>
                              <a:rPr lang="en-US" sz="2400" i="1">
                                <a:solidFill>
                                  <a:schemeClr val="tx1"/>
                                </a:solidFill>
                                <a:latin typeface="Cambria Math" panose="02040503050406030204" pitchFamily="18" charset="0"/>
                                <a:cs typeface="Times New Roman" panose="02020603050405020304" pitchFamily="18" charset="0"/>
                              </a:rPr>
                              <m:t>Ʃ</m:t>
                            </m:r>
                            <m:r>
                              <a:rPr lang="en-US" sz="2400" i="1">
                                <a:solidFill>
                                  <a:schemeClr val="tx1"/>
                                </a:solidFill>
                                <a:latin typeface="Cambria Math" panose="02040503050406030204" pitchFamily="18" charset="0"/>
                                <a:cs typeface="Times New Roman" panose="02020603050405020304" pitchFamily="18" charset="0"/>
                              </a:rPr>
                              <m:t>𝑥</m:t>
                            </m:r>
                          </m:e>
                          <m:sub>
                            <m:r>
                              <a:rPr lang="en-US" sz="2400" i="1">
                                <a:solidFill>
                                  <a:schemeClr val="tx1"/>
                                </a:solidFill>
                                <a:latin typeface="Cambria Math" panose="02040503050406030204" pitchFamily="18" charset="0"/>
                                <a:cs typeface="Times New Roman" panose="02020603050405020304" pitchFamily="18" charset="0"/>
                              </a:rPr>
                              <m:t>𝑖</m:t>
                            </m:r>
                          </m:sub>
                        </m:sSub>
                      </m:num>
                      <m:den>
                        <m:r>
                          <a:rPr lang="en-US" sz="2400" i="1">
                            <a:solidFill>
                              <a:schemeClr val="tx1"/>
                            </a:solidFill>
                            <a:latin typeface="Cambria Math" panose="02040503050406030204" pitchFamily="18" charset="0"/>
                            <a:cs typeface="Times New Roman" panose="02020603050405020304" pitchFamily="18" charset="0"/>
                          </a:rPr>
                          <m:t>𝑛</m:t>
                        </m:r>
                      </m:den>
                    </m:f>
                  </m:oMath>
                </a14:m>
                <a:r>
                  <a:rPr lang="en-US" sz="2400" dirty="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400" i="1">
                            <a:solidFill>
                              <a:schemeClr val="tx1"/>
                            </a:solidFill>
                            <a:latin typeface="Cambria Math" panose="02040503050406030204" pitchFamily="18" charset="0"/>
                            <a:cs typeface="Times New Roman" panose="02020603050405020304" pitchFamily="18" charset="0"/>
                          </a:rPr>
                        </m:ctrlPr>
                      </m:accPr>
                      <m:e>
                        <m:r>
                          <a:rPr lang="en-US" sz="2400" i="1">
                            <a:solidFill>
                              <a:schemeClr val="tx1"/>
                            </a:solidFill>
                            <a:latin typeface="Cambria Math" panose="02040503050406030204" pitchFamily="18" charset="0"/>
                            <a:cs typeface="Times New Roman" panose="02020603050405020304" pitchFamily="18" charset="0"/>
                          </a:rPr>
                          <m:t>𝑥</m:t>
                        </m:r>
                      </m:e>
                    </m:acc>
                  </m:oMath>
                </a14:m>
                <a:r>
                  <a:rPr lang="en-US" sz="2400" dirty="0">
                    <a:solidFill>
                      <a:schemeClr val="tx1"/>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i="1">
                            <a:solidFill>
                              <a:schemeClr val="tx1"/>
                            </a:solidFill>
                            <a:latin typeface="Cambria Math" panose="02040503050406030204" pitchFamily="18" charset="0"/>
                            <a:cs typeface="Times New Roman" panose="02020603050405020304" pitchFamily="18" charset="0"/>
                          </a:rPr>
                        </m:ctrlPr>
                      </m:fPr>
                      <m:num>
                        <m:sSub>
                          <m:sSubPr>
                            <m:ctrlPr>
                              <a:rPr lang="en-US" sz="2400" i="1">
                                <a:solidFill>
                                  <a:schemeClr val="tx1"/>
                                </a:solidFill>
                                <a:latin typeface="Cambria Math" panose="02040503050406030204" pitchFamily="18" charset="0"/>
                                <a:cs typeface="Times New Roman" panose="02020603050405020304" pitchFamily="18" charset="0"/>
                              </a:rPr>
                            </m:ctrlPr>
                          </m:sSubPr>
                          <m:e>
                            <m:r>
                              <a:rPr lang="en-US" sz="2400" i="1">
                                <a:solidFill>
                                  <a:schemeClr val="tx1"/>
                                </a:solidFill>
                                <a:latin typeface="Cambria Math" panose="02040503050406030204" pitchFamily="18" charset="0"/>
                                <a:cs typeface="Times New Roman" panose="02020603050405020304" pitchFamily="18" charset="0"/>
                              </a:rPr>
                              <m:t>Ʃ</m:t>
                            </m:r>
                            <m:r>
                              <a:rPr lang="en-US" sz="2400" i="1">
                                <a:solidFill>
                                  <a:schemeClr val="tx1"/>
                                </a:solidFill>
                                <a:latin typeface="Cambria Math" panose="02040503050406030204" pitchFamily="18" charset="0"/>
                                <a:cs typeface="Times New Roman" panose="02020603050405020304" pitchFamily="18" charset="0"/>
                              </a:rPr>
                              <m:t>𝑥</m:t>
                            </m:r>
                          </m:e>
                          <m:sub>
                            <m:r>
                              <a:rPr lang="en-US" sz="2400" i="1">
                                <a:solidFill>
                                  <a:schemeClr val="tx1"/>
                                </a:solidFill>
                                <a:latin typeface="Cambria Math" panose="02040503050406030204" pitchFamily="18" charset="0"/>
                                <a:cs typeface="Times New Roman" panose="02020603050405020304" pitchFamily="18" charset="0"/>
                              </a:rPr>
                              <m:t>𝑖</m:t>
                            </m:r>
                          </m:sub>
                        </m:sSub>
                      </m:num>
                      <m:den>
                        <m:r>
                          <a:rPr lang="en-US" sz="2400" i="1">
                            <a:solidFill>
                              <a:schemeClr val="tx1"/>
                            </a:solidFill>
                            <a:latin typeface="Cambria Math" panose="02040503050406030204" pitchFamily="18" charset="0"/>
                            <a:cs typeface="Times New Roman" panose="02020603050405020304" pitchFamily="18" charset="0"/>
                          </a:rPr>
                          <m:t>𝑛</m:t>
                        </m:r>
                      </m:den>
                    </m:f>
                  </m:oMath>
                </a14:m>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400" i="1">
                            <a:solidFill>
                              <a:schemeClr val="tx1"/>
                            </a:solidFill>
                            <a:latin typeface="Cambria Math" panose="02040503050406030204" pitchFamily="18" charset="0"/>
                            <a:cs typeface="Times New Roman" panose="02020603050405020304" pitchFamily="18" charset="0"/>
                          </a:rPr>
                        </m:ctrlPr>
                      </m:accPr>
                      <m:e>
                        <m:r>
                          <a:rPr lang="en-US" sz="2400" i="1">
                            <a:solidFill>
                              <a:schemeClr val="tx1"/>
                            </a:solidFill>
                            <a:latin typeface="Cambria Math" panose="02040503050406030204" pitchFamily="18" charset="0"/>
                            <a:cs typeface="Times New Roman" panose="02020603050405020304" pitchFamily="18" charset="0"/>
                          </a:rPr>
                          <m:t>𝑥</m:t>
                        </m:r>
                      </m:e>
                    </m:acc>
                  </m:oMath>
                </a14:m>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6.8                                                          </a:t>
                </a:r>
                <a14:m>
                  <m:oMath xmlns:m="http://schemas.openxmlformats.org/officeDocument/2006/math">
                    <m:acc>
                      <m:accPr>
                        <m:chr m:val="̅"/>
                        <m:ctrlPr>
                          <a:rPr lang="en-US" sz="2400" i="1">
                            <a:solidFill>
                              <a:schemeClr val="tx1"/>
                            </a:solidFill>
                            <a:latin typeface="Cambria Math" panose="02040503050406030204" pitchFamily="18" charset="0"/>
                            <a:cs typeface="Times New Roman" panose="02020603050405020304" pitchFamily="18" charset="0"/>
                          </a:rPr>
                        </m:ctrlPr>
                      </m:accPr>
                      <m:e>
                        <m:r>
                          <a:rPr lang="en-US" sz="2400" i="1">
                            <a:solidFill>
                              <a:schemeClr val="tx1"/>
                            </a:solidFill>
                            <a:latin typeface="Cambria Math" panose="02040503050406030204" pitchFamily="18" charset="0"/>
                            <a:cs typeface="Times New Roman" panose="02020603050405020304" pitchFamily="18" charset="0"/>
                          </a:rPr>
                          <m:t>𝑥</m:t>
                        </m:r>
                      </m:e>
                    </m:acc>
                  </m:oMath>
                </a14:m>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6.8</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(Less Variation or Dispersion)                     (More Variation or Dispersion)</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231819" y="218941"/>
                <a:ext cx="9517487" cy="6375041"/>
              </a:xfrm>
              <a:blipFill rotWithShape="0">
                <a:blip r:embed="rId2"/>
                <a:stretch>
                  <a:fillRect l="-1217" t="-1052"/>
                </a:stretch>
              </a:blipFill>
            </p:spPr>
            <p:txBody>
              <a:bodyPr/>
              <a:lstStyle/>
              <a:p>
                <a:r>
                  <a:rPr lang="en-US">
                    <a:noFill/>
                  </a:rPr>
                  <a:t> </a:t>
                </a:r>
              </a:p>
            </p:txBody>
          </p:sp>
        </mc:Fallback>
      </mc:AlternateContent>
    </p:spTree>
    <p:extLst>
      <p:ext uri="{BB962C8B-B14F-4D97-AF65-F5344CB8AC3E}">
        <p14:creationId xmlns:p14="http://schemas.microsoft.com/office/powerpoint/2010/main" val="3617974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71500" indent="-5715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Characteristics of  Measure </a:t>
            </a:r>
            <a:r>
              <a:rPr lang="en-US" sz="3200" b="1" dirty="0">
                <a:solidFill>
                  <a:schemeClr val="tx1"/>
                </a:solidFill>
                <a:latin typeface="Times New Roman" panose="02020603050405020304" pitchFamily="18" charset="0"/>
                <a:cs typeface="Times New Roman" panose="02020603050405020304" pitchFamily="18" charset="0"/>
              </a:rPr>
              <a:t>of </a:t>
            </a:r>
            <a:r>
              <a:rPr lang="en-US" sz="3200" b="1" dirty="0" smtClean="0">
                <a:solidFill>
                  <a:schemeClr val="tx1"/>
                </a:solidFill>
                <a:latin typeface="Times New Roman" panose="02020603050405020304" pitchFamily="18" charset="0"/>
                <a:cs typeface="Times New Roman" panose="02020603050405020304" pitchFamily="18" charset="0"/>
              </a:rPr>
              <a:t>Dispersion:</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700011"/>
            <a:ext cx="8596668" cy="4341352"/>
          </a:xfrm>
        </p:spPr>
        <p:txBody>
          <a:bodyPr>
            <a:normAutofit/>
          </a:bodyPr>
          <a:lstStyle/>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It should be easy to calculate &amp; simple to understand</a:t>
            </a:r>
            <a:r>
              <a:rPr lang="en-US" sz="2400"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It </a:t>
            </a:r>
            <a:r>
              <a:rPr lang="en-US" sz="2400" dirty="0">
                <a:solidFill>
                  <a:schemeClr val="tx1"/>
                </a:solidFill>
                <a:latin typeface="Times New Roman" panose="02020603050405020304" pitchFamily="18" charset="0"/>
                <a:cs typeface="Times New Roman" panose="02020603050405020304" pitchFamily="18" charset="0"/>
              </a:rPr>
              <a:t>should be based on all the observations of the series</a:t>
            </a:r>
            <a:r>
              <a:rPr lang="en-US" sz="2400"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It </a:t>
            </a:r>
            <a:r>
              <a:rPr lang="en-US" sz="2400" dirty="0">
                <a:solidFill>
                  <a:schemeClr val="tx1"/>
                </a:solidFill>
                <a:latin typeface="Times New Roman" panose="02020603050405020304" pitchFamily="18" charset="0"/>
                <a:cs typeface="Times New Roman" panose="02020603050405020304" pitchFamily="18" charset="0"/>
              </a:rPr>
              <a:t>should be rigidly defined</a:t>
            </a:r>
            <a:r>
              <a:rPr lang="en-US" sz="2400"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It </a:t>
            </a:r>
            <a:r>
              <a:rPr lang="en-US" sz="2400" dirty="0">
                <a:solidFill>
                  <a:schemeClr val="tx1"/>
                </a:solidFill>
                <a:latin typeface="Times New Roman" panose="02020603050405020304" pitchFamily="18" charset="0"/>
                <a:cs typeface="Times New Roman" panose="02020603050405020304" pitchFamily="18" charset="0"/>
              </a:rPr>
              <a:t>should not be affected by extreme values.</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862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753135" y="702859"/>
            <a:ext cx="3057098" cy="2347415"/>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latin typeface="Times New Roman" panose="02020603050405020304" pitchFamily="18" charset="0"/>
                <a:cs typeface="Times New Roman" panose="02020603050405020304" pitchFamily="18" charset="0"/>
              </a:rPr>
              <a:t>Types of Measures of Dispersion</a:t>
            </a:r>
            <a:endParaRPr lang="en-US" sz="2400" b="1" dirty="0">
              <a:latin typeface="Times New Roman" panose="02020603050405020304" pitchFamily="18" charset="0"/>
              <a:cs typeface="Times New Roman" panose="02020603050405020304" pitchFamily="18" charset="0"/>
            </a:endParaRPr>
          </a:p>
        </p:txBody>
      </p:sp>
      <p:cxnSp>
        <p:nvCxnSpPr>
          <p:cNvPr id="4" name="Straight Arrow Connector 3"/>
          <p:cNvCxnSpPr/>
          <p:nvPr/>
        </p:nvCxnSpPr>
        <p:spPr>
          <a:xfrm flipH="1">
            <a:off x="2688609" y="2497540"/>
            <a:ext cx="1269244" cy="12146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591868" y="2429300"/>
            <a:ext cx="1282891" cy="1282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928049" y="3589361"/>
            <a:ext cx="2306470" cy="216999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Times New Roman" panose="02020603050405020304" pitchFamily="18" charset="0"/>
                <a:cs typeface="Times New Roman" panose="02020603050405020304" pitchFamily="18" charset="0"/>
              </a:rPr>
              <a:t>Absolute Measure of Dispersion</a:t>
            </a:r>
            <a:endParaRPr lang="en-US" dirty="0">
              <a:latin typeface="Times New Roman" panose="02020603050405020304" pitchFamily="18" charset="0"/>
              <a:cs typeface="Times New Roman" panose="02020603050405020304" pitchFamily="18" charset="0"/>
            </a:endParaRPr>
          </a:p>
        </p:txBody>
      </p:sp>
      <p:sp>
        <p:nvSpPr>
          <p:cNvPr id="21" name="Oval 20"/>
          <p:cNvSpPr/>
          <p:nvPr/>
        </p:nvSpPr>
        <p:spPr>
          <a:xfrm>
            <a:off x="7233313" y="3630304"/>
            <a:ext cx="2333768" cy="208810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Times New Roman" panose="02020603050405020304" pitchFamily="18" charset="0"/>
                <a:cs typeface="Times New Roman" panose="02020603050405020304" pitchFamily="18" charset="0"/>
              </a:rPr>
              <a:t>Relative Measure of Dispersion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413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50460"/>
          </a:xfrm>
        </p:spPr>
        <p:txBody>
          <a:bodyPr>
            <a:noAutofit/>
          </a:bodyPr>
          <a:lstStyle/>
          <a:p>
            <a:pPr marL="457200" indent="-457200">
              <a:buFont typeface="Wingdings" panose="05000000000000000000" pitchFamily="2" charset="2"/>
              <a:buChar char="Ø"/>
            </a:pPr>
            <a:r>
              <a:rPr lang="en-US" sz="3200" b="1" dirty="0">
                <a:solidFill>
                  <a:schemeClr val="tx1"/>
                </a:solidFill>
                <a:latin typeface="Times New Roman" panose="02020603050405020304" pitchFamily="18" charset="0"/>
                <a:cs typeface="Times New Roman" panose="02020603050405020304" pitchFamily="18" charset="0"/>
              </a:rPr>
              <a:t>Absolute </a:t>
            </a:r>
            <a:r>
              <a:rPr lang="en-US" sz="3200" b="1" dirty="0" smtClean="0">
                <a:solidFill>
                  <a:schemeClr val="tx1"/>
                </a:solidFill>
                <a:latin typeface="Times New Roman" panose="02020603050405020304" pitchFamily="18" charset="0"/>
                <a:cs typeface="Times New Roman" panose="02020603050405020304" pitchFamily="18" charset="0"/>
              </a:rPr>
              <a:t>Measure of Dispersion:</a:t>
            </a:r>
            <a:br>
              <a:rPr lang="en-US" sz="3200" b="1" dirty="0" smtClean="0">
                <a:solidFill>
                  <a:schemeClr val="tx1"/>
                </a:solidFill>
                <a:latin typeface="Times New Roman" panose="02020603050405020304" pitchFamily="18" charset="0"/>
                <a:cs typeface="Times New Roman" panose="02020603050405020304" pitchFamily="18" charset="0"/>
              </a:rPr>
            </a:br>
            <a:endParaRPr lang="en-US" sz="3200" b="1" dirty="0">
              <a:solidFill>
                <a:schemeClr val="tx1"/>
              </a:solidFill>
            </a:endParaRPr>
          </a:p>
        </p:txBody>
      </p:sp>
      <p:sp>
        <p:nvSpPr>
          <p:cNvPr id="3" name="Content Placeholder 2"/>
          <p:cNvSpPr>
            <a:spLocks noGrp="1"/>
          </p:cNvSpPr>
          <p:nvPr>
            <p:ph idx="1"/>
          </p:nvPr>
        </p:nvSpPr>
        <p:spPr>
          <a:xfrm>
            <a:off x="677334" y="1160061"/>
            <a:ext cx="8480314" cy="5540990"/>
          </a:xfrm>
        </p:spPr>
        <p:txBody>
          <a:bodyPr>
            <a:normAutofit/>
          </a:bodyPr>
          <a:lstStyle/>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An  </a:t>
            </a:r>
            <a:r>
              <a:rPr lang="en-US" sz="2400" b="1" i="1" u="sng" dirty="0">
                <a:solidFill>
                  <a:schemeClr val="tx1"/>
                </a:solidFill>
                <a:latin typeface="Times New Roman" panose="02020603050405020304" pitchFamily="18" charset="0"/>
                <a:cs typeface="Times New Roman" panose="02020603050405020304" pitchFamily="18" charset="0"/>
              </a:rPr>
              <a:t>a</a:t>
            </a:r>
            <a:r>
              <a:rPr lang="en-US" sz="2400" b="1" i="1" u="sng" dirty="0" smtClean="0">
                <a:solidFill>
                  <a:schemeClr val="tx1"/>
                </a:solidFill>
                <a:latin typeface="Times New Roman" panose="02020603050405020304" pitchFamily="18" charset="0"/>
                <a:cs typeface="Times New Roman" panose="02020603050405020304" pitchFamily="18" charset="0"/>
              </a:rPr>
              <a:t>bsolute </a:t>
            </a:r>
            <a:r>
              <a:rPr lang="en-US" sz="2400" b="1" i="1" u="sng" dirty="0">
                <a:solidFill>
                  <a:schemeClr val="tx1"/>
                </a:solidFill>
                <a:latin typeface="Times New Roman" panose="02020603050405020304" pitchFamily="18" charset="0"/>
                <a:cs typeface="Times New Roman" panose="02020603050405020304" pitchFamily="18" charset="0"/>
              </a:rPr>
              <a:t>m</a:t>
            </a:r>
            <a:r>
              <a:rPr lang="en-US" sz="2400" b="1" i="1" u="sng" dirty="0" smtClean="0">
                <a:solidFill>
                  <a:schemeClr val="tx1"/>
                </a:solidFill>
                <a:latin typeface="Times New Roman" panose="02020603050405020304" pitchFamily="18" charset="0"/>
                <a:cs typeface="Times New Roman" panose="02020603050405020304" pitchFamily="18" charset="0"/>
              </a:rPr>
              <a:t>easure of dispersion  </a:t>
            </a:r>
            <a:r>
              <a:rPr lang="en-US" sz="2400" dirty="0" smtClean="0">
                <a:solidFill>
                  <a:schemeClr val="tx1"/>
                </a:solidFill>
                <a:latin typeface="Times New Roman" panose="02020603050405020304" pitchFamily="18" charset="0"/>
                <a:cs typeface="Times New Roman" panose="02020603050405020304" pitchFamily="18" charset="0"/>
              </a:rPr>
              <a:t>gives an idea about the amount of dispersion/spread in a set of </a:t>
            </a:r>
            <a:r>
              <a:rPr lang="en-US" sz="2400" dirty="0" smtClean="0">
                <a:solidFill>
                  <a:schemeClr val="tx1"/>
                </a:solidFill>
                <a:latin typeface="Times New Roman" panose="02020603050405020304" pitchFamily="18" charset="0"/>
                <a:cs typeface="Times New Roman" panose="02020603050405020304" pitchFamily="18" charset="0"/>
              </a:rPr>
              <a:t>observations in which units are same. </a:t>
            </a:r>
            <a:r>
              <a:rPr lang="en-US" sz="2400" dirty="0" smtClean="0">
                <a:solidFill>
                  <a:schemeClr val="tx1"/>
                </a:solidFill>
                <a:latin typeface="Times New Roman" panose="02020603050405020304" pitchFamily="18" charset="0"/>
                <a:cs typeface="Times New Roman" panose="02020603050405020304" pitchFamily="18" charset="0"/>
              </a:rPr>
              <a:t>Absolute measure cannot be used to compare the variation of two or more series/ data set.</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The Range.</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The Quartile Deviation.</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The Mean Deviation.</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The Variance</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and the Standard Deviation.</a:t>
            </a:r>
            <a:endParaRPr lang="en-US" sz="24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en-US" sz="2400" u="sng"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5762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3291"/>
          </a:xfrm>
        </p:spPr>
        <p:txBody>
          <a:bodyPr>
            <a:normAutofit/>
          </a:bodyPr>
          <a:lstStyle/>
          <a:p>
            <a:pPr marL="457200" indent="-4572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Relative Measure of Dispersion: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282890"/>
            <a:ext cx="8596668" cy="5349921"/>
          </a:xfrm>
        </p:spPr>
        <p:txBody>
          <a:bodyPr>
            <a:normAutofit/>
          </a:bodyPr>
          <a:lstStyle/>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 A </a:t>
            </a:r>
            <a:r>
              <a:rPr lang="en-US" sz="2400" b="1" i="1" u="sng" dirty="0" smtClean="0">
                <a:solidFill>
                  <a:schemeClr val="tx1"/>
                </a:solidFill>
                <a:latin typeface="Times New Roman" panose="02020603050405020304" pitchFamily="18" charset="0"/>
                <a:cs typeface="Times New Roman" panose="02020603050405020304" pitchFamily="18" charset="0"/>
              </a:rPr>
              <a:t>relative measure of dispersion </a:t>
            </a:r>
            <a:r>
              <a:rPr lang="en-US" sz="2400" dirty="0" smtClean="0">
                <a:solidFill>
                  <a:schemeClr val="tx1"/>
                </a:solidFill>
                <a:latin typeface="Times New Roman" panose="02020603050405020304" pitchFamily="18" charset="0"/>
                <a:cs typeface="Times New Roman" panose="02020603050405020304" pitchFamily="18" charset="0"/>
              </a:rPr>
              <a:t>is one that is expressed in the form of a ratio, co-</a:t>
            </a:r>
            <a:r>
              <a:rPr lang="en-US" sz="2400" dirty="0" err="1" smtClean="0">
                <a:solidFill>
                  <a:schemeClr val="tx1"/>
                </a:solidFill>
                <a:latin typeface="Times New Roman" panose="02020603050405020304" pitchFamily="18" charset="0"/>
                <a:cs typeface="Times New Roman" panose="02020603050405020304" pitchFamily="18" charset="0"/>
              </a:rPr>
              <a:t>efficients</a:t>
            </a:r>
            <a:r>
              <a:rPr lang="en-US" sz="2400" dirty="0" smtClean="0">
                <a:solidFill>
                  <a:schemeClr val="tx1"/>
                </a:solidFill>
                <a:latin typeface="Times New Roman" panose="02020603050405020304" pitchFamily="18" charset="0"/>
                <a:cs typeface="Times New Roman" panose="02020603050405020304" pitchFamily="18" charset="0"/>
              </a:rPr>
              <a:t> or percentage and is independent of the units of measurement. It is useful for comparison of data of different nature. </a:t>
            </a:r>
            <a:endParaRPr lang="en-US" sz="24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These measures are calculated for the comparison in two or more than two sets of observations. These measures are free of the units in which the original data is measure.  Thus the relatives measures of dispersion are:</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Coefficient of </a:t>
            </a:r>
            <a:r>
              <a:rPr lang="en-US" sz="2400" dirty="0">
                <a:solidFill>
                  <a:schemeClr val="tx1"/>
                </a:solidFill>
                <a:latin typeface="Times New Roman" panose="02020603050405020304" pitchFamily="18" charset="0"/>
                <a:cs typeface="Times New Roman" panose="02020603050405020304" pitchFamily="18" charset="0"/>
              </a:rPr>
              <a:t>Range.</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Coefficient of Quartile </a:t>
            </a:r>
            <a:r>
              <a:rPr lang="en-US" sz="2400" dirty="0">
                <a:solidFill>
                  <a:schemeClr val="tx1"/>
                </a:solidFill>
                <a:latin typeface="Times New Roman" panose="02020603050405020304" pitchFamily="18" charset="0"/>
                <a:cs typeface="Times New Roman" panose="02020603050405020304" pitchFamily="18" charset="0"/>
              </a:rPr>
              <a:t>Deviation.</a:t>
            </a:r>
          </a:p>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Coefficient </a:t>
            </a:r>
            <a:r>
              <a:rPr lang="en-US" sz="2400" dirty="0" smtClean="0">
                <a:solidFill>
                  <a:schemeClr val="tx1"/>
                </a:solidFill>
                <a:latin typeface="Times New Roman" panose="02020603050405020304" pitchFamily="18" charset="0"/>
                <a:cs typeface="Times New Roman" panose="02020603050405020304" pitchFamily="18" charset="0"/>
              </a:rPr>
              <a:t>of Mean Deviation.</a:t>
            </a:r>
            <a:endParaRPr lang="en-US" sz="24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Coefficient of </a:t>
            </a:r>
            <a:r>
              <a:rPr lang="en-US" sz="2400" dirty="0">
                <a:solidFill>
                  <a:schemeClr val="tx1"/>
                </a:solidFill>
                <a:latin typeface="Times New Roman" panose="02020603050405020304" pitchFamily="18" charset="0"/>
                <a:cs typeface="Times New Roman" panose="02020603050405020304" pitchFamily="18" charset="0"/>
              </a:rPr>
              <a:t>Variance and the Standard Deviation</a:t>
            </a:r>
            <a:r>
              <a:rPr lang="en-US" sz="2400" dirty="0" smtClean="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44354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294</TotalTime>
  <Words>356</Words>
  <Application>Microsoft Office PowerPoint</Application>
  <PresentationFormat>Widescreen</PresentationFormat>
  <Paragraphs>29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Cambria Math</vt:lpstr>
      <vt:lpstr>Times New Roman</vt:lpstr>
      <vt:lpstr>Trebuchet MS</vt:lpstr>
      <vt:lpstr>Wingdings</vt:lpstr>
      <vt:lpstr>Wingdings 3</vt:lpstr>
      <vt:lpstr>Facet</vt:lpstr>
      <vt:lpstr>Chapter #04</vt:lpstr>
      <vt:lpstr>Introduction: </vt:lpstr>
      <vt:lpstr>PowerPoint Presentation</vt:lpstr>
      <vt:lpstr>Measure of Dispersion:  A measure of central tendency only describe the center of the data. It does not tell us anything about the spread of the data. Because any two data sets with different variability may have same central tendency. For example: We have two data sets.               Data set I                                               Data set II            8,7,5,8,6                                                  1,4,7,10,12                     x ̅ = 〖Ʃx〗_i/n                                                          x ̅ = 〖Ʃx〗_i/n                  x ̅ = 6.8                                                          x ̅ = 6.8    (Less Variation or Dispersion)                     (More Variation or Dispersion)                              </vt:lpstr>
      <vt:lpstr>Characteristics of  Measure of Dispersion:</vt:lpstr>
      <vt:lpstr>PowerPoint Presentation</vt:lpstr>
      <vt:lpstr>Absolute Measure of Dispersion: </vt:lpstr>
      <vt:lpstr>Relative Measure of Dispersion: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#04</dc:title>
  <dc:creator>Computer</dc:creator>
  <cp:lastModifiedBy>Computer</cp:lastModifiedBy>
  <cp:revision>93</cp:revision>
  <dcterms:created xsi:type="dcterms:W3CDTF">2020-04-11T12:25:25Z</dcterms:created>
  <dcterms:modified xsi:type="dcterms:W3CDTF">2020-04-15T08:13:36Z</dcterms:modified>
</cp:coreProperties>
</file>