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43"/>
  </p:notesMasterIdLst>
  <p:sldIdLst>
    <p:sldId id="256" r:id="rId2"/>
    <p:sldId id="291" r:id="rId3"/>
    <p:sldId id="257" r:id="rId4"/>
    <p:sldId id="258" r:id="rId5"/>
    <p:sldId id="259" r:id="rId6"/>
    <p:sldId id="262" r:id="rId7"/>
    <p:sldId id="263" r:id="rId8"/>
    <p:sldId id="264" r:id="rId9"/>
    <p:sldId id="265" r:id="rId10"/>
    <p:sldId id="266" r:id="rId11"/>
    <p:sldId id="267" r:id="rId12"/>
    <p:sldId id="288" r:id="rId13"/>
    <p:sldId id="289" r:id="rId14"/>
    <p:sldId id="296" r:id="rId15"/>
    <p:sldId id="284" r:id="rId16"/>
    <p:sldId id="285" r:id="rId17"/>
    <p:sldId id="283" r:id="rId18"/>
    <p:sldId id="286" r:id="rId19"/>
    <p:sldId id="268" r:id="rId20"/>
    <p:sldId id="287" r:id="rId21"/>
    <p:sldId id="273" r:id="rId22"/>
    <p:sldId id="292" r:id="rId23"/>
    <p:sldId id="293" r:id="rId24"/>
    <p:sldId id="269" r:id="rId25"/>
    <p:sldId id="290" r:id="rId26"/>
    <p:sldId id="272" r:id="rId27"/>
    <p:sldId id="274" r:id="rId28"/>
    <p:sldId id="294" r:id="rId29"/>
    <p:sldId id="295" r:id="rId30"/>
    <p:sldId id="282" r:id="rId31"/>
    <p:sldId id="271" r:id="rId32"/>
    <p:sldId id="275" r:id="rId33"/>
    <p:sldId id="276" r:id="rId34"/>
    <p:sldId id="277" r:id="rId35"/>
    <p:sldId id="278" r:id="rId36"/>
    <p:sldId id="279" r:id="rId37"/>
    <p:sldId id="280" r:id="rId38"/>
    <p:sldId id="297" r:id="rId39"/>
    <p:sldId id="299" r:id="rId40"/>
    <p:sldId id="300" r:id="rId41"/>
    <p:sldId id="298"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DABEDD3-A9D5-4C0A-AE5F-37DF73C117D6}">
          <p14:sldIdLst>
            <p14:sldId id="256"/>
            <p14:sldId id="291"/>
            <p14:sldId id="257"/>
            <p14:sldId id="258"/>
            <p14:sldId id="259"/>
            <p14:sldId id="262"/>
            <p14:sldId id="263"/>
            <p14:sldId id="264"/>
            <p14:sldId id="265"/>
            <p14:sldId id="266"/>
            <p14:sldId id="267"/>
            <p14:sldId id="288"/>
            <p14:sldId id="289"/>
          </p14:sldIdLst>
        </p14:section>
        <p14:section name="Untitled Section" id="{B5389DE2-3753-44E2-BD87-EAC29120CC28}">
          <p14:sldIdLst>
            <p14:sldId id="296"/>
            <p14:sldId id="284"/>
            <p14:sldId id="285"/>
            <p14:sldId id="283"/>
            <p14:sldId id="286"/>
            <p14:sldId id="268"/>
            <p14:sldId id="287"/>
            <p14:sldId id="273"/>
            <p14:sldId id="292"/>
            <p14:sldId id="293"/>
            <p14:sldId id="269"/>
            <p14:sldId id="290"/>
            <p14:sldId id="272"/>
            <p14:sldId id="274"/>
            <p14:sldId id="294"/>
            <p14:sldId id="295"/>
            <p14:sldId id="282"/>
            <p14:sldId id="271"/>
            <p14:sldId id="275"/>
            <p14:sldId id="276"/>
            <p14:sldId id="277"/>
            <p14:sldId id="278"/>
            <p14:sldId id="279"/>
            <p14:sldId id="280"/>
            <p14:sldId id="297"/>
            <p14:sldId id="299"/>
            <p14:sldId id="300"/>
            <p14:sldId id="29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CDC6A8-B5BE-48C4-A16E-7D23CD22CD57}" type="datetimeFigureOut">
              <a:rPr lang="en-US" smtClean="0"/>
              <a:pPr/>
              <a:t>2/25/2020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9D7F8E-A5E2-4491-8D82-85C941C62AB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BA04C9-5BD5-4628-A4B5-B413D69192D7}" type="slidenum">
              <a:rPr lang="en-US"/>
              <a:pPr/>
              <a:t>6</a:t>
            </a:fld>
            <a:endParaRPr lang="en-US"/>
          </a:p>
        </p:txBody>
      </p:sp>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23551C-A4CF-47A9-A580-A72F8F2866E7}" type="slidenum">
              <a:rPr lang="en-US"/>
              <a:pPr/>
              <a:t>26</a:t>
            </a:fld>
            <a:endParaRPr lang="en-US"/>
          </a:p>
        </p:txBody>
      </p:sp>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3A3024-FE41-4672-A7F9-E992021EF738}" type="slidenum">
              <a:rPr lang="en-US"/>
              <a:pPr/>
              <a:t>27</a:t>
            </a:fld>
            <a:endParaRPr lang="en-US"/>
          </a:p>
        </p:txBody>
      </p:sp>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AF463B-0C65-4926-B22D-E1027B1B3DD2}" type="slidenum">
              <a:rPr lang="en-US"/>
              <a:pPr/>
              <a:t>31</a:t>
            </a:fld>
            <a:endParaRPr lang="en-US"/>
          </a:p>
        </p:txBody>
      </p:sp>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AB5982-0A35-4A83-85E5-5A18F724278D}" type="slidenum">
              <a:rPr lang="en-US"/>
              <a:pPr/>
              <a:t>32</a:t>
            </a:fld>
            <a:endParaRPr lang="en-US"/>
          </a:p>
        </p:txBody>
      </p:sp>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EE2508-82D1-4538-BD4F-7A0F9708A71D}" type="slidenum">
              <a:rPr lang="en-US"/>
              <a:pPr/>
              <a:t>33</a:t>
            </a:fld>
            <a:endParaRPr lang="en-US"/>
          </a:p>
        </p:txBody>
      </p:sp>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171076-5F3F-45A4-8363-23DF92A79F88}" type="slidenum">
              <a:rPr lang="en-US"/>
              <a:pPr/>
              <a:t>34</a:t>
            </a:fld>
            <a:endParaRPr lang="en-US"/>
          </a:p>
        </p:txBody>
      </p:sp>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6698BB-0917-42E6-B703-A5903C1BC0D5}" type="slidenum">
              <a:rPr lang="en-US"/>
              <a:pPr/>
              <a:t>35</a:t>
            </a:fld>
            <a:endParaRPr lang="en-US"/>
          </a:p>
        </p:txBody>
      </p:sp>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8F56AF-88AD-4609-B74F-CB13C51C876B}" type="slidenum">
              <a:rPr lang="en-US"/>
              <a:pPr/>
              <a:t>36</a:t>
            </a:fld>
            <a:endParaRPr lang="en-US"/>
          </a:p>
        </p:txBody>
      </p:sp>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764234-A05A-4F32-BABA-EEE3BDE62258}" type="slidenum">
              <a:rPr lang="en-US"/>
              <a:pPr/>
              <a:t>37</a:t>
            </a:fld>
            <a:endParaRPr lang="en-US"/>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0BC2B8-6687-46BE-867C-ACF4202732BA}" type="slidenum">
              <a:rPr lang="en-US"/>
              <a:pPr/>
              <a:t>7</a:t>
            </a:fld>
            <a:endParaRPr lang="en-US"/>
          </a:p>
        </p:txBody>
      </p:sp>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A9458F-3E43-4540-B833-EE03A660A8A8}" type="slidenum">
              <a:rPr lang="en-US"/>
              <a:pPr/>
              <a:t>8</a:t>
            </a:fld>
            <a:endParaRPr lang="en-US"/>
          </a:p>
        </p:txBody>
      </p:sp>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4F7E3B-012A-4282-95AF-A2E66A139429}" type="slidenum">
              <a:rPr lang="en-US"/>
              <a:pPr/>
              <a:t>9</a:t>
            </a:fld>
            <a:endParaRPr lang="en-US"/>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1B44BB-7A0D-4E67-B9D0-418D9A4C6C1A}" type="slidenum">
              <a:rPr lang="en-US"/>
              <a:pPr/>
              <a:t>10</a:t>
            </a:fld>
            <a:endParaRPr lang="en-U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BD3881-BEE1-427A-B630-13814CE9BDF2}" type="slidenum">
              <a:rPr lang="en-US"/>
              <a:pPr/>
              <a:t>11</a:t>
            </a:fld>
            <a:endParaRPr lang="en-US"/>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6B354B-3096-4064-AD19-FBBE7D3D2EB5}" type="slidenum">
              <a:rPr lang="en-US"/>
              <a:pPr/>
              <a:t>19</a:t>
            </a:fld>
            <a:endParaRPr lang="en-US"/>
          </a:p>
        </p:txBody>
      </p:sp>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66A887-9E09-4DD7-A678-399822EC6F74}" type="slidenum">
              <a:rPr lang="en-US"/>
              <a:pPr/>
              <a:t>21</a:t>
            </a:fld>
            <a:endParaRPr lang="en-US"/>
          </a:p>
        </p:txBody>
      </p:sp>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44A03D-6020-41FB-A0C4-646097642B77}" type="slidenum">
              <a:rPr lang="en-US"/>
              <a:pPr/>
              <a:t>24</a:t>
            </a:fld>
            <a:endParaRPr lang="en-US"/>
          </a:p>
        </p:txBody>
      </p:sp>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705600" y="4206240"/>
            <a:ext cx="960120" cy="457200"/>
          </a:xfrm>
        </p:spPr>
        <p:txBody>
          <a:bodyPr/>
          <a:lstStyle/>
          <a:p>
            <a:fld id="{C827AAD9-D8A5-4DFC-A534-F70B34E5068A}" type="datetimeFigureOut">
              <a:rPr lang="en-US" smtClean="0"/>
              <a:pPr/>
              <a:t>2/25/2020</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F3BFEE12-3489-4D2B-8130-A19FFA9E388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827AAD9-D8A5-4DFC-A534-F70B34E5068A}" type="datetimeFigureOut">
              <a:rPr lang="en-US" smtClean="0"/>
              <a:pPr/>
              <a:t>2/25/2020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BFEE12-3489-4D2B-8130-A19FFA9E388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827AAD9-D8A5-4DFC-A534-F70B34E5068A}" type="datetimeFigureOut">
              <a:rPr lang="en-US" smtClean="0"/>
              <a:pPr/>
              <a:t>2/25/2020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BFEE12-3489-4D2B-8130-A19FFA9E388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827AAD9-D8A5-4DFC-A534-F70B34E5068A}" type="datetimeFigureOut">
              <a:rPr lang="en-US" smtClean="0"/>
              <a:pPr/>
              <a:t>2/25/2020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BFEE12-3489-4D2B-8130-A19FFA9E388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C827AAD9-D8A5-4DFC-A534-F70B34E5068A}" type="datetimeFigureOut">
              <a:rPr lang="en-US" smtClean="0"/>
              <a:pPr/>
              <a:t>2/25/2020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BFEE12-3489-4D2B-8130-A19FFA9E388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827AAD9-D8A5-4DFC-A534-F70B34E5068A}" type="datetimeFigureOut">
              <a:rPr lang="en-US" smtClean="0"/>
              <a:pPr/>
              <a:t>2/25/2020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BFEE12-3489-4D2B-8130-A19FFA9E388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C827AAD9-D8A5-4DFC-A534-F70B34E5068A}" type="datetimeFigureOut">
              <a:rPr lang="en-US" smtClean="0"/>
              <a:pPr/>
              <a:t>2/25/2020</a:t>
            </a:fld>
            <a:endParaRPr lang="en-US"/>
          </a:p>
        </p:txBody>
      </p:sp>
      <p:sp>
        <p:nvSpPr>
          <p:cNvPr id="27" name="Slide Number Placeholder 26"/>
          <p:cNvSpPr>
            <a:spLocks noGrp="1"/>
          </p:cNvSpPr>
          <p:nvPr>
            <p:ph type="sldNum" sz="quarter" idx="11"/>
          </p:nvPr>
        </p:nvSpPr>
        <p:spPr/>
        <p:txBody>
          <a:bodyPr rtlCol="0"/>
          <a:lstStyle/>
          <a:p>
            <a:fld id="{F3BFEE12-3489-4D2B-8130-A19FFA9E3881}"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6583680" y="612648"/>
            <a:ext cx="957264" cy="457200"/>
          </a:xfrm>
        </p:spPr>
        <p:txBody>
          <a:bodyPr/>
          <a:lstStyle/>
          <a:p>
            <a:fld id="{C827AAD9-D8A5-4DFC-A534-F70B34E5068A}" type="datetimeFigureOut">
              <a:rPr lang="en-US" smtClean="0"/>
              <a:pPr/>
              <a:t>2/25/2020</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F3BFEE12-3489-4D2B-8130-A19FFA9E388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27AAD9-D8A5-4DFC-A534-F70B34E5068A}" type="datetimeFigureOut">
              <a:rPr lang="en-US" smtClean="0"/>
              <a:pPr/>
              <a:t>2/25/2020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BFEE12-3489-4D2B-8130-A19FFA9E388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827AAD9-D8A5-4DFC-A534-F70B34E5068A}" type="datetimeFigureOut">
              <a:rPr lang="en-US" smtClean="0"/>
              <a:pPr/>
              <a:t>2/25/2020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BFEE12-3489-4D2B-8130-A19FFA9E388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C827AAD9-D8A5-4DFC-A534-F70B34E5068A}" type="datetimeFigureOut">
              <a:rPr lang="en-US" smtClean="0"/>
              <a:pPr/>
              <a:t>2/25/2020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BFEE12-3489-4D2B-8130-A19FFA9E388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827AAD9-D8A5-4DFC-A534-F70B34E5068A}" type="datetimeFigureOut">
              <a:rPr lang="en-US" smtClean="0"/>
              <a:pPr/>
              <a:t>2/25/2020</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F3BFEE12-3489-4D2B-8130-A19FFA9E388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Chapter 1</a:t>
            </a:r>
          </a:p>
        </p:txBody>
      </p:sp>
      <p:sp>
        <p:nvSpPr>
          <p:cNvPr id="3" name="Subtitle 2"/>
          <p:cNvSpPr>
            <a:spLocks noGrp="1"/>
          </p:cNvSpPr>
          <p:nvPr>
            <p:ph type="subTitle" idx="1"/>
          </p:nvPr>
        </p:nvSpPr>
        <p:spPr>
          <a:xfrm>
            <a:off x="152400" y="3886200"/>
            <a:ext cx="7924800" cy="2590800"/>
          </a:xfrm>
        </p:spPr>
        <p:txBody>
          <a:bodyPr>
            <a:normAutofit/>
          </a:bodyPr>
          <a:lstStyle/>
          <a:p>
            <a:r>
              <a:rPr lang="en-US" dirty="0"/>
              <a:t>Introduction to Information System</a:t>
            </a:r>
          </a:p>
          <a:p>
            <a:endParaRPr lang="en-US" dirty="0"/>
          </a:p>
          <a:p>
            <a:endParaRPr lang="en-US" dirty="0"/>
          </a:p>
          <a:p>
            <a:endParaRPr lang="en-US" dirty="0"/>
          </a:p>
          <a:p>
            <a:r>
              <a:rPr lang="en-US" sz="1400" dirty="0"/>
              <a:t>Lectures made by:</a:t>
            </a:r>
          </a:p>
          <a:p>
            <a:r>
              <a:rPr lang="en-US" sz="1400" dirty="0"/>
              <a:t>Khansa Saleem (CS &amp; IT Department)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33D5104-8574-413C-8CD7-1921DD04895B}" type="slidenum">
              <a:rPr lang="en-US"/>
              <a:pPr/>
              <a:t>10</a:t>
            </a:fld>
            <a:endParaRPr lang="en-US"/>
          </a:p>
        </p:txBody>
      </p:sp>
      <p:sp>
        <p:nvSpPr>
          <p:cNvPr id="74754" name="Rectangle 2"/>
          <p:cNvSpPr>
            <a:spLocks noGrp="1" noChangeArrowheads="1"/>
          </p:cNvSpPr>
          <p:nvPr>
            <p:ph type="title"/>
          </p:nvPr>
        </p:nvSpPr>
        <p:spPr/>
        <p:txBody>
          <a:bodyPr>
            <a:normAutofit fontScale="90000"/>
          </a:bodyPr>
          <a:lstStyle/>
          <a:p>
            <a:r>
              <a:rPr lang="en-US" sz="4000"/>
              <a:t>Basic Components of Information Systems (Continued)</a:t>
            </a:r>
          </a:p>
        </p:txBody>
      </p:sp>
      <p:sp>
        <p:nvSpPr>
          <p:cNvPr id="74755" name="Rectangle 3"/>
          <p:cNvSpPr>
            <a:spLocks noGrp="1" noChangeArrowheads="1"/>
          </p:cNvSpPr>
          <p:nvPr>
            <p:ph type="body" idx="1"/>
          </p:nvPr>
        </p:nvSpPr>
        <p:spPr/>
        <p:txBody>
          <a:bodyPr>
            <a:normAutofit lnSpcReduction="10000"/>
          </a:bodyPr>
          <a:lstStyle/>
          <a:p>
            <a:r>
              <a:rPr lang="en-US" sz="2800" b="1"/>
              <a:t>Network</a:t>
            </a:r>
            <a:r>
              <a:rPr lang="en-US" sz="2800"/>
              <a:t> is a connecting system (wireline or wireless) that permits different computers to share resources.</a:t>
            </a:r>
          </a:p>
          <a:p>
            <a:r>
              <a:rPr lang="en-US" sz="2800" b="1"/>
              <a:t>Procedures</a:t>
            </a:r>
            <a:r>
              <a:rPr lang="en-US" sz="2800"/>
              <a:t> are the set of instructions about how to combine the above components in order to process information and generate the desired output.</a:t>
            </a:r>
          </a:p>
          <a:p>
            <a:r>
              <a:rPr lang="en-US" sz="2800" b="1"/>
              <a:t>People</a:t>
            </a:r>
            <a:r>
              <a:rPr lang="en-US" sz="2800"/>
              <a:t> are those individuals who use the hardware and software, interface with it, or uses its output.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9B237FA-108E-4802-9EA8-87ECB3E01749}" type="slidenum">
              <a:rPr lang="en-US"/>
              <a:pPr/>
              <a:t>11</a:t>
            </a:fld>
            <a:endParaRPr lang="en-US"/>
          </a:p>
        </p:txBody>
      </p:sp>
      <p:sp>
        <p:nvSpPr>
          <p:cNvPr id="43010" name="Rectangle 2"/>
          <p:cNvSpPr>
            <a:spLocks noGrp="1" noChangeArrowheads="1"/>
          </p:cNvSpPr>
          <p:nvPr>
            <p:ph type="title"/>
          </p:nvPr>
        </p:nvSpPr>
        <p:spPr/>
        <p:txBody>
          <a:bodyPr/>
          <a:lstStyle/>
          <a:p>
            <a:r>
              <a:rPr lang="en-US"/>
              <a:t>Application Programs</a:t>
            </a:r>
          </a:p>
        </p:txBody>
      </p:sp>
      <p:sp>
        <p:nvSpPr>
          <p:cNvPr id="43011" name="Rectangle 3"/>
          <p:cNvSpPr>
            <a:spLocks noGrp="1" noChangeArrowheads="1"/>
          </p:cNvSpPr>
          <p:nvPr>
            <p:ph type="body" idx="1"/>
          </p:nvPr>
        </p:nvSpPr>
        <p:spPr/>
        <p:txBody>
          <a:bodyPr/>
          <a:lstStyle/>
          <a:p>
            <a:r>
              <a:rPr lang="en-US" b="1" dirty="0"/>
              <a:t>Application program</a:t>
            </a:r>
            <a:r>
              <a:rPr lang="en-US" dirty="0"/>
              <a:t> is a computer program designed to support a specific task , a business process or another application program.</a:t>
            </a:r>
          </a:p>
          <a:p>
            <a:pPr marL="109728" indent="0">
              <a:buNone/>
            </a:pPr>
            <a:endParaRPr lang="en-US" dirty="0"/>
          </a:p>
        </p:txBody>
      </p:sp>
      <p:pic>
        <p:nvPicPr>
          <p:cNvPr id="3" name="Picture 2">
            <a:extLst>
              <a:ext uri="{FF2B5EF4-FFF2-40B4-BE49-F238E27FC236}">
                <a16:creationId xmlns:a16="http://schemas.microsoft.com/office/drawing/2014/main" id="{0FD1A066-B0EC-425F-B1BC-52F1D038427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000" y="3823188"/>
            <a:ext cx="2815590" cy="281559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7A3BD-AA2E-40F2-837F-CF607BD930F6}"/>
              </a:ext>
            </a:extLst>
          </p:cNvPr>
          <p:cNvSpPr>
            <a:spLocks noGrp="1"/>
          </p:cNvSpPr>
          <p:nvPr>
            <p:ph type="title"/>
          </p:nvPr>
        </p:nvSpPr>
        <p:spPr/>
        <p:txBody>
          <a:bodyPr/>
          <a:lstStyle/>
          <a:p>
            <a:r>
              <a:rPr lang="en-US" dirty="0"/>
              <a:t>Computer Architecture</a:t>
            </a:r>
          </a:p>
        </p:txBody>
      </p:sp>
      <p:sp>
        <p:nvSpPr>
          <p:cNvPr id="3" name="Content Placeholder 2">
            <a:extLst>
              <a:ext uri="{FF2B5EF4-FFF2-40B4-BE49-F238E27FC236}">
                <a16:creationId xmlns:a16="http://schemas.microsoft.com/office/drawing/2014/main" id="{1D87456E-8C81-4BEE-B7C9-225803D1B573}"/>
              </a:ext>
            </a:extLst>
          </p:cNvPr>
          <p:cNvSpPr>
            <a:spLocks noGrp="1"/>
          </p:cNvSpPr>
          <p:nvPr>
            <p:ph idx="1"/>
          </p:nvPr>
        </p:nvSpPr>
        <p:spPr/>
        <p:txBody>
          <a:bodyPr/>
          <a:lstStyle/>
          <a:p>
            <a:r>
              <a:rPr lang="en-US" sz="2000" dirty="0">
                <a:solidFill>
                  <a:srgbClr val="0070C0"/>
                </a:solidFill>
              </a:rPr>
              <a:t>Operating system </a:t>
            </a:r>
            <a:r>
              <a:rPr lang="en-US" sz="2000" dirty="0"/>
              <a:t>(computer’s hardware is controlled by the operating system).</a:t>
            </a:r>
            <a:r>
              <a:rPr lang="en-US" sz="2000" dirty="0" err="1"/>
              <a:t>e.g</a:t>
            </a:r>
            <a:r>
              <a:rPr lang="en-US" sz="2000"/>
              <a:t> windows</a:t>
            </a:r>
            <a:endParaRPr lang="en-US" sz="2000" dirty="0"/>
          </a:p>
          <a:p>
            <a:r>
              <a:rPr lang="en-US" sz="2000" dirty="0">
                <a:solidFill>
                  <a:srgbClr val="0070C0"/>
                </a:solidFill>
              </a:rPr>
              <a:t>Processor</a:t>
            </a:r>
            <a:r>
              <a:rPr lang="en-US" sz="2000" dirty="0"/>
              <a:t> (is controlled by operating system, it manages the input and output devices and operations on the data).</a:t>
            </a:r>
          </a:p>
          <a:p>
            <a:r>
              <a:rPr lang="en-US" sz="2000" dirty="0">
                <a:solidFill>
                  <a:srgbClr val="0070C0"/>
                </a:solidFill>
              </a:rPr>
              <a:t>CPU</a:t>
            </a:r>
            <a:r>
              <a:rPr lang="en-US" sz="2000" dirty="0"/>
              <a:t> (controls all the other components).</a:t>
            </a:r>
          </a:p>
          <a:p>
            <a:r>
              <a:rPr lang="en-US" sz="2000" dirty="0">
                <a:solidFill>
                  <a:srgbClr val="0070C0"/>
                </a:solidFill>
              </a:rPr>
              <a:t>RAM</a:t>
            </a:r>
            <a:r>
              <a:rPr lang="en-US" sz="2000" dirty="0"/>
              <a:t> (Random Access Memory) acts as a temporary workspace for CPU.</a:t>
            </a:r>
          </a:p>
          <a:p>
            <a:r>
              <a:rPr lang="en-US" sz="2000" dirty="0">
                <a:solidFill>
                  <a:srgbClr val="0070C0"/>
                </a:solidFill>
              </a:rPr>
              <a:t>Storage Device </a:t>
            </a:r>
            <a:r>
              <a:rPr lang="en-US" sz="2000" dirty="0"/>
              <a:t>(stores the data permanently e.g. , CD-ROM, Hard drive and USB flash drive.</a:t>
            </a:r>
          </a:p>
          <a:p>
            <a:endParaRPr lang="en-US" sz="2000" dirty="0"/>
          </a:p>
          <a:p>
            <a:endParaRPr lang="en-US" sz="2000" dirty="0"/>
          </a:p>
          <a:p>
            <a:endParaRPr lang="en-US" sz="2000" dirty="0"/>
          </a:p>
          <a:p>
            <a:endParaRPr lang="en-US" sz="2000" dirty="0"/>
          </a:p>
          <a:p>
            <a:endParaRPr lang="en-US" dirty="0"/>
          </a:p>
        </p:txBody>
      </p:sp>
    </p:spTree>
    <p:extLst>
      <p:ext uri="{BB962C8B-B14F-4D97-AF65-F5344CB8AC3E}">
        <p14:creationId xmlns:p14="http://schemas.microsoft.com/office/powerpoint/2010/main" val="693350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CDB5A-A25F-4F76-BAE9-6F523D793007}"/>
              </a:ext>
            </a:extLst>
          </p:cNvPr>
          <p:cNvSpPr>
            <a:spLocks noGrp="1"/>
          </p:cNvSpPr>
          <p:nvPr>
            <p:ph type="title"/>
          </p:nvPr>
        </p:nvSpPr>
        <p:spPr>
          <a:xfrm>
            <a:off x="457200" y="762000"/>
            <a:ext cx="8229600" cy="1066800"/>
          </a:xfrm>
        </p:spPr>
        <p:txBody>
          <a:bodyPr/>
          <a:lstStyle/>
          <a:p>
            <a:r>
              <a:rPr lang="en-US" dirty="0"/>
              <a:t>Communication Architecture</a:t>
            </a:r>
          </a:p>
        </p:txBody>
      </p:sp>
      <p:sp>
        <p:nvSpPr>
          <p:cNvPr id="3" name="Content Placeholder 2">
            <a:extLst>
              <a:ext uri="{FF2B5EF4-FFF2-40B4-BE49-F238E27FC236}">
                <a16:creationId xmlns:a16="http://schemas.microsoft.com/office/drawing/2014/main" id="{E0362EAD-E568-4B20-A9AC-F388CF41859F}"/>
              </a:ext>
            </a:extLst>
          </p:cNvPr>
          <p:cNvSpPr>
            <a:spLocks noGrp="1"/>
          </p:cNvSpPr>
          <p:nvPr>
            <p:ph idx="1"/>
          </p:nvPr>
        </p:nvSpPr>
        <p:spPr>
          <a:xfrm>
            <a:off x="457200" y="1752600"/>
            <a:ext cx="8229600" cy="4821936"/>
          </a:xfrm>
        </p:spPr>
        <p:txBody>
          <a:bodyPr>
            <a:normAutofit/>
          </a:bodyPr>
          <a:lstStyle/>
          <a:p>
            <a:r>
              <a:rPr lang="en-US" sz="2000" dirty="0"/>
              <a:t>Computer that uses the public telephone system to communicate with other computer requires a modem .</a:t>
            </a:r>
          </a:p>
          <a:p>
            <a:r>
              <a:rPr lang="en-US" sz="2000" dirty="0">
                <a:solidFill>
                  <a:srgbClr val="0070C0"/>
                </a:solidFill>
              </a:rPr>
              <a:t>Modem </a:t>
            </a:r>
            <a:r>
              <a:rPr lang="en-US" sz="2000" dirty="0">
                <a:solidFill>
                  <a:schemeClr val="tx1">
                    <a:lumMod val="95000"/>
                    <a:lumOff val="5000"/>
                  </a:schemeClr>
                </a:solidFill>
              </a:rPr>
              <a:t>is a hardware device that modulate the digital signals from a computer (either on and off, like a light switch) into analog signal (a continuous wave, such as a sound of a voice), and vice versa.</a:t>
            </a:r>
          </a:p>
          <a:p>
            <a:r>
              <a:rPr lang="en-US" sz="2000" dirty="0">
                <a:solidFill>
                  <a:schemeClr val="tx1">
                    <a:lumMod val="95000"/>
                    <a:lumOff val="5000"/>
                  </a:schemeClr>
                </a:solidFill>
              </a:rPr>
              <a:t>Now computer can communicate over a wireless network. Your computer at home may use a modem connected to your telephone running at 56,000 bits per second (56 Kbps) or to your cable television connection running at a speed as high as 2 million bits per second (2 Mbps).</a:t>
            </a:r>
          </a:p>
          <a:p>
            <a:r>
              <a:rPr lang="en-US" sz="2000" dirty="0">
                <a:solidFill>
                  <a:srgbClr val="0070C0"/>
                </a:solidFill>
              </a:rPr>
              <a:t>The most common wireless network exchange data at 11 million bits per second (11 Mbps), but speed of 54 Mbps are possible. Network within a firm often run 10 to 100 Mbps.</a:t>
            </a:r>
          </a:p>
        </p:txBody>
      </p:sp>
    </p:spTree>
    <p:extLst>
      <p:ext uri="{BB962C8B-B14F-4D97-AF65-F5344CB8AC3E}">
        <p14:creationId xmlns:p14="http://schemas.microsoft.com/office/powerpoint/2010/main" val="18970938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78A5F-0A3D-4C8D-953D-098E1599DF7E}"/>
              </a:ext>
            </a:extLst>
          </p:cNvPr>
          <p:cNvSpPr>
            <a:spLocks noGrp="1"/>
          </p:cNvSpPr>
          <p:nvPr>
            <p:ph type="title"/>
          </p:nvPr>
        </p:nvSpPr>
        <p:spPr>
          <a:xfrm>
            <a:off x="457200" y="685800"/>
            <a:ext cx="8229600" cy="1066800"/>
          </a:xfrm>
        </p:spPr>
        <p:txBody>
          <a:bodyPr/>
          <a:lstStyle/>
          <a:p>
            <a:r>
              <a:rPr lang="en-US" dirty="0"/>
              <a:t>Communication Architecture</a:t>
            </a:r>
          </a:p>
        </p:txBody>
      </p:sp>
      <p:pic>
        <p:nvPicPr>
          <p:cNvPr id="5" name="Content Placeholder 4">
            <a:extLst>
              <a:ext uri="{FF2B5EF4-FFF2-40B4-BE49-F238E27FC236}">
                <a16:creationId xmlns:a16="http://schemas.microsoft.com/office/drawing/2014/main" id="{4FDD0000-A3C9-4691-9498-8694511BD380}"/>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572000" y="1586800"/>
            <a:ext cx="713581" cy="713581"/>
          </a:xfrm>
        </p:spPr>
      </p:pic>
      <p:pic>
        <p:nvPicPr>
          <p:cNvPr id="7" name="Picture 6">
            <a:extLst>
              <a:ext uri="{FF2B5EF4-FFF2-40B4-BE49-F238E27FC236}">
                <a16:creationId xmlns:a16="http://schemas.microsoft.com/office/drawing/2014/main" id="{096ED4AD-A539-4BB3-96D2-6677D717B69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577413">
            <a:off x="3550153" y="1623472"/>
            <a:ext cx="595577" cy="1340047"/>
          </a:xfrm>
          <a:prstGeom prst="rect">
            <a:avLst/>
          </a:prstGeom>
        </p:spPr>
      </p:pic>
      <p:pic>
        <p:nvPicPr>
          <p:cNvPr id="9" name="Picture 8">
            <a:extLst>
              <a:ext uri="{FF2B5EF4-FFF2-40B4-BE49-F238E27FC236}">
                <a16:creationId xmlns:a16="http://schemas.microsoft.com/office/drawing/2014/main" id="{95042937-3663-49DC-9378-631A827E733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6178960" y="3163698"/>
            <a:ext cx="604205" cy="604205"/>
          </a:xfrm>
          <a:prstGeom prst="rect">
            <a:avLst/>
          </a:prstGeom>
        </p:spPr>
      </p:pic>
      <p:pic>
        <p:nvPicPr>
          <p:cNvPr id="10" name="Picture 9">
            <a:extLst>
              <a:ext uri="{FF2B5EF4-FFF2-40B4-BE49-F238E27FC236}">
                <a16:creationId xmlns:a16="http://schemas.microsoft.com/office/drawing/2014/main" id="{5C81E133-79FF-424E-A2E8-EEFECAD2B31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459833" y="2134581"/>
            <a:ext cx="713579" cy="604205"/>
          </a:xfrm>
          <a:prstGeom prst="rect">
            <a:avLst/>
          </a:prstGeom>
        </p:spPr>
      </p:pic>
      <p:pic>
        <p:nvPicPr>
          <p:cNvPr id="11" name="Picture 10">
            <a:extLst>
              <a:ext uri="{FF2B5EF4-FFF2-40B4-BE49-F238E27FC236}">
                <a16:creationId xmlns:a16="http://schemas.microsoft.com/office/drawing/2014/main" id="{44B343A8-2E55-403C-9815-7AEBB2ED858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7092861">
            <a:off x="5355029" y="2090228"/>
            <a:ext cx="595577" cy="1340047"/>
          </a:xfrm>
          <a:prstGeom prst="rect">
            <a:avLst/>
          </a:prstGeom>
        </p:spPr>
      </p:pic>
      <p:pic>
        <p:nvPicPr>
          <p:cNvPr id="15" name="Picture 14">
            <a:extLst>
              <a:ext uri="{FF2B5EF4-FFF2-40B4-BE49-F238E27FC236}">
                <a16:creationId xmlns:a16="http://schemas.microsoft.com/office/drawing/2014/main" id="{7344DEB5-791C-4727-B884-5A96384A6A08}"/>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577515" y="3978011"/>
            <a:ext cx="396040" cy="961007"/>
          </a:xfrm>
          <a:prstGeom prst="rect">
            <a:avLst/>
          </a:prstGeom>
        </p:spPr>
      </p:pic>
      <p:pic>
        <p:nvPicPr>
          <p:cNvPr id="16" name="Picture 15">
            <a:extLst>
              <a:ext uri="{FF2B5EF4-FFF2-40B4-BE49-F238E27FC236}">
                <a16:creationId xmlns:a16="http://schemas.microsoft.com/office/drawing/2014/main" id="{AF42654B-2E83-4860-BA43-4C1B749A7B15}"/>
              </a:ext>
              <a:ext uri="{C183D7F6-B498-43B3-948B-1728B52AA6E4}">
                <adec:decorative xmlns:adec="http://schemas.microsoft.com/office/drawing/2017/decorative" val="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816622" y="3062002"/>
            <a:ext cx="396040" cy="961007"/>
          </a:xfrm>
          <a:prstGeom prst="rect">
            <a:avLst/>
          </a:prstGeom>
        </p:spPr>
      </p:pic>
      <p:pic>
        <p:nvPicPr>
          <p:cNvPr id="17" name="Picture 16">
            <a:extLst>
              <a:ext uri="{FF2B5EF4-FFF2-40B4-BE49-F238E27FC236}">
                <a16:creationId xmlns:a16="http://schemas.microsoft.com/office/drawing/2014/main" id="{EB0006B5-CB9E-4005-9FFB-D6F944B41BA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126448">
            <a:off x="4166945" y="3465832"/>
            <a:ext cx="595577" cy="1340047"/>
          </a:xfrm>
          <a:prstGeom prst="rect">
            <a:avLst/>
          </a:prstGeom>
        </p:spPr>
      </p:pic>
      <p:cxnSp>
        <p:nvCxnSpPr>
          <p:cNvPr id="19" name="Straight Connector 18">
            <a:extLst>
              <a:ext uri="{FF2B5EF4-FFF2-40B4-BE49-F238E27FC236}">
                <a16:creationId xmlns:a16="http://schemas.microsoft.com/office/drawing/2014/main" id="{5F2AED8E-AD12-4DFC-A121-0BE6E232F296}"/>
              </a:ext>
            </a:extLst>
          </p:cNvPr>
          <p:cNvCxnSpPr>
            <a:cxnSpLocks/>
          </p:cNvCxnSpPr>
          <p:nvPr/>
        </p:nvCxnSpPr>
        <p:spPr>
          <a:xfrm>
            <a:off x="446535" y="2000949"/>
            <a:ext cx="467865" cy="435734"/>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1" name="Oval 20">
            <a:extLst>
              <a:ext uri="{FF2B5EF4-FFF2-40B4-BE49-F238E27FC236}">
                <a16:creationId xmlns:a16="http://schemas.microsoft.com/office/drawing/2014/main" id="{134FED8B-F49D-4A35-9328-D28B09F00032}"/>
              </a:ext>
            </a:extLst>
          </p:cNvPr>
          <p:cNvSpPr/>
          <p:nvPr/>
        </p:nvSpPr>
        <p:spPr>
          <a:xfrm>
            <a:off x="686754" y="2277943"/>
            <a:ext cx="942181" cy="942181"/>
          </a:xfrm>
          <a:prstGeom prst="ellipse">
            <a:avLst/>
          </a:prstGeom>
          <a:ln>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dirty="0">
                <a:latin typeface="Times New Roman" panose="02020603050405020304" pitchFamily="18" charset="0"/>
                <a:cs typeface="Times New Roman" panose="02020603050405020304" pitchFamily="18" charset="0"/>
              </a:rPr>
              <a:t>User</a:t>
            </a:r>
          </a:p>
          <a:p>
            <a:pPr algn="ctr"/>
            <a:r>
              <a:rPr lang="en-US" sz="1200" dirty="0">
                <a:latin typeface="Times New Roman" panose="02020603050405020304" pitchFamily="18" charset="0"/>
                <a:cs typeface="Times New Roman" panose="02020603050405020304" pitchFamily="18" charset="0"/>
              </a:rPr>
              <a:t>Modem</a:t>
            </a:r>
          </a:p>
        </p:txBody>
      </p:sp>
      <p:sp>
        <p:nvSpPr>
          <p:cNvPr id="22" name="Oval 21">
            <a:extLst>
              <a:ext uri="{FF2B5EF4-FFF2-40B4-BE49-F238E27FC236}">
                <a16:creationId xmlns:a16="http://schemas.microsoft.com/office/drawing/2014/main" id="{4031DECF-F556-49D7-A791-C4928B7F210D}"/>
              </a:ext>
            </a:extLst>
          </p:cNvPr>
          <p:cNvSpPr/>
          <p:nvPr/>
        </p:nvSpPr>
        <p:spPr>
          <a:xfrm>
            <a:off x="6810543" y="4923407"/>
            <a:ext cx="942181" cy="942181"/>
          </a:xfrm>
          <a:prstGeom prst="ellipse">
            <a:avLst/>
          </a:prstGeom>
          <a:ln>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dirty="0">
                <a:latin typeface="Times New Roman" panose="02020603050405020304" pitchFamily="18" charset="0"/>
                <a:cs typeface="Times New Roman" panose="02020603050405020304" pitchFamily="18" charset="0"/>
              </a:rPr>
              <a:t>User</a:t>
            </a:r>
          </a:p>
          <a:p>
            <a:pPr algn="ctr"/>
            <a:r>
              <a:rPr lang="en-US" sz="1200" dirty="0">
                <a:latin typeface="Times New Roman" panose="02020603050405020304" pitchFamily="18" charset="0"/>
                <a:cs typeface="Times New Roman" panose="02020603050405020304" pitchFamily="18" charset="0"/>
              </a:rPr>
              <a:t>Modem</a:t>
            </a:r>
          </a:p>
        </p:txBody>
      </p:sp>
      <p:cxnSp>
        <p:nvCxnSpPr>
          <p:cNvPr id="23" name="Straight Connector 22">
            <a:extLst>
              <a:ext uri="{FF2B5EF4-FFF2-40B4-BE49-F238E27FC236}">
                <a16:creationId xmlns:a16="http://schemas.microsoft.com/office/drawing/2014/main" id="{4C6E3C3F-EB0F-49AA-A611-1E1BFD0618FE}"/>
              </a:ext>
            </a:extLst>
          </p:cNvPr>
          <p:cNvCxnSpPr>
            <a:cxnSpLocks/>
          </p:cNvCxnSpPr>
          <p:nvPr/>
        </p:nvCxnSpPr>
        <p:spPr>
          <a:xfrm flipV="1">
            <a:off x="7752724" y="5257800"/>
            <a:ext cx="631583" cy="8801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6" name="Arc 25">
            <a:extLst>
              <a:ext uri="{FF2B5EF4-FFF2-40B4-BE49-F238E27FC236}">
                <a16:creationId xmlns:a16="http://schemas.microsoft.com/office/drawing/2014/main" id="{30BF9DEE-898F-4771-B02B-D74784D43087}"/>
              </a:ext>
            </a:extLst>
          </p:cNvPr>
          <p:cNvSpPr/>
          <p:nvPr/>
        </p:nvSpPr>
        <p:spPr>
          <a:xfrm rot="19810562" flipH="1">
            <a:off x="1214327" y="3092218"/>
            <a:ext cx="261005" cy="1306495"/>
          </a:xfrm>
          <a:prstGeom prst="arc">
            <a:avLst>
              <a:gd name="adj1" fmla="val 16200000"/>
              <a:gd name="adj2" fmla="val 447486"/>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28" name="Picture 27">
            <a:extLst>
              <a:ext uri="{FF2B5EF4-FFF2-40B4-BE49-F238E27FC236}">
                <a16:creationId xmlns:a16="http://schemas.microsoft.com/office/drawing/2014/main" id="{5E1D53E4-0425-441D-BEA0-316B5357694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38656" y="3897273"/>
            <a:ext cx="741066" cy="741066"/>
          </a:xfrm>
          <a:prstGeom prst="rect">
            <a:avLst/>
          </a:prstGeom>
        </p:spPr>
      </p:pic>
      <p:pic>
        <p:nvPicPr>
          <p:cNvPr id="29" name="Picture 28">
            <a:extLst>
              <a:ext uri="{FF2B5EF4-FFF2-40B4-BE49-F238E27FC236}">
                <a16:creationId xmlns:a16="http://schemas.microsoft.com/office/drawing/2014/main" id="{A0C330E7-7774-4861-B6ED-488207F8EFC0}"/>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072408" y="4931275"/>
            <a:ext cx="741066" cy="741066"/>
          </a:xfrm>
          <a:prstGeom prst="rect">
            <a:avLst/>
          </a:prstGeom>
        </p:spPr>
      </p:pic>
      <p:pic>
        <p:nvPicPr>
          <p:cNvPr id="30" name="Picture 29">
            <a:extLst>
              <a:ext uri="{FF2B5EF4-FFF2-40B4-BE49-F238E27FC236}">
                <a16:creationId xmlns:a16="http://schemas.microsoft.com/office/drawing/2014/main" id="{F697E69B-8CA6-4442-8AA1-2572EF48D9D6}"/>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57483" y="5628333"/>
            <a:ext cx="741066" cy="741066"/>
          </a:xfrm>
          <a:prstGeom prst="rect">
            <a:avLst/>
          </a:prstGeom>
        </p:spPr>
      </p:pic>
      <p:pic>
        <p:nvPicPr>
          <p:cNvPr id="31" name="Picture 30">
            <a:extLst>
              <a:ext uri="{FF2B5EF4-FFF2-40B4-BE49-F238E27FC236}">
                <a16:creationId xmlns:a16="http://schemas.microsoft.com/office/drawing/2014/main" id="{7C7E4E61-3E4B-4592-9787-F0296B7D1F4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753686" y="5865588"/>
            <a:ext cx="741066" cy="741066"/>
          </a:xfrm>
          <a:prstGeom prst="rect">
            <a:avLst/>
          </a:prstGeom>
        </p:spPr>
      </p:pic>
      <p:sp>
        <p:nvSpPr>
          <p:cNvPr id="32" name="Arc 31">
            <a:extLst>
              <a:ext uri="{FF2B5EF4-FFF2-40B4-BE49-F238E27FC236}">
                <a16:creationId xmlns:a16="http://schemas.microsoft.com/office/drawing/2014/main" id="{EE73519B-3263-440E-9BD4-B466A79F5ED1}"/>
              </a:ext>
            </a:extLst>
          </p:cNvPr>
          <p:cNvSpPr/>
          <p:nvPr/>
        </p:nvSpPr>
        <p:spPr>
          <a:xfrm rot="18199354" flipH="1">
            <a:off x="2020743" y="4300624"/>
            <a:ext cx="261005" cy="1306495"/>
          </a:xfrm>
          <a:prstGeom prst="arc">
            <a:avLst>
              <a:gd name="adj1" fmla="val 16200000"/>
              <a:gd name="adj2" fmla="val 447486"/>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Arc 32">
            <a:extLst>
              <a:ext uri="{FF2B5EF4-FFF2-40B4-BE49-F238E27FC236}">
                <a16:creationId xmlns:a16="http://schemas.microsoft.com/office/drawing/2014/main" id="{8673F44E-DCB3-4C33-B6EA-5B6DCCA8DDA1}"/>
              </a:ext>
            </a:extLst>
          </p:cNvPr>
          <p:cNvSpPr/>
          <p:nvPr/>
        </p:nvSpPr>
        <p:spPr>
          <a:xfrm rot="16805639" flipH="1">
            <a:off x="3754627" y="4654895"/>
            <a:ext cx="205711" cy="2291849"/>
          </a:xfrm>
          <a:prstGeom prst="arc">
            <a:avLst>
              <a:gd name="adj1" fmla="val 16200000"/>
              <a:gd name="adj2" fmla="val 447486"/>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Arc 33">
            <a:extLst>
              <a:ext uri="{FF2B5EF4-FFF2-40B4-BE49-F238E27FC236}">
                <a16:creationId xmlns:a16="http://schemas.microsoft.com/office/drawing/2014/main" id="{E8F5539A-83D8-4F58-A45A-37A02D7F2582}"/>
              </a:ext>
            </a:extLst>
          </p:cNvPr>
          <p:cNvSpPr/>
          <p:nvPr/>
        </p:nvSpPr>
        <p:spPr>
          <a:xfrm rot="16200000" flipH="1">
            <a:off x="5650830" y="4955797"/>
            <a:ext cx="205711" cy="2291849"/>
          </a:xfrm>
          <a:prstGeom prst="arc">
            <a:avLst>
              <a:gd name="adj1" fmla="val 16200000"/>
              <a:gd name="adj2" fmla="val 447486"/>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Arc 34">
            <a:extLst>
              <a:ext uri="{FF2B5EF4-FFF2-40B4-BE49-F238E27FC236}">
                <a16:creationId xmlns:a16="http://schemas.microsoft.com/office/drawing/2014/main" id="{119F1124-CE67-4AC5-9ABC-48A06DABB13D}"/>
              </a:ext>
            </a:extLst>
          </p:cNvPr>
          <p:cNvSpPr/>
          <p:nvPr/>
        </p:nvSpPr>
        <p:spPr>
          <a:xfrm rot="14573630" flipH="1">
            <a:off x="6968604" y="5109158"/>
            <a:ext cx="87597" cy="1383323"/>
          </a:xfrm>
          <a:prstGeom prst="arc">
            <a:avLst>
              <a:gd name="adj1" fmla="val 16200000"/>
              <a:gd name="adj2" fmla="val 447486"/>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Freeform: Shape 36">
            <a:extLst>
              <a:ext uri="{FF2B5EF4-FFF2-40B4-BE49-F238E27FC236}">
                <a16:creationId xmlns:a16="http://schemas.microsoft.com/office/drawing/2014/main" id="{DA897AF6-234B-4FEB-87BF-CB154965FBA6}"/>
              </a:ext>
            </a:extLst>
          </p:cNvPr>
          <p:cNvSpPr/>
          <p:nvPr/>
        </p:nvSpPr>
        <p:spPr>
          <a:xfrm>
            <a:off x="6933947" y="3897273"/>
            <a:ext cx="396040" cy="984443"/>
          </a:xfrm>
          <a:custGeom>
            <a:avLst/>
            <a:gdLst>
              <a:gd name="connsiteX0" fmla="*/ 0 w 471987"/>
              <a:gd name="connsiteY0" fmla="*/ 0 h 1032387"/>
              <a:gd name="connsiteX1" fmla="*/ 457200 w 471987"/>
              <a:gd name="connsiteY1" fmla="*/ 324465 h 1032387"/>
              <a:gd name="connsiteX2" fmla="*/ 368710 w 471987"/>
              <a:gd name="connsiteY2" fmla="*/ 1032387 h 1032387"/>
              <a:gd name="connsiteX3" fmla="*/ 368710 w 471987"/>
              <a:gd name="connsiteY3" fmla="*/ 1032387 h 1032387"/>
            </a:gdLst>
            <a:ahLst/>
            <a:cxnLst>
              <a:cxn ang="0">
                <a:pos x="connsiteX0" y="connsiteY0"/>
              </a:cxn>
              <a:cxn ang="0">
                <a:pos x="connsiteX1" y="connsiteY1"/>
              </a:cxn>
              <a:cxn ang="0">
                <a:pos x="connsiteX2" y="connsiteY2"/>
              </a:cxn>
              <a:cxn ang="0">
                <a:pos x="connsiteX3" y="connsiteY3"/>
              </a:cxn>
            </a:cxnLst>
            <a:rect l="l" t="t" r="r" b="b"/>
            <a:pathLst>
              <a:path w="471987" h="1032387">
                <a:moveTo>
                  <a:pt x="0" y="0"/>
                </a:moveTo>
                <a:cubicBezTo>
                  <a:pt x="197874" y="76200"/>
                  <a:pt x="395748" y="152401"/>
                  <a:pt x="457200" y="324465"/>
                </a:cubicBezTo>
                <a:cubicBezTo>
                  <a:pt x="518652" y="496530"/>
                  <a:pt x="368710" y="1032387"/>
                  <a:pt x="368710" y="1032387"/>
                </a:cubicBezTo>
                <a:lnTo>
                  <a:pt x="368710" y="1032387"/>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reeform: Shape 37">
            <a:extLst>
              <a:ext uri="{FF2B5EF4-FFF2-40B4-BE49-F238E27FC236}">
                <a16:creationId xmlns:a16="http://schemas.microsoft.com/office/drawing/2014/main" id="{36FFD9A6-4914-4982-8526-28CEECE33777}"/>
              </a:ext>
            </a:extLst>
          </p:cNvPr>
          <p:cNvSpPr/>
          <p:nvPr/>
        </p:nvSpPr>
        <p:spPr>
          <a:xfrm rot="4179612" flipH="1">
            <a:off x="1848996" y="1861156"/>
            <a:ext cx="397651" cy="1032387"/>
          </a:xfrm>
          <a:custGeom>
            <a:avLst/>
            <a:gdLst>
              <a:gd name="connsiteX0" fmla="*/ 0 w 471987"/>
              <a:gd name="connsiteY0" fmla="*/ 0 h 1032387"/>
              <a:gd name="connsiteX1" fmla="*/ 457200 w 471987"/>
              <a:gd name="connsiteY1" fmla="*/ 324465 h 1032387"/>
              <a:gd name="connsiteX2" fmla="*/ 368710 w 471987"/>
              <a:gd name="connsiteY2" fmla="*/ 1032387 h 1032387"/>
              <a:gd name="connsiteX3" fmla="*/ 368710 w 471987"/>
              <a:gd name="connsiteY3" fmla="*/ 1032387 h 1032387"/>
            </a:gdLst>
            <a:ahLst/>
            <a:cxnLst>
              <a:cxn ang="0">
                <a:pos x="connsiteX0" y="connsiteY0"/>
              </a:cxn>
              <a:cxn ang="0">
                <a:pos x="connsiteX1" y="connsiteY1"/>
              </a:cxn>
              <a:cxn ang="0">
                <a:pos x="connsiteX2" y="connsiteY2"/>
              </a:cxn>
              <a:cxn ang="0">
                <a:pos x="connsiteX3" y="connsiteY3"/>
              </a:cxn>
            </a:cxnLst>
            <a:rect l="l" t="t" r="r" b="b"/>
            <a:pathLst>
              <a:path w="471987" h="1032387">
                <a:moveTo>
                  <a:pt x="0" y="0"/>
                </a:moveTo>
                <a:cubicBezTo>
                  <a:pt x="197874" y="76200"/>
                  <a:pt x="395748" y="152401"/>
                  <a:pt x="457200" y="324465"/>
                </a:cubicBezTo>
                <a:cubicBezTo>
                  <a:pt x="518652" y="496530"/>
                  <a:pt x="368710" y="1032387"/>
                  <a:pt x="368710" y="1032387"/>
                </a:cubicBezTo>
                <a:lnTo>
                  <a:pt x="368710" y="1032387"/>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F9584896-D6B0-41D5-8C3A-11ED1942F455}"/>
              </a:ext>
            </a:extLst>
          </p:cNvPr>
          <p:cNvSpPr/>
          <p:nvPr/>
        </p:nvSpPr>
        <p:spPr>
          <a:xfrm>
            <a:off x="1622323" y="3097161"/>
            <a:ext cx="1194619" cy="443544"/>
          </a:xfrm>
          <a:custGeom>
            <a:avLst/>
            <a:gdLst>
              <a:gd name="connsiteX0" fmla="*/ 0 w 1194619"/>
              <a:gd name="connsiteY0" fmla="*/ 0 h 443544"/>
              <a:gd name="connsiteX1" fmla="*/ 427703 w 1194619"/>
              <a:gd name="connsiteY1" fmla="*/ 412955 h 443544"/>
              <a:gd name="connsiteX2" fmla="*/ 1106129 w 1194619"/>
              <a:gd name="connsiteY2" fmla="*/ 412955 h 443544"/>
              <a:gd name="connsiteX3" fmla="*/ 1194619 w 1194619"/>
              <a:gd name="connsiteY3" fmla="*/ 412955 h 443544"/>
            </a:gdLst>
            <a:ahLst/>
            <a:cxnLst>
              <a:cxn ang="0">
                <a:pos x="connsiteX0" y="connsiteY0"/>
              </a:cxn>
              <a:cxn ang="0">
                <a:pos x="connsiteX1" y="connsiteY1"/>
              </a:cxn>
              <a:cxn ang="0">
                <a:pos x="connsiteX2" y="connsiteY2"/>
              </a:cxn>
              <a:cxn ang="0">
                <a:pos x="connsiteX3" y="connsiteY3"/>
              </a:cxn>
            </a:cxnLst>
            <a:rect l="l" t="t" r="r" b="b"/>
            <a:pathLst>
              <a:path w="1194619" h="443544">
                <a:moveTo>
                  <a:pt x="0" y="0"/>
                </a:moveTo>
                <a:cubicBezTo>
                  <a:pt x="121674" y="172064"/>
                  <a:pt x="243348" y="344129"/>
                  <a:pt x="427703" y="412955"/>
                </a:cubicBezTo>
                <a:cubicBezTo>
                  <a:pt x="612058" y="481781"/>
                  <a:pt x="1106129" y="412955"/>
                  <a:pt x="1106129" y="412955"/>
                </a:cubicBezTo>
                <a:lnTo>
                  <a:pt x="1194619" y="412955"/>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25DA7F50-ACCC-4A0A-A883-11F84E9E0E05}"/>
              </a:ext>
            </a:extLst>
          </p:cNvPr>
          <p:cNvSpPr/>
          <p:nvPr/>
        </p:nvSpPr>
        <p:spPr>
          <a:xfrm>
            <a:off x="5973555" y="4847308"/>
            <a:ext cx="825451" cy="373621"/>
          </a:xfrm>
          <a:custGeom>
            <a:avLst/>
            <a:gdLst>
              <a:gd name="connsiteX0" fmla="*/ 707922 w 707922"/>
              <a:gd name="connsiteY0" fmla="*/ 265471 h 265471"/>
              <a:gd name="connsiteX1" fmla="*/ 265471 w 707922"/>
              <a:gd name="connsiteY1" fmla="*/ 206477 h 265471"/>
              <a:gd name="connsiteX2" fmla="*/ 0 w 707922"/>
              <a:gd name="connsiteY2" fmla="*/ 0 h 265471"/>
              <a:gd name="connsiteX3" fmla="*/ 0 w 707922"/>
              <a:gd name="connsiteY3" fmla="*/ 0 h 265471"/>
            </a:gdLst>
            <a:ahLst/>
            <a:cxnLst>
              <a:cxn ang="0">
                <a:pos x="connsiteX0" y="connsiteY0"/>
              </a:cxn>
              <a:cxn ang="0">
                <a:pos x="connsiteX1" y="connsiteY1"/>
              </a:cxn>
              <a:cxn ang="0">
                <a:pos x="connsiteX2" y="connsiteY2"/>
              </a:cxn>
              <a:cxn ang="0">
                <a:pos x="connsiteX3" y="connsiteY3"/>
              </a:cxn>
            </a:cxnLst>
            <a:rect l="l" t="t" r="r" b="b"/>
            <a:pathLst>
              <a:path w="707922" h="265471">
                <a:moveTo>
                  <a:pt x="707922" y="265471"/>
                </a:moveTo>
                <a:cubicBezTo>
                  <a:pt x="545690" y="258096"/>
                  <a:pt x="383458" y="250722"/>
                  <a:pt x="265471" y="206477"/>
                </a:cubicBezTo>
                <a:cubicBezTo>
                  <a:pt x="147484" y="162232"/>
                  <a:pt x="0" y="0"/>
                  <a:pt x="0" y="0"/>
                </a:cubicBezTo>
                <a:lnTo>
                  <a:pt x="0"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F9AFF9B8-4C76-42F2-9A18-E64F8EE213EB}"/>
              </a:ext>
            </a:extLst>
          </p:cNvPr>
          <p:cNvSpPr txBox="1"/>
          <p:nvPr/>
        </p:nvSpPr>
        <p:spPr>
          <a:xfrm>
            <a:off x="359973" y="4421318"/>
            <a:ext cx="876207" cy="769441"/>
          </a:xfrm>
          <a:prstGeom prst="rect">
            <a:avLst/>
          </a:prstGeom>
          <a:noFill/>
        </p:spPr>
        <p:txBody>
          <a:bodyPr wrap="square" rtlCol="0">
            <a:spAutoFit/>
          </a:bodyPr>
          <a:lstStyle/>
          <a:p>
            <a:r>
              <a:rPr lang="en-US" sz="1100" dirty="0">
                <a:latin typeface="Times New Roman" panose="02020603050405020304" pitchFamily="18" charset="0"/>
                <a:cs typeface="Times New Roman" panose="02020603050405020304" pitchFamily="18" charset="0"/>
              </a:rPr>
              <a:t>Telephone   company</a:t>
            </a:r>
          </a:p>
          <a:p>
            <a:r>
              <a:rPr lang="en-US" sz="1100" dirty="0">
                <a:latin typeface="Times New Roman" panose="02020603050405020304" pitchFamily="18" charset="0"/>
                <a:cs typeface="Times New Roman" panose="02020603050405020304" pitchFamily="18" charset="0"/>
              </a:rPr>
              <a:t>Central office</a:t>
            </a:r>
          </a:p>
        </p:txBody>
      </p:sp>
      <p:sp>
        <p:nvSpPr>
          <p:cNvPr id="42" name="TextBox 41">
            <a:extLst>
              <a:ext uri="{FF2B5EF4-FFF2-40B4-BE49-F238E27FC236}">
                <a16:creationId xmlns:a16="http://schemas.microsoft.com/office/drawing/2014/main" id="{89CDC94B-9A4B-4CCB-BF67-5D110560C333}"/>
              </a:ext>
            </a:extLst>
          </p:cNvPr>
          <p:cNvSpPr txBox="1"/>
          <p:nvPr/>
        </p:nvSpPr>
        <p:spPr>
          <a:xfrm>
            <a:off x="1476409" y="5490254"/>
            <a:ext cx="876207" cy="769441"/>
          </a:xfrm>
          <a:prstGeom prst="rect">
            <a:avLst/>
          </a:prstGeom>
          <a:noFill/>
        </p:spPr>
        <p:txBody>
          <a:bodyPr wrap="square" rtlCol="0">
            <a:spAutoFit/>
          </a:bodyPr>
          <a:lstStyle/>
          <a:p>
            <a:r>
              <a:rPr lang="en-US" sz="1100" dirty="0">
                <a:latin typeface="Times New Roman" panose="02020603050405020304" pitchFamily="18" charset="0"/>
                <a:cs typeface="Times New Roman" panose="02020603050405020304" pitchFamily="18" charset="0"/>
              </a:rPr>
              <a:t>Telephone   company</a:t>
            </a:r>
          </a:p>
          <a:p>
            <a:r>
              <a:rPr lang="en-US" sz="1100" dirty="0">
                <a:latin typeface="Times New Roman" panose="02020603050405020304" pitchFamily="18" charset="0"/>
                <a:cs typeface="Times New Roman" panose="02020603050405020304" pitchFamily="18" charset="0"/>
              </a:rPr>
              <a:t>Central office</a:t>
            </a:r>
          </a:p>
        </p:txBody>
      </p:sp>
      <p:sp>
        <p:nvSpPr>
          <p:cNvPr id="43" name="TextBox 42">
            <a:extLst>
              <a:ext uri="{FF2B5EF4-FFF2-40B4-BE49-F238E27FC236}">
                <a16:creationId xmlns:a16="http://schemas.microsoft.com/office/drawing/2014/main" id="{3B206D2B-E0F6-46EB-8516-81D0ACFF092E}"/>
              </a:ext>
            </a:extLst>
          </p:cNvPr>
          <p:cNvSpPr txBox="1"/>
          <p:nvPr/>
        </p:nvSpPr>
        <p:spPr>
          <a:xfrm>
            <a:off x="3109042" y="5988225"/>
            <a:ext cx="876207" cy="769441"/>
          </a:xfrm>
          <a:prstGeom prst="rect">
            <a:avLst/>
          </a:prstGeom>
          <a:noFill/>
        </p:spPr>
        <p:txBody>
          <a:bodyPr wrap="square" rtlCol="0">
            <a:spAutoFit/>
          </a:bodyPr>
          <a:lstStyle/>
          <a:p>
            <a:r>
              <a:rPr lang="en-US" sz="1100" dirty="0">
                <a:latin typeface="Times New Roman" panose="02020603050405020304" pitchFamily="18" charset="0"/>
                <a:cs typeface="Times New Roman" panose="02020603050405020304" pitchFamily="18" charset="0"/>
              </a:rPr>
              <a:t>Telephone   company</a:t>
            </a:r>
          </a:p>
          <a:p>
            <a:r>
              <a:rPr lang="en-US" sz="1100" dirty="0">
                <a:latin typeface="Times New Roman" panose="02020603050405020304" pitchFamily="18" charset="0"/>
                <a:cs typeface="Times New Roman" panose="02020603050405020304" pitchFamily="18" charset="0"/>
              </a:rPr>
              <a:t>Central office</a:t>
            </a:r>
          </a:p>
        </p:txBody>
      </p:sp>
      <p:sp>
        <p:nvSpPr>
          <p:cNvPr id="44" name="TextBox 43">
            <a:extLst>
              <a:ext uri="{FF2B5EF4-FFF2-40B4-BE49-F238E27FC236}">
                <a16:creationId xmlns:a16="http://schemas.microsoft.com/office/drawing/2014/main" id="{30B47CEC-1C1A-4C9B-B494-821954EB673C}"/>
              </a:ext>
            </a:extLst>
          </p:cNvPr>
          <p:cNvSpPr txBox="1"/>
          <p:nvPr/>
        </p:nvSpPr>
        <p:spPr>
          <a:xfrm>
            <a:off x="5054432" y="6130545"/>
            <a:ext cx="876207" cy="769441"/>
          </a:xfrm>
          <a:prstGeom prst="rect">
            <a:avLst/>
          </a:prstGeom>
          <a:noFill/>
        </p:spPr>
        <p:txBody>
          <a:bodyPr wrap="square" rtlCol="0">
            <a:spAutoFit/>
          </a:bodyPr>
          <a:lstStyle/>
          <a:p>
            <a:r>
              <a:rPr lang="en-US" sz="1100" dirty="0">
                <a:latin typeface="Times New Roman" panose="02020603050405020304" pitchFamily="18" charset="0"/>
                <a:cs typeface="Times New Roman" panose="02020603050405020304" pitchFamily="18" charset="0"/>
              </a:rPr>
              <a:t>Telephone   company</a:t>
            </a:r>
          </a:p>
          <a:p>
            <a:r>
              <a:rPr lang="en-US" sz="1100" dirty="0">
                <a:latin typeface="Times New Roman" panose="02020603050405020304" pitchFamily="18" charset="0"/>
                <a:cs typeface="Times New Roman" panose="02020603050405020304" pitchFamily="18" charset="0"/>
              </a:rPr>
              <a:t>Central office</a:t>
            </a:r>
          </a:p>
        </p:txBody>
      </p:sp>
      <p:sp>
        <p:nvSpPr>
          <p:cNvPr id="45" name="TextBox 44">
            <a:extLst>
              <a:ext uri="{FF2B5EF4-FFF2-40B4-BE49-F238E27FC236}">
                <a16:creationId xmlns:a16="http://schemas.microsoft.com/office/drawing/2014/main" id="{EB324A45-DE72-4807-8917-10E8C955E83E}"/>
              </a:ext>
            </a:extLst>
          </p:cNvPr>
          <p:cNvSpPr txBox="1"/>
          <p:nvPr/>
        </p:nvSpPr>
        <p:spPr>
          <a:xfrm>
            <a:off x="2575991" y="3978011"/>
            <a:ext cx="822425" cy="430887"/>
          </a:xfrm>
          <a:prstGeom prst="rect">
            <a:avLst/>
          </a:prstGeom>
          <a:noFill/>
        </p:spPr>
        <p:txBody>
          <a:bodyPr wrap="square" rtlCol="0">
            <a:spAutoFit/>
          </a:bodyPr>
          <a:lstStyle/>
          <a:p>
            <a:r>
              <a:rPr lang="en-US" sz="1100" dirty="0">
                <a:latin typeface="Times New Roman" panose="02020603050405020304" pitchFamily="18" charset="0"/>
                <a:cs typeface="Times New Roman" panose="02020603050405020304" pitchFamily="18" charset="0"/>
              </a:rPr>
              <a:t>Microwave Tower</a:t>
            </a:r>
          </a:p>
        </p:txBody>
      </p:sp>
      <p:sp>
        <p:nvSpPr>
          <p:cNvPr id="47" name="TextBox 46">
            <a:extLst>
              <a:ext uri="{FF2B5EF4-FFF2-40B4-BE49-F238E27FC236}">
                <a16:creationId xmlns:a16="http://schemas.microsoft.com/office/drawing/2014/main" id="{7D2B567A-2181-4B71-8F04-6457C2349E6E}"/>
              </a:ext>
            </a:extLst>
          </p:cNvPr>
          <p:cNvSpPr txBox="1"/>
          <p:nvPr/>
        </p:nvSpPr>
        <p:spPr>
          <a:xfrm>
            <a:off x="5350830" y="4896928"/>
            <a:ext cx="822425" cy="430887"/>
          </a:xfrm>
          <a:prstGeom prst="rect">
            <a:avLst/>
          </a:prstGeom>
          <a:noFill/>
        </p:spPr>
        <p:txBody>
          <a:bodyPr wrap="square" rtlCol="0">
            <a:spAutoFit/>
          </a:bodyPr>
          <a:lstStyle/>
          <a:p>
            <a:r>
              <a:rPr lang="en-US" sz="1100" dirty="0">
                <a:latin typeface="Times New Roman" panose="02020603050405020304" pitchFamily="18" charset="0"/>
                <a:cs typeface="Times New Roman" panose="02020603050405020304" pitchFamily="18" charset="0"/>
              </a:rPr>
              <a:t>Microwave Tower</a:t>
            </a:r>
          </a:p>
        </p:txBody>
      </p:sp>
      <p:sp>
        <p:nvSpPr>
          <p:cNvPr id="48" name="TextBox 47">
            <a:extLst>
              <a:ext uri="{FF2B5EF4-FFF2-40B4-BE49-F238E27FC236}">
                <a16:creationId xmlns:a16="http://schemas.microsoft.com/office/drawing/2014/main" id="{E9D3BE2C-D7E0-411F-BBF7-D867111F9050}"/>
              </a:ext>
            </a:extLst>
          </p:cNvPr>
          <p:cNvSpPr txBox="1"/>
          <p:nvPr/>
        </p:nvSpPr>
        <p:spPr>
          <a:xfrm>
            <a:off x="4388257" y="2231196"/>
            <a:ext cx="749580" cy="276999"/>
          </a:xfrm>
          <a:prstGeom prst="rect">
            <a:avLst/>
          </a:prstGeom>
          <a:noFill/>
        </p:spPr>
        <p:txBody>
          <a:bodyPr wrap="square" rtlCol="0">
            <a:spAutoFit/>
          </a:bodyPr>
          <a:lstStyle/>
          <a:p>
            <a:r>
              <a:rPr lang="en-US" sz="1200" dirty="0">
                <a:latin typeface="Times New Roman" panose="02020603050405020304" pitchFamily="18" charset="0"/>
                <a:cs typeface="Times New Roman" panose="02020603050405020304" pitchFamily="18" charset="0"/>
              </a:rPr>
              <a:t>satellite</a:t>
            </a:r>
          </a:p>
        </p:txBody>
      </p:sp>
      <p:sp>
        <p:nvSpPr>
          <p:cNvPr id="49" name="TextBox 48">
            <a:extLst>
              <a:ext uri="{FF2B5EF4-FFF2-40B4-BE49-F238E27FC236}">
                <a16:creationId xmlns:a16="http://schemas.microsoft.com/office/drawing/2014/main" id="{641E7FF8-2122-43EB-B411-0E6FA7AE22F7}"/>
              </a:ext>
            </a:extLst>
          </p:cNvPr>
          <p:cNvSpPr txBox="1"/>
          <p:nvPr/>
        </p:nvSpPr>
        <p:spPr>
          <a:xfrm>
            <a:off x="845553" y="1932477"/>
            <a:ext cx="969754" cy="261610"/>
          </a:xfrm>
          <a:prstGeom prst="rect">
            <a:avLst/>
          </a:prstGeom>
          <a:noFill/>
        </p:spPr>
        <p:txBody>
          <a:bodyPr wrap="square" rtlCol="0">
            <a:spAutoFit/>
          </a:bodyPr>
          <a:lstStyle/>
          <a:p>
            <a:r>
              <a:rPr lang="en-US" sz="1100" dirty="0">
                <a:latin typeface="Times New Roman" panose="02020603050405020304" pitchFamily="18" charset="0"/>
                <a:cs typeface="Times New Roman" panose="02020603050405020304" pitchFamily="18" charset="0"/>
              </a:rPr>
              <a:t>Local Loop</a:t>
            </a:r>
          </a:p>
        </p:txBody>
      </p:sp>
      <p:sp>
        <p:nvSpPr>
          <p:cNvPr id="50" name="TextBox 49">
            <a:extLst>
              <a:ext uri="{FF2B5EF4-FFF2-40B4-BE49-F238E27FC236}">
                <a16:creationId xmlns:a16="http://schemas.microsoft.com/office/drawing/2014/main" id="{247EE3F8-C1FD-4035-984B-6178DB4EF132}"/>
              </a:ext>
            </a:extLst>
          </p:cNvPr>
          <p:cNvSpPr txBox="1"/>
          <p:nvPr/>
        </p:nvSpPr>
        <p:spPr>
          <a:xfrm>
            <a:off x="2244213" y="2713475"/>
            <a:ext cx="1066800" cy="277865"/>
          </a:xfrm>
          <a:prstGeom prst="rect">
            <a:avLst/>
          </a:prstGeom>
          <a:noFill/>
        </p:spPr>
        <p:txBody>
          <a:bodyPr wrap="square" rtlCol="0">
            <a:spAutoFit/>
          </a:bodyPr>
          <a:lstStyle/>
          <a:p>
            <a:r>
              <a:rPr lang="en-US" sz="1200" dirty="0">
                <a:latin typeface="Times New Roman" panose="02020603050405020304" pitchFamily="18" charset="0"/>
                <a:cs typeface="Times New Roman" panose="02020603050405020304" pitchFamily="18" charset="0"/>
              </a:rPr>
              <a:t>Earth Station</a:t>
            </a:r>
          </a:p>
        </p:txBody>
      </p:sp>
      <p:sp>
        <p:nvSpPr>
          <p:cNvPr id="51" name="TextBox 50">
            <a:extLst>
              <a:ext uri="{FF2B5EF4-FFF2-40B4-BE49-F238E27FC236}">
                <a16:creationId xmlns:a16="http://schemas.microsoft.com/office/drawing/2014/main" id="{E77A4E44-BB51-44AB-B9B0-550AF5F9EA28}"/>
              </a:ext>
            </a:extLst>
          </p:cNvPr>
          <p:cNvSpPr txBox="1"/>
          <p:nvPr/>
        </p:nvSpPr>
        <p:spPr>
          <a:xfrm>
            <a:off x="6019800" y="3678590"/>
            <a:ext cx="1066800" cy="277865"/>
          </a:xfrm>
          <a:prstGeom prst="rect">
            <a:avLst/>
          </a:prstGeom>
          <a:noFill/>
        </p:spPr>
        <p:txBody>
          <a:bodyPr wrap="square" rtlCol="0">
            <a:spAutoFit/>
          </a:bodyPr>
          <a:lstStyle/>
          <a:p>
            <a:r>
              <a:rPr lang="en-US" sz="1200" dirty="0">
                <a:latin typeface="Times New Roman" panose="02020603050405020304" pitchFamily="18" charset="0"/>
                <a:cs typeface="Times New Roman" panose="02020603050405020304" pitchFamily="18" charset="0"/>
              </a:rPr>
              <a:t>Earth Station</a:t>
            </a:r>
          </a:p>
        </p:txBody>
      </p:sp>
      <p:sp>
        <p:nvSpPr>
          <p:cNvPr id="52" name="TextBox 51">
            <a:extLst>
              <a:ext uri="{FF2B5EF4-FFF2-40B4-BE49-F238E27FC236}">
                <a16:creationId xmlns:a16="http://schemas.microsoft.com/office/drawing/2014/main" id="{ECED9FA1-3213-4A7B-AEA5-D06604102F3A}"/>
              </a:ext>
            </a:extLst>
          </p:cNvPr>
          <p:cNvSpPr txBox="1"/>
          <p:nvPr/>
        </p:nvSpPr>
        <p:spPr>
          <a:xfrm>
            <a:off x="7318216" y="4716503"/>
            <a:ext cx="969754" cy="261610"/>
          </a:xfrm>
          <a:prstGeom prst="rect">
            <a:avLst/>
          </a:prstGeom>
          <a:noFill/>
        </p:spPr>
        <p:txBody>
          <a:bodyPr wrap="square" rtlCol="0">
            <a:spAutoFit/>
          </a:bodyPr>
          <a:lstStyle/>
          <a:p>
            <a:r>
              <a:rPr lang="en-US" sz="1100" dirty="0">
                <a:latin typeface="Times New Roman" panose="02020603050405020304" pitchFamily="18" charset="0"/>
                <a:cs typeface="Times New Roman" panose="02020603050405020304" pitchFamily="18" charset="0"/>
              </a:rPr>
              <a:t>Local Loop</a:t>
            </a:r>
          </a:p>
        </p:txBody>
      </p:sp>
    </p:spTree>
    <p:extLst>
      <p:ext uri="{BB962C8B-B14F-4D97-AF65-F5344CB8AC3E}">
        <p14:creationId xmlns:p14="http://schemas.microsoft.com/office/powerpoint/2010/main" val="40106842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Evolution in Computer Architecture</a:t>
            </a:r>
          </a:p>
        </p:txBody>
      </p:sp>
      <p:sp>
        <p:nvSpPr>
          <p:cNvPr id="3" name="Content Placeholder 2"/>
          <p:cNvSpPr>
            <a:spLocks noGrp="1"/>
          </p:cNvSpPr>
          <p:nvPr>
            <p:ph idx="1"/>
          </p:nvPr>
        </p:nvSpPr>
        <p:spPr/>
        <p:txBody>
          <a:bodyPr>
            <a:normAutofit/>
          </a:bodyPr>
          <a:lstStyle/>
          <a:p>
            <a:pPr>
              <a:buNone/>
            </a:pPr>
            <a:r>
              <a:rPr lang="en-US" sz="2000" dirty="0">
                <a:latin typeface="Times New Roman" pitchFamily="18" charset="0"/>
                <a:cs typeface="Times New Roman" pitchFamily="18" charset="0"/>
              </a:rPr>
              <a:t> 	Information system are virtual system that enable management to control the operations of physical system of the firm.</a:t>
            </a:r>
          </a:p>
          <a:p>
            <a:r>
              <a:rPr lang="en-US" sz="2000" b="1" dirty="0">
                <a:solidFill>
                  <a:srgbClr val="FF0000"/>
                </a:solidFill>
                <a:latin typeface="Times New Roman" pitchFamily="18" charset="0"/>
                <a:cs typeface="Times New Roman" pitchFamily="18" charset="0"/>
              </a:rPr>
              <a:t>Physical system</a:t>
            </a:r>
          </a:p>
          <a:p>
            <a:pPr>
              <a:buNone/>
            </a:pPr>
            <a:r>
              <a:rPr lang="en-US" sz="2000" dirty="0">
                <a:latin typeface="Times New Roman" pitchFamily="18" charset="0"/>
                <a:cs typeface="Times New Roman" pitchFamily="18" charset="0"/>
              </a:rPr>
              <a:t>			</a:t>
            </a:r>
            <a:r>
              <a:rPr lang="en-US" sz="2000" dirty="0">
                <a:solidFill>
                  <a:srgbClr val="7030A0"/>
                </a:solidFill>
                <a:latin typeface="Times New Roman" pitchFamily="18" charset="0"/>
                <a:cs typeface="Times New Roman" pitchFamily="18" charset="0"/>
              </a:rPr>
              <a:t>The physical system of the firm consists of tangible resources</a:t>
            </a:r>
            <a:r>
              <a:rPr lang="en-US" sz="2000" dirty="0">
                <a:latin typeface="Times New Roman" pitchFamily="18" charset="0"/>
                <a:cs typeface="Times New Roman" pitchFamily="18" charset="0"/>
              </a:rPr>
              <a:t>– materials, personnel, machines and money.</a:t>
            </a:r>
          </a:p>
          <a:p>
            <a:pPr>
              <a:buNone/>
            </a:pPr>
            <a:r>
              <a:rPr lang="en-US" sz="2000" b="1" dirty="0">
                <a:latin typeface="Times New Roman" pitchFamily="18" charset="0"/>
                <a:cs typeface="Times New Roman" pitchFamily="18" charset="0"/>
              </a:rPr>
              <a:t>Example</a:t>
            </a:r>
            <a:r>
              <a:rPr lang="en-US" sz="2000" dirty="0">
                <a:latin typeface="Times New Roman" pitchFamily="18" charset="0"/>
                <a:cs typeface="Times New Roman" pitchFamily="18" charset="0"/>
              </a:rPr>
              <a:t>: Inventory storeroom contains inventory items in physical system.</a:t>
            </a:r>
          </a:p>
          <a:p>
            <a:r>
              <a:rPr lang="en-US" sz="2000" b="1" dirty="0">
                <a:solidFill>
                  <a:srgbClr val="FF0000"/>
                </a:solidFill>
                <a:latin typeface="Times New Roman" pitchFamily="18" charset="0"/>
                <a:cs typeface="Times New Roman" pitchFamily="18" charset="0"/>
              </a:rPr>
              <a:t>Virtual system</a:t>
            </a:r>
          </a:p>
          <a:p>
            <a:pPr>
              <a:buNone/>
            </a:pPr>
            <a:r>
              <a:rPr lang="en-US" sz="2000" dirty="0">
                <a:latin typeface="Times New Roman" pitchFamily="18" charset="0"/>
                <a:cs typeface="Times New Roman" pitchFamily="18" charset="0"/>
              </a:rPr>
              <a:t>			</a:t>
            </a:r>
            <a:r>
              <a:rPr lang="en-US" sz="2000" dirty="0">
                <a:solidFill>
                  <a:srgbClr val="7030A0"/>
                </a:solidFill>
                <a:latin typeface="Times New Roman" pitchFamily="18" charset="0"/>
                <a:cs typeface="Times New Roman" pitchFamily="18" charset="0"/>
              </a:rPr>
              <a:t>The virtual system consists of the information resources that are used to represent the physical system.</a:t>
            </a:r>
          </a:p>
          <a:p>
            <a:pPr>
              <a:buNone/>
            </a:pPr>
            <a:r>
              <a:rPr lang="en-US" sz="2000" b="1" dirty="0">
                <a:latin typeface="Times New Roman" pitchFamily="18" charset="0"/>
                <a:cs typeface="Times New Roman" pitchFamily="18" charset="0"/>
              </a:rPr>
              <a:t>Example</a:t>
            </a:r>
            <a:r>
              <a:rPr lang="en-US" sz="2000" dirty="0">
                <a:latin typeface="Times New Roman" pitchFamily="18" charset="0"/>
                <a:cs typeface="Times New Roman" pitchFamily="18" charset="0"/>
              </a:rPr>
              <a:t>: Computer based Inventory  master file is a virtual system that represents physical system.</a:t>
            </a:r>
          </a:p>
          <a:p>
            <a:pPr>
              <a:buNone/>
            </a:pPr>
            <a:endParaRPr lang="en-US" sz="2000" dirty="0">
              <a:latin typeface="Times New Roman" pitchFamily="18" charset="0"/>
              <a:cs typeface="Times New Roman" pitchFamily="18" charset="0"/>
            </a:endParaRPr>
          </a:p>
          <a:p>
            <a:pPr>
              <a:buNone/>
            </a:pPr>
            <a:endParaRPr lang="en-US" sz="20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000" b="1" dirty="0">
                <a:solidFill>
                  <a:srgbClr val="FF0000"/>
                </a:solidFill>
                <a:latin typeface="Times New Roman" pitchFamily="18" charset="0"/>
                <a:cs typeface="Times New Roman" pitchFamily="18" charset="0"/>
              </a:rPr>
              <a:t>Open System</a:t>
            </a:r>
          </a:p>
          <a:p>
            <a:pPr>
              <a:buNone/>
            </a:pPr>
            <a:r>
              <a:rPr lang="en-US" sz="2000" b="1" dirty="0">
                <a:solidFill>
                  <a:srgbClr val="FF0000"/>
                </a:solidFill>
                <a:latin typeface="Times New Roman" pitchFamily="18" charset="0"/>
                <a:cs typeface="Times New Roman" pitchFamily="18" charset="0"/>
              </a:rPr>
              <a:t>			</a:t>
            </a:r>
            <a:r>
              <a:rPr lang="en-US" sz="2000" b="1" dirty="0">
                <a:solidFill>
                  <a:schemeClr val="tx2">
                    <a:lumMod val="50000"/>
                  </a:schemeClr>
                </a:solidFill>
                <a:latin typeface="Times New Roman" pitchFamily="18" charset="0"/>
                <a:cs typeface="Times New Roman" pitchFamily="18" charset="0"/>
              </a:rPr>
              <a:t>The physical system of the firm is a open system that </a:t>
            </a:r>
            <a:r>
              <a:rPr lang="en-US" sz="2000" b="1" dirty="0">
                <a:solidFill>
                  <a:srgbClr val="7030A0"/>
                </a:solidFill>
                <a:latin typeface="Times New Roman" pitchFamily="18" charset="0"/>
                <a:cs typeface="Times New Roman" pitchFamily="18" charset="0"/>
              </a:rPr>
              <a:t>interacts with its environment </a:t>
            </a:r>
            <a:r>
              <a:rPr lang="en-US" sz="2000" b="1" dirty="0">
                <a:solidFill>
                  <a:schemeClr val="tx2">
                    <a:lumMod val="50000"/>
                  </a:schemeClr>
                </a:solidFill>
                <a:latin typeface="Times New Roman" pitchFamily="18" charset="0"/>
                <a:cs typeface="Times New Roman" pitchFamily="18" charset="0"/>
              </a:rPr>
              <a:t>by means of physical resource flows.</a:t>
            </a:r>
          </a:p>
          <a:p>
            <a:pPr>
              <a:buNone/>
            </a:pPr>
            <a:r>
              <a:rPr lang="en-US" sz="2000" b="1" dirty="0">
                <a:solidFill>
                  <a:srgbClr val="7030A0"/>
                </a:solidFill>
                <a:latin typeface="Times New Roman" pitchFamily="18" charset="0"/>
                <a:cs typeface="Times New Roman" pitchFamily="18" charset="0"/>
              </a:rPr>
              <a:t>An information system </a:t>
            </a:r>
            <a:r>
              <a:rPr lang="en-US" sz="2000" b="1" dirty="0">
                <a:solidFill>
                  <a:schemeClr val="tx2">
                    <a:lumMod val="50000"/>
                  </a:schemeClr>
                </a:solidFill>
                <a:latin typeface="Times New Roman" pitchFamily="18" charset="0"/>
                <a:cs typeface="Times New Roman" pitchFamily="18" charset="0"/>
              </a:rPr>
              <a:t>is also an open system.</a:t>
            </a:r>
          </a:p>
          <a:p>
            <a:r>
              <a:rPr lang="en-US" sz="2000" b="1" dirty="0">
                <a:solidFill>
                  <a:srgbClr val="FF0000"/>
                </a:solidFill>
                <a:latin typeface="Times New Roman" pitchFamily="18" charset="0"/>
                <a:cs typeface="Times New Roman" pitchFamily="18" charset="0"/>
              </a:rPr>
              <a:t>Closed System</a:t>
            </a:r>
          </a:p>
          <a:p>
            <a:pPr>
              <a:buNone/>
            </a:pPr>
            <a:r>
              <a:rPr lang="en-US" sz="2000" b="1" dirty="0">
                <a:solidFill>
                  <a:srgbClr val="FF0000"/>
                </a:solidFill>
                <a:latin typeface="Times New Roman" pitchFamily="18" charset="0"/>
                <a:cs typeface="Times New Roman" pitchFamily="18" charset="0"/>
              </a:rPr>
              <a:t>		</a:t>
            </a:r>
            <a:r>
              <a:rPr lang="en-US" sz="2000" b="1" dirty="0">
                <a:latin typeface="Times New Roman" pitchFamily="18" charset="0"/>
                <a:cs typeface="Times New Roman" pitchFamily="18" charset="0"/>
              </a:rPr>
              <a:t>	</a:t>
            </a:r>
            <a:r>
              <a:rPr lang="en-US" sz="2000" b="1" dirty="0">
                <a:solidFill>
                  <a:schemeClr val="tx2">
                    <a:lumMod val="50000"/>
                  </a:schemeClr>
                </a:solidFill>
                <a:latin typeface="Times New Roman" pitchFamily="18" charset="0"/>
                <a:cs typeface="Times New Roman" pitchFamily="18" charset="0"/>
              </a:rPr>
              <a:t>A closed system is one </a:t>
            </a:r>
            <a:r>
              <a:rPr lang="en-US" sz="2000" b="1" dirty="0">
                <a:solidFill>
                  <a:srgbClr val="7030A0"/>
                </a:solidFill>
                <a:latin typeface="Times New Roman" pitchFamily="18" charset="0"/>
                <a:cs typeface="Times New Roman" pitchFamily="18" charset="0"/>
              </a:rPr>
              <a:t>that does not communicate with its environment. </a:t>
            </a:r>
            <a:r>
              <a:rPr lang="en-US" sz="2000" b="1" dirty="0">
                <a:solidFill>
                  <a:schemeClr val="tx2">
                    <a:lumMod val="50000"/>
                  </a:schemeClr>
                </a:solidFill>
                <a:latin typeface="Times New Roman" pitchFamily="18" charset="0"/>
                <a:cs typeface="Times New Roman" pitchFamily="18" charset="0"/>
              </a:rPr>
              <a:t>A truly close system will not interact with customers, managers, or anyone else and is not of interest to developers and users of information system.</a:t>
            </a:r>
          </a:p>
          <a:p>
            <a:endParaRPr lang="en-US" dirty="0"/>
          </a:p>
        </p:txBody>
      </p:sp>
      <p:sp>
        <p:nvSpPr>
          <p:cNvPr id="4" name="Title 1"/>
          <p:cNvSpPr>
            <a:spLocks noGrp="1"/>
          </p:cNvSpPr>
          <p:nvPr>
            <p:ph type="title"/>
          </p:nvPr>
        </p:nvSpPr>
        <p:spPr/>
        <p:txBody>
          <a:bodyPr>
            <a:normAutofit fontScale="90000"/>
          </a:bodyPr>
          <a:lstStyle/>
          <a:p>
            <a:r>
              <a:rPr lang="en-US" dirty="0"/>
              <a:t>Evolution in Computer Architecture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Information system</a:t>
            </a:r>
          </a:p>
        </p:txBody>
      </p:sp>
      <p:sp>
        <p:nvSpPr>
          <p:cNvPr id="3" name="Content Placeholder 2"/>
          <p:cNvSpPr>
            <a:spLocks noGrp="1"/>
          </p:cNvSpPr>
          <p:nvPr>
            <p:ph idx="1"/>
          </p:nvPr>
        </p:nvSpPr>
        <p:spPr/>
        <p:txBody>
          <a:bodyPr/>
          <a:lstStyle/>
          <a:p>
            <a:pPr marL="624078" indent="-514350">
              <a:buFont typeface="+mj-lt"/>
              <a:buAutoNum type="arabicPeriod"/>
            </a:pPr>
            <a:r>
              <a:rPr lang="en-US" dirty="0"/>
              <a:t>Transaction Processing System</a:t>
            </a:r>
          </a:p>
          <a:p>
            <a:pPr marL="624078" indent="-514350">
              <a:buFont typeface="+mj-lt"/>
              <a:buAutoNum type="arabicPeriod"/>
            </a:pPr>
            <a:r>
              <a:rPr lang="en-US" dirty="0"/>
              <a:t>Management Information System</a:t>
            </a:r>
          </a:p>
          <a:p>
            <a:pPr marL="624078" indent="-514350">
              <a:buFont typeface="+mj-lt"/>
              <a:buAutoNum type="arabicPeriod"/>
            </a:pPr>
            <a:r>
              <a:rPr lang="en-US" dirty="0"/>
              <a:t>Virtual Office System</a:t>
            </a:r>
          </a:p>
          <a:p>
            <a:pPr marL="624078" indent="-514350">
              <a:buFont typeface="+mj-lt"/>
              <a:buAutoNum type="arabicPeriod"/>
            </a:pPr>
            <a:r>
              <a:rPr lang="en-US" dirty="0"/>
              <a:t>Decision Support System</a:t>
            </a:r>
          </a:p>
          <a:p>
            <a:pPr marL="624078" indent="-514350">
              <a:buFont typeface="+mj-lt"/>
              <a:buAutoNum type="arabicPeriod"/>
            </a:pPr>
            <a:r>
              <a:rPr lang="en-US" dirty="0"/>
              <a:t>Enterprise Resource Planning System</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lowchart: Process 6"/>
          <p:cNvSpPr/>
          <p:nvPr/>
        </p:nvSpPr>
        <p:spPr>
          <a:xfrm>
            <a:off x="381000" y="5105400"/>
            <a:ext cx="7924800" cy="1143000"/>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 name="Content Placeholder 2"/>
          <p:cNvSpPr>
            <a:spLocks noGrp="1"/>
          </p:cNvSpPr>
          <p:nvPr>
            <p:ph idx="1"/>
          </p:nvPr>
        </p:nvSpPr>
        <p:spPr/>
        <p:txBody>
          <a:bodyPr/>
          <a:lstStyle/>
          <a:p>
            <a:pPr marL="624078" indent="-514350">
              <a:buFont typeface="+mj-lt"/>
              <a:buAutoNum type="arabicPeriod"/>
            </a:pPr>
            <a:r>
              <a:rPr lang="en-US" b="1" dirty="0"/>
              <a:t>Transaction processing system (TPS)</a:t>
            </a:r>
          </a:p>
          <a:p>
            <a:pPr>
              <a:buNone/>
            </a:pPr>
            <a:r>
              <a:rPr lang="en-US" sz="2000" dirty="0">
                <a:latin typeface="Times New Roman" pitchFamily="18" charset="0"/>
                <a:cs typeface="Times New Roman" pitchFamily="18" charset="0"/>
              </a:rPr>
              <a:t>The first computer based system were called electronic data processing (EDP) systems. Later the name </a:t>
            </a:r>
            <a:r>
              <a:rPr lang="en-US" sz="2000" i="1" dirty="0">
                <a:latin typeface="Times New Roman" pitchFamily="18" charset="0"/>
                <a:cs typeface="Times New Roman" pitchFamily="18" charset="0"/>
              </a:rPr>
              <a:t>accounting information system (AIS) </a:t>
            </a:r>
            <a:r>
              <a:rPr lang="en-US" sz="2000" dirty="0">
                <a:latin typeface="Times New Roman" pitchFamily="18" charset="0"/>
                <a:cs typeface="Times New Roman" pitchFamily="18" charset="0"/>
              </a:rPr>
              <a:t>was coined.</a:t>
            </a:r>
          </a:p>
          <a:p>
            <a:pPr>
              <a:buNone/>
            </a:pPr>
            <a:r>
              <a:rPr lang="en-US" sz="2000" dirty="0">
                <a:latin typeface="Times New Roman" pitchFamily="18" charset="0"/>
                <a:cs typeface="Times New Roman" pitchFamily="18" charset="0"/>
              </a:rPr>
              <a:t>Today the term transaction processing system is common. </a:t>
            </a:r>
          </a:p>
          <a:p>
            <a:pPr>
              <a:buNone/>
            </a:pPr>
            <a:r>
              <a:rPr lang="en-US" sz="2000" dirty="0">
                <a:latin typeface="Times New Roman" pitchFamily="18" charset="0"/>
                <a:cs typeface="Times New Roman" pitchFamily="18" charset="0"/>
              </a:rPr>
              <a:t>Data are gathered from throughout the physical system and the environment and entered into the database. Data processing software transforms the data into information for the firm’s management and for individuals and organizations in the firm’s environment.</a:t>
            </a:r>
          </a:p>
          <a:p>
            <a:pPr>
              <a:buNone/>
            </a:pPr>
            <a:endParaRPr lang="en-US" sz="2000" dirty="0">
              <a:latin typeface="Times New Roman" pitchFamily="18" charset="0"/>
              <a:cs typeface="Times New Roman" pitchFamily="18" charset="0"/>
            </a:endParaRPr>
          </a:p>
          <a:p>
            <a:pPr>
              <a:buNone/>
            </a:pPr>
            <a:r>
              <a:rPr lang="en-US" sz="2000" dirty="0">
                <a:latin typeface="Times New Roman" pitchFamily="18" charset="0"/>
                <a:cs typeface="Times New Roman" pitchFamily="18" charset="0"/>
              </a:rPr>
              <a:t>  Input 			 Transformation 			  Output</a:t>
            </a:r>
          </a:p>
          <a:p>
            <a:pPr>
              <a:buNone/>
            </a:pPr>
            <a:r>
              <a:rPr lang="en-US" sz="2000" dirty="0">
                <a:latin typeface="Times New Roman" pitchFamily="18" charset="0"/>
                <a:cs typeface="Times New Roman" pitchFamily="18" charset="0"/>
              </a:rPr>
              <a:t>Resources		       Process			Resources</a:t>
            </a:r>
          </a:p>
          <a:p>
            <a:pPr>
              <a:buNone/>
            </a:pPr>
            <a:endParaRPr lang="en-US" sz="2000" dirty="0">
              <a:latin typeface="Times New Roman" pitchFamily="18" charset="0"/>
              <a:cs typeface="Times New Roman" pitchFamily="18" charset="0"/>
            </a:endParaRPr>
          </a:p>
        </p:txBody>
      </p:sp>
      <p:sp>
        <p:nvSpPr>
          <p:cNvPr id="4" name="Rectangle 2"/>
          <p:cNvSpPr>
            <a:spLocks noGrp="1" noChangeArrowheads="1"/>
          </p:cNvSpPr>
          <p:nvPr>
            <p:ph type="title"/>
          </p:nvPr>
        </p:nvSpPr>
        <p:spPr/>
        <p:txBody>
          <a:bodyPr>
            <a:normAutofit fontScale="90000"/>
          </a:bodyPr>
          <a:lstStyle/>
          <a:p>
            <a:r>
              <a:rPr lang="en-US" sz="4000" dirty="0"/>
              <a:t>Types of Information Systems (Continued)</a:t>
            </a:r>
          </a:p>
        </p:txBody>
      </p:sp>
      <p:sp>
        <p:nvSpPr>
          <p:cNvPr id="5" name="Right Arrow 4"/>
          <p:cNvSpPr/>
          <p:nvPr/>
        </p:nvSpPr>
        <p:spPr>
          <a:xfrm>
            <a:off x="1981200" y="5562600"/>
            <a:ext cx="10668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5334000" y="5562600"/>
            <a:ext cx="10668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3162917-F2B7-4520-8426-78529EDB3DFE}" type="slidenum">
              <a:rPr lang="en-US"/>
              <a:pPr/>
              <a:t>19</a:t>
            </a:fld>
            <a:endParaRPr lang="en-US"/>
          </a:p>
        </p:txBody>
      </p:sp>
      <p:sp>
        <p:nvSpPr>
          <p:cNvPr id="52226" name="Rectangle 2"/>
          <p:cNvSpPr>
            <a:spLocks noGrp="1" noChangeArrowheads="1"/>
          </p:cNvSpPr>
          <p:nvPr>
            <p:ph type="title"/>
          </p:nvPr>
        </p:nvSpPr>
        <p:spPr/>
        <p:txBody>
          <a:bodyPr>
            <a:normAutofit fontScale="90000"/>
          </a:bodyPr>
          <a:lstStyle/>
          <a:p>
            <a:r>
              <a:rPr lang="en-US" sz="4000" dirty="0"/>
              <a:t>Types of Information Systems (Continued)</a:t>
            </a:r>
          </a:p>
        </p:txBody>
      </p:sp>
      <p:sp>
        <p:nvSpPr>
          <p:cNvPr id="52227" name="Rectangle 3"/>
          <p:cNvSpPr>
            <a:spLocks noGrp="1" noChangeArrowheads="1"/>
          </p:cNvSpPr>
          <p:nvPr>
            <p:ph type="body" idx="1"/>
          </p:nvPr>
        </p:nvSpPr>
        <p:spPr>
          <a:xfrm>
            <a:off x="457200" y="2249424"/>
            <a:ext cx="8458200" cy="4325112"/>
          </a:xfrm>
        </p:spPr>
        <p:txBody>
          <a:bodyPr>
            <a:normAutofit/>
          </a:bodyPr>
          <a:lstStyle/>
          <a:p>
            <a:pPr marL="624078" indent="-514350">
              <a:buFont typeface="+mj-lt"/>
              <a:buAutoNum type="arabicPeriod"/>
            </a:pPr>
            <a:r>
              <a:rPr lang="en-US" sz="2800" b="1" dirty="0"/>
              <a:t>Transaction processing system (TPS)</a:t>
            </a:r>
          </a:p>
          <a:p>
            <a:pPr lvl="1"/>
            <a:r>
              <a:rPr lang="en-US" sz="2400" dirty="0"/>
              <a:t>A </a:t>
            </a:r>
            <a:r>
              <a:rPr lang="en-US" sz="2400" b="1" dirty="0"/>
              <a:t>Transaction Processing System</a:t>
            </a:r>
            <a:r>
              <a:rPr lang="en-US" sz="2400" dirty="0"/>
              <a:t> is a set of information which processes the data </a:t>
            </a:r>
            <a:r>
              <a:rPr lang="en-US" sz="2400" b="1" dirty="0"/>
              <a:t>transaction</a:t>
            </a:r>
            <a:r>
              <a:rPr lang="en-US" sz="2400" dirty="0"/>
              <a:t> in database </a:t>
            </a:r>
            <a:r>
              <a:rPr lang="en-US" sz="2400" b="1" dirty="0"/>
              <a:t>system</a:t>
            </a:r>
            <a:r>
              <a:rPr lang="en-US" sz="2400" dirty="0"/>
              <a:t> that monitors </a:t>
            </a:r>
            <a:r>
              <a:rPr lang="en-US" sz="2400" b="1" dirty="0"/>
              <a:t>transaction</a:t>
            </a:r>
            <a:r>
              <a:rPr lang="en-US" sz="2400" dirty="0"/>
              <a:t> programs</a:t>
            </a:r>
          </a:p>
          <a:p>
            <a:pPr lvl="1"/>
            <a:r>
              <a:rPr lang="en-US" sz="2400" dirty="0"/>
              <a:t>Function:  Process transaction data from business events.</a:t>
            </a:r>
          </a:p>
          <a:p>
            <a:pPr lvl="1"/>
            <a:r>
              <a:rPr lang="en-US" sz="2400" dirty="0"/>
              <a:t>Example:  ATM transaction system.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98FB1-99AC-400F-B6F9-3A870E2768B2}"/>
              </a:ext>
            </a:extLst>
          </p:cNvPr>
          <p:cNvSpPr>
            <a:spLocks noGrp="1"/>
          </p:cNvSpPr>
          <p:nvPr>
            <p:ph type="title"/>
          </p:nvPr>
        </p:nvSpPr>
        <p:spPr>
          <a:xfrm>
            <a:off x="190500" y="2057400"/>
            <a:ext cx="8763000" cy="3095625"/>
          </a:xfrm>
        </p:spPr>
        <p:txBody>
          <a:bodyPr>
            <a:normAutofit/>
          </a:bodyPr>
          <a:lstStyle/>
          <a:p>
            <a:r>
              <a:rPr lang="en-US" sz="2800" dirty="0">
                <a:latin typeface="Bahnschrift" panose="020B0502040204020203" pitchFamily="34" charset="0"/>
              </a:rPr>
              <a:t>Book Reference: </a:t>
            </a:r>
            <a:br>
              <a:rPr lang="en-US" sz="2800" dirty="0">
                <a:latin typeface="Bahnschrift" panose="020B0502040204020203" pitchFamily="34" charset="0"/>
              </a:rPr>
            </a:br>
            <a:r>
              <a:rPr lang="en-US" sz="2800" dirty="0">
                <a:solidFill>
                  <a:srgbClr val="FF0000"/>
                </a:solidFill>
                <a:latin typeface="+mn-lt"/>
              </a:rPr>
              <a:t>Management Information System</a:t>
            </a:r>
            <a:br>
              <a:rPr lang="en-US" sz="2800" dirty="0">
                <a:latin typeface="Bahnschrift" panose="020B0502040204020203" pitchFamily="34" charset="0"/>
              </a:rPr>
            </a:br>
            <a:r>
              <a:rPr lang="en-US" sz="2800" dirty="0">
                <a:solidFill>
                  <a:srgbClr val="7030A0"/>
                </a:solidFill>
                <a:latin typeface="Bahnschrift" panose="020B0502040204020203" pitchFamily="34" charset="0"/>
              </a:rPr>
              <a:t>10</a:t>
            </a:r>
            <a:r>
              <a:rPr lang="en-US" sz="2800" baseline="30000" dirty="0">
                <a:solidFill>
                  <a:srgbClr val="7030A0"/>
                </a:solidFill>
                <a:latin typeface="Bahnschrift" panose="020B0502040204020203" pitchFamily="34" charset="0"/>
              </a:rPr>
              <a:t>th</a:t>
            </a:r>
            <a:r>
              <a:rPr lang="en-US" sz="2800" dirty="0">
                <a:solidFill>
                  <a:srgbClr val="7030A0"/>
                </a:solidFill>
                <a:latin typeface="Bahnschrift" panose="020B0502040204020203" pitchFamily="34" charset="0"/>
              </a:rPr>
              <a:t> Edition</a:t>
            </a:r>
            <a:br>
              <a:rPr lang="en-US" sz="2800" dirty="0">
                <a:latin typeface="Bahnschrift" panose="020B0502040204020203" pitchFamily="34" charset="0"/>
              </a:rPr>
            </a:br>
            <a:r>
              <a:rPr lang="en-US" sz="2800" dirty="0">
                <a:latin typeface="Bahnschrift" panose="020B0502040204020203" pitchFamily="34" charset="0"/>
              </a:rPr>
              <a:t>By </a:t>
            </a:r>
            <a:br>
              <a:rPr lang="en-US" sz="2800" dirty="0">
                <a:latin typeface="Bahnschrift" panose="020B0502040204020203" pitchFamily="34" charset="0"/>
              </a:rPr>
            </a:br>
            <a:r>
              <a:rPr lang="en-US" sz="2800" dirty="0">
                <a:solidFill>
                  <a:srgbClr val="FF0000"/>
                </a:solidFill>
                <a:latin typeface="+mn-lt"/>
              </a:rPr>
              <a:t>Raymond McLeod, Jr., George Schell</a:t>
            </a:r>
            <a:br>
              <a:rPr lang="en-US" dirty="0"/>
            </a:br>
            <a:endParaRPr lang="en-US" dirty="0"/>
          </a:p>
        </p:txBody>
      </p:sp>
      <p:pic>
        <p:nvPicPr>
          <p:cNvPr id="6" name="Picture 5">
            <a:extLst>
              <a:ext uri="{FF2B5EF4-FFF2-40B4-BE49-F238E27FC236}">
                <a16:creationId xmlns:a16="http://schemas.microsoft.com/office/drawing/2014/main" id="{3BC2E66A-C4A5-4004-87DC-6048F445F7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65277" y="2057399"/>
            <a:ext cx="2476500" cy="3095625"/>
          </a:xfrm>
          <a:prstGeom prst="rect">
            <a:avLst/>
          </a:prstGeom>
        </p:spPr>
      </p:pic>
    </p:spTree>
    <p:extLst>
      <p:ext uri="{BB962C8B-B14F-4D97-AF65-F5344CB8AC3E}">
        <p14:creationId xmlns:p14="http://schemas.microsoft.com/office/powerpoint/2010/main" val="36627689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lowchart: Magnetic Disk 18"/>
          <p:cNvSpPr/>
          <p:nvPr/>
        </p:nvSpPr>
        <p:spPr>
          <a:xfrm>
            <a:off x="3429000" y="4114800"/>
            <a:ext cx="1143000" cy="1295400"/>
          </a:xfrm>
          <a:prstGeom prst="flowChartMagneticDisk">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Database</a:t>
            </a:r>
          </a:p>
        </p:txBody>
      </p:sp>
      <p:sp>
        <p:nvSpPr>
          <p:cNvPr id="5" name="Flowchart: Process 4"/>
          <p:cNvSpPr/>
          <p:nvPr/>
        </p:nvSpPr>
        <p:spPr>
          <a:xfrm>
            <a:off x="5105400" y="2209800"/>
            <a:ext cx="2590800" cy="609600"/>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 name="Content Placeholder 2"/>
          <p:cNvSpPr>
            <a:spLocks noGrp="1"/>
          </p:cNvSpPr>
          <p:nvPr>
            <p:ph idx="1"/>
          </p:nvPr>
        </p:nvSpPr>
        <p:spPr>
          <a:xfrm>
            <a:off x="457200" y="1828800"/>
            <a:ext cx="8229600" cy="5029200"/>
          </a:xfrm>
          <a:ln>
            <a:solidFill>
              <a:schemeClr val="tx1"/>
            </a:solidFill>
            <a:prstDash val="dash"/>
          </a:ln>
        </p:spPr>
        <p:txBody>
          <a:bodyPr/>
          <a:lstStyle/>
          <a:p>
            <a:pPr>
              <a:buNone/>
            </a:pPr>
            <a:r>
              <a:rPr lang="en-US" sz="2000" b="1" dirty="0">
                <a:solidFill>
                  <a:srgbClr val="FF0000"/>
                </a:solidFill>
                <a:latin typeface="Times New Roman" pitchFamily="18" charset="0"/>
                <a:cs typeface="Times New Roman" pitchFamily="18" charset="0"/>
              </a:rPr>
              <a:t>		      A Model of a Transaction Processing System</a:t>
            </a:r>
          </a:p>
          <a:p>
            <a:pPr>
              <a:buNone/>
            </a:pPr>
            <a:r>
              <a:rPr lang="en-US" sz="2000" dirty="0">
                <a:latin typeface="Times New Roman" pitchFamily="18" charset="0"/>
                <a:cs typeface="Times New Roman" pitchFamily="18" charset="0"/>
              </a:rPr>
              <a:t>				Environment         Data          Information</a:t>
            </a:r>
          </a:p>
          <a:p>
            <a:pPr>
              <a:buNone/>
            </a:pPr>
            <a:endParaRPr lang="en-US" sz="2000" dirty="0">
              <a:latin typeface="Times New Roman" pitchFamily="18" charset="0"/>
              <a:cs typeface="Times New Roman" pitchFamily="18" charset="0"/>
            </a:endParaRPr>
          </a:p>
          <a:p>
            <a:pPr>
              <a:buNone/>
            </a:pPr>
            <a:r>
              <a:rPr lang="en-US" sz="2000" dirty="0">
                <a:latin typeface="Times New Roman" pitchFamily="18" charset="0"/>
                <a:cs typeface="Times New Roman" pitchFamily="18" charset="0"/>
              </a:rPr>
              <a:t>				Management</a:t>
            </a:r>
          </a:p>
          <a:p>
            <a:pPr>
              <a:buNone/>
            </a:pPr>
            <a:endParaRPr lang="en-US" sz="2000" dirty="0">
              <a:latin typeface="Times New Roman" pitchFamily="18" charset="0"/>
              <a:cs typeface="Times New Roman" pitchFamily="18" charset="0"/>
            </a:endParaRPr>
          </a:p>
          <a:p>
            <a:pPr>
              <a:buNone/>
            </a:pPr>
            <a:r>
              <a:rPr lang="en-US" sz="2000" dirty="0">
                <a:latin typeface="Times New Roman" pitchFamily="18" charset="0"/>
                <a:cs typeface="Times New Roman" pitchFamily="18" charset="0"/>
              </a:rPr>
              <a:t>			        Data Processing Software</a:t>
            </a:r>
          </a:p>
          <a:p>
            <a:pPr>
              <a:buNone/>
            </a:pPr>
            <a:endParaRPr lang="en-US" sz="2000" dirty="0">
              <a:latin typeface="Times New Roman" pitchFamily="18" charset="0"/>
              <a:cs typeface="Times New Roman" pitchFamily="18" charset="0"/>
            </a:endParaRPr>
          </a:p>
          <a:p>
            <a:pPr>
              <a:buNone/>
            </a:pPr>
            <a:endParaRPr lang="en-US" sz="2000" dirty="0">
              <a:latin typeface="Times New Roman" pitchFamily="18" charset="0"/>
              <a:cs typeface="Times New Roman" pitchFamily="18" charset="0"/>
            </a:endParaRPr>
          </a:p>
          <a:p>
            <a:pPr>
              <a:buNone/>
            </a:pPr>
            <a:endParaRPr lang="en-US" sz="2000" dirty="0">
              <a:latin typeface="Times New Roman" pitchFamily="18" charset="0"/>
              <a:cs typeface="Times New Roman" pitchFamily="18" charset="0"/>
            </a:endParaRPr>
          </a:p>
          <a:p>
            <a:pPr>
              <a:buNone/>
            </a:pPr>
            <a:r>
              <a:rPr lang="en-US" sz="2000" dirty="0">
                <a:latin typeface="Times New Roman" pitchFamily="18" charset="0"/>
                <a:cs typeface="Times New Roman" pitchFamily="18" charset="0"/>
              </a:rPr>
              <a:t>	</a:t>
            </a:r>
            <a:r>
              <a:rPr lang="en-US" sz="1400" dirty="0">
                <a:latin typeface="Times New Roman" pitchFamily="18" charset="0"/>
                <a:cs typeface="Times New Roman" pitchFamily="18" charset="0"/>
              </a:rPr>
              <a:t>Transaction  Processing System</a:t>
            </a:r>
          </a:p>
          <a:p>
            <a:pPr>
              <a:buNone/>
            </a:pPr>
            <a:endParaRPr lang="en-US" sz="1200" dirty="0">
              <a:latin typeface="Times New Roman" pitchFamily="18" charset="0"/>
              <a:cs typeface="Times New Roman" pitchFamily="18" charset="0"/>
            </a:endParaRPr>
          </a:p>
          <a:p>
            <a:pPr>
              <a:buNone/>
            </a:pPr>
            <a:endParaRPr lang="en-US" sz="1200" dirty="0">
              <a:latin typeface="Times New Roman" pitchFamily="18" charset="0"/>
              <a:cs typeface="Times New Roman" pitchFamily="18" charset="0"/>
            </a:endParaRPr>
          </a:p>
          <a:p>
            <a:pPr>
              <a:buNone/>
            </a:pPr>
            <a:endParaRPr lang="en-US" sz="1400" dirty="0">
              <a:latin typeface="Times New Roman" pitchFamily="18" charset="0"/>
              <a:cs typeface="Times New Roman" pitchFamily="18" charset="0"/>
            </a:endParaRPr>
          </a:p>
          <a:p>
            <a:pPr>
              <a:buNone/>
            </a:pPr>
            <a:r>
              <a:rPr lang="en-US" sz="1400" dirty="0">
                <a:latin typeface="Times New Roman" pitchFamily="18" charset="0"/>
                <a:cs typeface="Times New Roman" pitchFamily="18" charset="0"/>
              </a:rPr>
              <a:t>Input physical Resources 	        Transform	           Output Physical Resources</a:t>
            </a:r>
          </a:p>
          <a:p>
            <a:pPr>
              <a:buNone/>
            </a:pPr>
            <a:endParaRPr lang="en-US" sz="1400" dirty="0">
              <a:latin typeface="Times New Roman" pitchFamily="18" charset="0"/>
              <a:cs typeface="Times New Roman" pitchFamily="18" charset="0"/>
            </a:endParaRPr>
          </a:p>
          <a:p>
            <a:pPr>
              <a:buNone/>
            </a:pPr>
            <a:r>
              <a:rPr lang="en-US" sz="1400" dirty="0">
                <a:latin typeface="Times New Roman" pitchFamily="18" charset="0"/>
                <a:cs typeface="Times New Roman" pitchFamily="18" charset="0"/>
              </a:rPr>
              <a:t>				     </a:t>
            </a:r>
            <a:r>
              <a:rPr lang="en-US" sz="1800" dirty="0">
                <a:latin typeface="Times New Roman" pitchFamily="18" charset="0"/>
                <a:cs typeface="Times New Roman" pitchFamily="18" charset="0"/>
              </a:rPr>
              <a:t>Environment </a:t>
            </a:r>
          </a:p>
          <a:p>
            <a:pPr>
              <a:buNone/>
            </a:pPr>
            <a:endParaRPr lang="en-US" sz="2000" dirty="0">
              <a:latin typeface="Times New Roman" pitchFamily="18" charset="0"/>
              <a:cs typeface="Times New Roman" pitchFamily="18" charset="0"/>
            </a:endParaRPr>
          </a:p>
          <a:p>
            <a:pPr>
              <a:buNone/>
            </a:pPr>
            <a:endParaRPr lang="en-US" dirty="0"/>
          </a:p>
        </p:txBody>
      </p:sp>
      <p:sp>
        <p:nvSpPr>
          <p:cNvPr id="4" name="Rectangle 2"/>
          <p:cNvSpPr>
            <a:spLocks noGrp="1" noChangeArrowheads="1"/>
          </p:cNvSpPr>
          <p:nvPr>
            <p:ph type="title"/>
          </p:nvPr>
        </p:nvSpPr>
        <p:spPr>
          <a:xfrm>
            <a:off x="457200" y="685800"/>
            <a:ext cx="8229600" cy="1066800"/>
          </a:xfrm>
        </p:spPr>
        <p:txBody>
          <a:bodyPr>
            <a:normAutofit fontScale="90000"/>
          </a:bodyPr>
          <a:lstStyle/>
          <a:p>
            <a:r>
              <a:rPr lang="en-US" sz="4000" dirty="0"/>
              <a:t>Types of Information Systems (Continued)</a:t>
            </a:r>
          </a:p>
        </p:txBody>
      </p:sp>
      <p:cxnSp>
        <p:nvCxnSpPr>
          <p:cNvPr id="11" name="Straight Arrow Connector 10"/>
          <p:cNvCxnSpPr/>
          <p:nvPr/>
        </p:nvCxnSpPr>
        <p:spPr>
          <a:xfrm>
            <a:off x="6248400" y="2590800"/>
            <a:ext cx="1143000" cy="1588"/>
          </a:xfrm>
          <a:prstGeom prst="straightConnector1">
            <a:avLst/>
          </a:prstGeom>
          <a:ln>
            <a:prstDash val="lgDash"/>
            <a:tailEnd type="arrow"/>
          </a:ln>
        </p:spPr>
        <p:style>
          <a:lnRef idx="3">
            <a:schemeClr val="accent6"/>
          </a:lnRef>
          <a:fillRef idx="0">
            <a:schemeClr val="accent6"/>
          </a:fillRef>
          <a:effectRef idx="2">
            <a:schemeClr val="accent6"/>
          </a:effectRef>
          <a:fontRef idx="minor">
            <a:schemeClr val="tx1"/>
          </a:fontRef>
        </p:style>
      </p:cxnSp>
      <p:cxnSp>
        <p:nvCxnSpPr>
          <p:cNvPr id="13" name="Straight Arrow Connector 12"/>
          <p:cNvCxnSpPr/>
          <p:nvPr/>
        </p:nvCxnSpPr>
        <p:spPr>
          <a:xfrm>
            <a:off x="5181600" y="2590800"/>
            <a:ext cx="609600" cy="1588"/>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17" name="Straight Connector 16"/>
          <p:cNvCxnSpPr/>
          <p:nvPr/>
        </p:nvCxnSpPr>
        <p:spPr>
          <a:xfrm>
            <a:off x="762000" y="3733800"/>
            <a:ext cx="2057400" cy="1588"/>
          </a:xfrm>
          <a:prstGeom prst="line">
            <a:avLst/>
          </a:prstGeom>
          <a:ln>
            <a:prstDash val="dash"/>
          </a:ln>
        </p:spPr>
        <p:style>
          <a:lnRef idx="3">
            <a:schemeClr val="accent1"/>
          </a:lnRef>
          <a:fillRef idx="0">
            <a:schemeClr val="accent1"/>
          </a:fillRef>
          <a:effectRef idx="2">
            <a:schemeClr val="accent1"/>
          </a:effectRef>
          <a:fontRef idx="minor">
            <a:schemeClr val="tx1"/>
          </a:fontRef>
        </p:style>
      </p:cxnSp>
      <p:cxnSp>
        <p:nvCxnSpPr>
          <p:cNvPr id="18" name="Straight Connector 17"/>
          <p:cNvCxnSpPr/>
          <p:nvPr/>
        </p:nvCxnSpPr>
        <p:spPr>
          <a:xfrm>
            <a:off x="5638800" y="3733800"/>
            <a:ext cx="2057400" cy="1588"/>
          </a:xfrm>
          <a:prstGeom prst="line">
            <a:avLst/>
          </a:prstGeom>
          <a:ln>
            <a:prstDash val="dash"/>
          </a:ln>
        </p:spPr>
        <p:style>
          <a:lnRef idx="3">
            <a:schemeClr val="accent1"/>
          </a:lnRef>
          <a:fillRef idx="0">
            <a:schemeClr val="accent1"/>
          </a:fillRef>
          <a:effectRef idx="2">
            <a:schemeClr val="accent1"/>
          </a:effectRef>
          <a:fontRef idx="minor">
            <a:schemeClr val="tx1"/>
          </a:fontRef>
        </p:style>
      </p:cxnSp>
      <p:cxnSp>
        <p:nvCxnSpPr>
          <p:cNvPr id="21" name="Straight Arrow Connector 20"/>
          <p:cNvCxnSpPr/>
          <p:nvPr/>
        </p:nvCxnSpPr>
        <p:spPr>
          <a:xfrm rot="5400000" flipH="1" flipV="1">
            <a:off x="3772694" y="3466306"/>
            <a:ext cx="381000" cy="1588"/>
          </a:xfrm>
          <a:prstGeom prst="straightConnector1">
            <a:avLst/>
          </a:prstGeom>
          <a:ln>
            <a:prstDash val="dash"/>
            <a:tailEnd type="arrow"/>
          </a:ln>
        </p:spPr>
        <p:style>
          <a:lnRef idx="3">
            <a:schemeClr val="accent1"/>
          </a:lnRef>
          <a:fillRef idx="0">
            <a:schemeClr val="accent1"/>
          </a:fillRef>
          <a:effectRef idx="2">
            <a:schemeClr val="accent1"/>
          </a:effectRef>
          <a:fontRef idx="minor">
            <a:schemeClr val="tx1"/>
          </a:fontRef>
        </p:style>
      </p:cxnSp>
      <p:sp>
        <p:nvSpPr>
          <p:cNvPr id="22" name="Up Arrow 21"/>
          <p:cNvSpPr/>
          <p:nvPr/>
        </p:nvSpPr>
        <p:spPr>
          <a:xfrm>
            <a:off x="3886200" y="3962400"/>
            <a:ext cx="152400" cy="3810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ight Arrow 22"/>
          <p:cNvSpPr/>
          <p:nvPr/>
        </p:nvSpPr>
        <p:spPr>
          <a:xfrm>
            <a:off x="762000" y="4800600"/>
            <a:ext cx="2590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Left Arrow 23"/>
          <p:cNvSpPr/>
          <p:nvPr/>
        </p:nvSpPr>
        <p:spPr>
          <a:xfrm>
            <a:off x="4648200" y="4800600"/>
            <a:ext cx="2971800" cy="152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4495800" y="5638800"/>
            <a:ext cx="21336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1676400" y="5638800"/>
            <a:ext cx="20574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1676400" y="5715000"/>
            <a:ext cx="762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6553200" y="5715000"/>
            <a:ext cx="762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4" name="Straight Arrow Connector 33"/>
          <p:cNvCxnSpPr/>
          <p:nvPr/>
        </p:nvCxnSpPr>
        <p:spPr>
          <a:xfrm rot="5400000" flipH="1" flipV="1">
            <a:off x="3658394" y="5714206"/>
            <a:ext cx="609600" cy="1588"/>
          </a:xfrm>
          <a:prstGeom prst="straightConnector1">
            <a:avLst/>
          </a:prstGeom>
          <a:ln>
            <a:prstDash val="dash"/>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B8BE083-81C3-47E5-8ACF-03BA3815FB92}" type="slidenum">
              <a:rPr lang="en-US"/>
              <a:pPr/>
              <a:t>21</a:t>
            </a:fld>
            <a:endParaRPr lang="en-US"/>
          </a:p>
        </p:txBody>
      </p:sp>
      <p:sp>
        <p:nvSpPr>
          <p:cNvPr id="54274" name="Rectangle 2"/>
          <p:cNvSpPr>
            <a:spLocks noGrp="1" noChangeArrowheads="1"/>
          </p:cNvSpPr>
          <p:nvPr>
            <p:ph type="title"/>
          </p:nvPr>
        </p:nvSpPr>
        <p:spPr/>
        <p:txBody>
          <a:bodyPr>
            <a:normAutofit/>
          </a:bodyPr>
          <a:lstStyle/>
          <a:p>
            <a:r>
              <a:rPr lang="en-US" sz="3200" dirty="0"/>
              <a:t>Types of Information Systems (Continued)</a:t>
            </a:r>
          </a:p>
        </p:txBody>
      </p:sp>
      <p:sp>
        <p:nvSpPr>
          <p:cNvPr id="54275" name="Rectangle 3"/>
          <p:cNvSpPr>
            <a:spLocks noGrp="1" noChangeArrowheads="1"/>
          </p:cNvSpPr>
          <p:nvPr>
            <p:ph type="body" idx="1"/>
          </p:nvPr>
        </p:nvSpPr>
        <p:spPr/>
        <p:txBody>
          <a:bodyPr/>
          <a:lstStyle/>
          <a:p>
            <a:pPr marL="109728" indent="0">
              <a:buNone/>
            </a:pPr>
            <a:r>
              <a:rPr lang="en-US" b="1" dirty="0">
                <a:solidFill>
                  <a:srgbClr val="7030A0"/>
                </a:solidFill>
              </a:rPr>
              <a:t>2.  </a:t>
            </a:r>
            <a:r>
              <a:rPr lang="en-US" b="1" dirty="0"/>
              <a:t>Management Information System (MIS)</a:t>
            </a:r>
            <a:r>
              <a:rPr lang="en-US" dirty="0"/>
              <a:t> </a:t>
            </a:r>
          </a:p>
          <a:p>
            <a:pPr lvl="1"/>
            <a:r>
              <a:rPr lang="en-US" dirty="0"/>
              <a:t>Function:  Produce reports summarized from transaction data, usually in one functional area.</a:t>
            </a:r>
          </a:p>
          <a:p>
            <a:pPr lvl="1"/>
            <a:r>
              <a:rPr lang="en-US" dirty="0"/>
              <a:t>Example:  Report on total sales of each customer.</a:t>
            </a:r>
          </a:p>
          <a:p>
            <a:pPr lvl="1"/>
            <a:r>
              <a:rPr lang="en-US" dirty="0"/>
              <a:t>Supports:  Primarily for middle managers, sometimes for lower level managers as well.</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1D363-12C2-465A-94EC-857F14331C41}"/>
              </a:ext>
            </a:extLst>
          </p:cNvPr>
          <p:cNvSpPr>
            <a:spLocks noGrp="1"/>
          </p:cNvSpPr>
          <p:nvPr>
            <p:ph type="title"/>
          </p:nvPr>
        </p:nvSpPr>
        <p:spPr/>
        <p:txBody>
          <a:bodyPr>
            <a:normAutofit/>
          </a:bodyPr>
          <a:lstStyle/>
          <a:p>
            <a:r>
              <a:rPr lang="en-US" sz="3200" dirty="0"/>
              <a:t>Types of Information Systems (Continued)</a:t>
            </a:r>
          </a:p>
        </p:txBody>
      </p:sp>
      <p:sp>
        <p:nvSpPr>
          <p:cNvPr id="3" name="Content Placeholder 2">
            <a:extLst>
              <a:ext uri="{FF2B5EF4-FFF2-40B4-BE49-F238E27FC236}">
                <a16:creationId xmlns:a16="http://schemas.microsoft.com/office/drawing/2014/main" id="{6EE40FF6-FF61-4FAA-A658-02A43A42CC48}"/>
              </a:ext>
            </a:extLst>
          </p:cNvPr>
          <p:cNvSpPr>
            <a:spLocks noGrp="1"/>
          </p:cNvSpPr>
          <p:nvPr>
            <p:ph idx="1"/>
          </p:nvPr>
        </p:nvSpPr>
        <p:spPr>
          <a:xfrm>
            <a:off x="228600" y="2249424"/>
            <a:ext cx="8763000" cy="4325112"/>
          </a:xfrm>
        </p:spPr>
        <p:txBody>
          <a:bodyPr/>
          <a:lstStyle/>
          <a:p>
            <a:pPr marL="109728" indent="0">
              <a:buNone/>
            </a:pPr>
            <a:r>
              <a:rPr lang="en-US" b="1" dirty="0">
                <a:solidFill>
                  <a:srgbClr val="7030A0"/>
                </a:solidFill>
              </a:rPr>
              <a:t>2.  </a:t>
            </a:r>
            <a:r>
              <a:rPr lang="en-US" b="1" dirty="0"/>
              <a:t>Management Information System (MIS)</a:t>
            </a:r>
          </a:p>
          <a:p>
            <a:pPr marL="109728" indent="0">
              <a:buNone/>
            </a:pPr>
            <a:r>
              <a:rPr lang="en-US" sz="2400" dirty="0">
                <a:latin typeface="Times New Roman" panose="02020603050405020304" pitchFamily="18" charset="0"/>
                <a:cs typeface="Times New Roman" panose="02020603050405020304" pitchFamily="18" charset="0"/>
              </a:rPr>
              <a:t>Is a computer based system that makes information available to user with similar needs. </a:t>
            </a:r>
          </a:p>
          <a:p>
            <a:pPr marL="109728" indent="0">
              <a:buNone/>
            </a:pPr>
            <a:r>
              <a:rPr lang="en-US" sz="2400" dirty="0">
                <a:latin typeface="Times New Roman" panose="02020603050405020304" pitchFamily="18" charset="0"/>
                <a:cs typeface="Times New Roman" panose="02020603050405020304" pitchFamily="18" charset="0"/>
              </a:rPr>
              <a:t>The information provided by the MIS describes the firm or one of its major systems in terms of what has happened in the past, what is happening now and what is likely to happen in future.</a:t>
            </a:r>
          </a:p>
          <a:p>
            <a:pPr marL="109728" indent="0">
              <a:buNone/>
            </a:pPr>
            <a:endParaRPr lang="en-US" sz="2000" dirty="0"/>
          </a:p>
        </p:txBody>
      </p:sp>
    </p:spTree>
    <p:extLst>
      <p:ext uri="{BB962C8B-B14F-4D97-AF65-F5344CB8AC3E}">
        <p14:creationId xmlns:p14="http://schemas.microsoft.com/office/powerpoint/2010/main" val="3298290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85DB1-F38D-4AAF-98F3-BC66394E59C7}"/>
              </a:ext>
            </a:extLst>
          </p:cNvPr>
          <p:cNvSpPr>
            <a:spLocks noGrp="1"/>
          </p:cNvSpPr>
          <p:nvPr>
            <p:ph type="title"/>
          </p:nvPr>
        </p:nvSpPr>
        <p:spPr/>
        <p:txBody>
          <a:bodyPr>
            <a:normAutofit/>
          </a:bodyPr>
          <a:lstStyle/>
          <a:p>
            <a:r>
              <a:rPr lang="en-US" sz="3200" dirty="0"/>
              <a:t>Types of Information Systems (Continued)</a:t>
            </a:r>
          </a:p>
        </p:txBody>
      </p:sp>
      <p:sp>
        <p:nvSpPr>
          <p:cNvPr id="3" name="Content Placeholder 2">
            <a:extLst>
              <a:ext uri="{FF2B5EF4-FFF2-40B4-BE49-F238E27FC236}">
                <a16:creationId xmlns:a16="http://schemas.microsoft.com/office/drawing/2014/main" id="{86E02168-6720-45F0-BC88-E1EA75C93A7C}"/>
              </a:ext>
            </a:extLst>
          </p:cNvPr>
          <p:cNvSpPr>
            <a:spLocks noGrp="1"/>
          </p:cNvSpPr>
          <p:nvPr>
            <p:ph idx="1"/>
          </p:nvPr>
        </p:nvSpPr>
        <p:spPr/>
        <p:txBody>
          <a:bodyPr/>
          <a:lstStyle/>
          <a:p>
            <a:pPr marL="109728" indent="0">
              <a:buNone/>
            </a:pPr>
            <a:r>
              <a:rPr lang="en-US" sz="2000" b="1" dirty="0">
                <a:solidFill>
                  <a:srgbClr val="7030A0"/>
                </a:solidFill>
              </a:rPr>
              <a:t>2.  </a:t>
            </a:r>
            <a:r>
              <a:rPr lang="en-US" sz="2000" b="1" dirty="0"/>
              <a:t>Management Information System (MIS)</a:t>
            </a:r>
          </a:p>
          <a:p>
            <a:pPr marL="109728" indent="0">
              <a:buNone/>
            </a:pPr>
            <a:r>
              <a:rPr lang="en-US" sz="2000" dirty="0">
                <a:latin typeface="Times New Roman" panose="02020603050405020304" pitchFamily="18" charset="0"/>
                <a:cs typeface="Times New Roman" panose="02020603050405020304" pitchFamily="18" charset="0"/>
              </a:rPr>
              <a:t>MIS produce this information by using two types of software.</a:t>
            </a:r>
          </a:p>
          <a:p>
            <a:pPr marL="624078" indent="-514350">
              <a:buFont typeface="+mj-lt"/>
              <a:buAutoNum type="arabicParenR"/>
            </a:pPr>
            <a:r>
              <a:rPr lang="en-US" sz="2000" dirty="0">
                <a:latin typeface="Times New Roman" panose="02020603050405020304" pitchFamily="18" charset="0"/>
                <a:cs typeface="Times New Roman" panose="02020603050405020304" pitchFamily="18" charset="0"/>
              </a:rPr>
              <a:t>Report writing software produces both periodic and special reports.</a:t>
            </a:r>
          </a:p>
          <a:p>
            <a:r>
              <a:rPr lang="en-US" sz="2000" dirty="0">
                <a:solidFill>
                  <a:srgbClr val="FF0000"/>
                </a:solidFill>
                <a:latin typeface="Times New Roman" panose="02020603050405020304" pitchFamily="18" charset="0"/>
                <a:cs typeface="Times New Roman" panose="02020603050405020304" pitchFamily="18" charset="0"/>
              </a:rPr>
              <a:t>Periodic reports </a:t>
            </a:r>
            <a:r>
              <a:rPr lang="en-US" sz="2000" dirty="0">
                <a:latin typeface="Times New Roman" panose="02020603050405020304" pitchFamily="18" charset="0"/>
                <a:cs typeface="Times New Roman" panose="02020603050405020304" pitchFamily="18" charset="0"/>
              </a:rPr>
              <a:t>are coded in programming languages and are prepared according to schedule.</a:t>
            </a:r>
          </a:p>
          <a:p>
            <a:r>
              <a:rPr lang="en-US" sz="2000" dirty="0">
                <a:solidFill>
                  <a:srgbClr val="FF0000"/>
                </a:solidFill>
                <a:latin typeface="Times New Roman" panose="02020603050405020304" pitchFamily="18" charset="0"/>
                <a:cs typeface="Times New Roman" panose="02020603050405020304" pitchFamily="18" charset="0"/>
              </a:rPr>
              <a:t>Special Reports </a:t>
            </a:r>
            <a:r>
              <a:rPr lang="en-US" sz="2000" dirty="0">
                <a:latin typeface="Times New Roman" panose="02020603050405020304" pitchFamily="18" charset="0"/>
                <a:cs typeface="Times New Roman" panose="02020603050405020304" pitchFamily="18" charset="0"/>
              </a:rPr>
              <a:t>often called ad hoc reports, are prepared in response to unanticipated information needs. </a:t>
            </a:r>
          </a:p>
          <a:p>
            <a:pPr marL="566928" indent="-457200">
              <a:buAutoNum type="arabicParenR" startAt="2"/>
            </a:pPr>
            <a:r>
              <a:rPr lang="en-US" sz="2000" dirty="0">
                <a:latin typeface="Times New Roman" panose="02020603050405020304" pitchFamily="18" charset="0"/>
                <a:cs typeface="Times New Roman" panose="02020603050405020304" pitchFamily="18" charset="0"/>
              </a:rPr>
              <a:t>Mathematical model produce information as a result of simulations of the firm’s operation. </a:t>
            </a:r>
          </a:p>
          <a:p>
            <a:pPr marL="109728" indent="0">
              <a:buNone/>
            </a:pPr>
            <a:r>
              <a:rPr lang="en-US" sz="2000" dirty="0">
                <a:latin typeface="Times New Roman" panose="02020603050405020304" pitchFamily="18" charset="0"/>
                <a:cs typeface="Times New Roman" panose="02020603050405020304" pitchFamily="18" charset="0"/>
              </a:rPr>
              <a:t>Mathematical model that describes the firm’s operations can be written in any programming language.</a:t>
            </a:r>
          </a:p>
          <a:p>
            <a:pPr marL="109728" indent="0">
              <a:buNone/>
            </a:pPr>
            <a:r>
              <a:rPr lang="en-US" sz="2000" dirty="0">
                <a:latin typeface="Times New Roman" panose="02020603050405020304" pitchFamily="18" charset="0"/>
                <a:cs typeface="Times New Roman" panose="02020603050405020304" pitchFamily="18" charset="0"/>
              </a:rPr>
              <a:t>The output information generated is used by problem solvers (both managers and professionals) to make decisions to solve the firm’s problems.</a:t>
            </a:r>
          </a:p>
          <a:p>
            <a:endParaRPr lang="en-US" dirty="0"/>
          </a:p>
        </p:txBody>
      </p:sp>
    </p:spTree>
    <p:extLst>
      <p:ext uri="{BB962C8B-B14F-4D97-AF65-F5344CB8AC3E}">
        <p14:creationId xmlns:p14="http://schemas.microsoft.com/office/powerpoint/2010/main" val="1178219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3F76469-E5DE-44E0-83CB-E587E6754510}" type="slidenum">
              <a:rPr lang="en-US"/>
              <a:pPr/>
              <a:t>24</a:t>
            </a:fld>
            <a:endParaRPr lang="en-US"/>
          </a:p>
        </p:txBody>
      </p:sp>
      <p:sp>
        <p:nvSpPr>
          <p:cNvPr id="48130" name="Rectangle 2"/>
          <p:cNvSpPr>
            <a:spLocks noGrp="1" noChangeArrowheads="1"/>
          </p:cNvSpPr>
          <p:nvPr>
            <p:ph type="title"/>
          </p:nvPr>
        </p:nvSpPr>
        <p:spPr/>
        <p:txBody>
          <a:bodyPr>
            <a:normAutofit/>
          </a:bodyPr>
          <a:lstStyle/>
          <a:p>
            <a:r>
              <a:rPr lang="en-US" sz="3200" dirty="0"/>
              <a:t>Types of Information Systems (Continued)</a:t>
            </a:r>
          </a:p>
        </p:txBody>
      </p:sp>
      <p:sp>
        <p:nvSpPr>
          <p:cNvPr id="48131" name="Rectangle 3"/>
          <p:cNvSpPr>
            <a:spLocks noGrp="1" noChangeArrowheads="1"/>
          </p:cNvSpPr>
          <p:nvPr>
            <p:ph type="body" idx="1"/>
          </p:nvPr>
        </p:nvSpPr>
        <p:spPr/>
        <p:txBody>
          <a:bodyPr/>
          <a:lstStyle/>
          <a:p>
            <a:pPr marL="109728" indent="0">
              <a:lnSpc>
                <a:spcPct val="90000"/>
              </a:lnSpc>
              <a:buNone/>
            </a:pPr>
            <a:r>
              <a:rPr lang="en-US" sz="2400" b="1" dirty="0">
                <a:solidFill>
                  <a:srgbClr val="7030A0"/>
                </a:solidFill>
              </a:rPr>
              <a:t>2.  </a:t>
            </a:r>
            <a:r>
              <a:rPr lang="en-US" sz="2400" b="1" dirty="0"/>
              <a:t>Management Information System (MIS)</a:t>
            </a:r>
          </a:p>
          <a:p>
            <a:pPr>
              <a:lnSpc>
                <a:spcPct val="90000"/>
              </a:lnSpc>
            </a:pPr>
            <a:r>
              <a:rPr lang="en-US" sz="2000" b="1" dirty="0"/>
              <a:t>Interorganizational information systems (IOS)</a:t>
            </a:r>
            <a:r>
              <a:rPr lang="en-US" sz="2000" dirty="0"/>
              <a:t> are information systems that connect two or more organizations and support interorganizational operations such as supply chain management.</a:t>
            </a:r>
          </a:p>
          <a:p>
            <a:pPr lvl="1">
              <a:lnSpc>
                <a:spcPct val="90000"/>
              </a:lnSpc>
            </a:pPr>
            <a:r>
              <a:rPr lang="en-US" sz="2000" dirty="0"/>
              <a:t>Function:  Manage flows of products, services and information among organizations.</a:t>
            </a:r>
          </a:p>
          <a:p>
            <a:pPr lvl="1">
              <a:lnSpc>
                <a:spcPct val="90000"/>
              </a:lnSpc>
            </a:pPr>
            <a:r>
              <a:rPr lang="en-US" sz="2000" dirty="0"/>
              <a:t>Example: computer crimes, file sharing, privacy, and data transfer are examples</a:t>
            </a:r>
          </a:p>
          <a:p>
            <a:pPr lvl="1">
              <a:lnSpc>
                <a:spcPct val="90000"/>
              </a:lnSpc>
            </a:pPr>
            <a:r>
              <a:rPr lang="en-US" sz="2000" b="1" dirty="0"/>
              <a:t>Supply chain</a:t>
            </a:r>
            <a:r>
              <a:rPr lang="en-US" sz="2000" dirty="0"/>
              <a:t> describes the flow of materials, information, money and services from raw material suppliers through factories and warehouses to the end customers.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824712C0-424E-47D7-A44C-781BC9950347}"/>
              </a:ext>
            </a:extLst>
          </p:cNvPr>
          <p:cNvSpPr/>
          <p:nvPr/>
        </p:nvSpPr>
        <p:spPr>
          <a:xfrm>
            <a:off x="304800" y="1415600"/>
            <a:ext cx="8229600" cy="5220078"/>
          </a:xfrm>
          <a:prstGeom prst="rect">
            <a:avLst/>
          </a:prstGeom>
          <a:ln>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n>
                <a:solidFill>
                  <a:schemeClr val="tx1"/>
                </a:solidFill>
                <a:prstDash val="sysDash"/>
              </a:ln>
            </a:endParaRPr>
          </a:p>
        </p:txBody>
      </p:sp>
      <p:sp>
        <p:nvSpPr>
          <p:cNvPr id="4" name="Flowchart: Process 3">
            <a:extLst>
              <a:ext uri="{FF2B5EF4-FFF2-40B4-BE49-F238E27FC236}">
                <a16:creationId xmlns:a16="http://schemas.microsoft.com/office/drawing/2014/main" id="{D1E05C09-3487-47C2-9641-324BB193602C}"/>
              </a:ext>
            </a:extLst>
          </p:cNvPr>
          <p:cNvSpPr/>
          <p:nvPr/>
        </p:nvSpPr>
        <p:spPr>
          <a:xfrm>
            <a:off x="6448865" y="1677573"/>
            <a:ext cx="1600200" cy="545539"/>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 name="Title 1">
            <a:extLst>
              <a:ext uri="{FF2B5EF4-FFF2-40B4-BE49-F238E27FC236}">
                <a16:creationId xmlns:a16="http://schemas.microsoft.com/office/drawing/2014/main" id="{92E64F1F-A330-4541-9534-4A949FA446A7}"/>
              </a:ext>
            </a:extLst>
          </p:cNvPr>
          <p:cNvSpPr>
            <a:spLocks noGrp="1"/>
          </p:cNvSpPr>
          <p:nvPr>
            <p:ph type="title"/>
          </p:nvPr>
        </p:nvSpPr>
        <p:spPr>
          <a:xfrm>
            <a:off x="458372" y="762000"/>
            <a:ext cx="8229600" cy="723522"/>
          </a:xfrm>
        </p:spPr>
        <p:txBody>
          <a:bodyPr/>
          <a:lstStyle/>
          <a:p>
            <a:r>
              <a:rPr lang="en-US" dirty="0"/>
              <a:t>Management Information System</a:t>
            </a:r>
          </a:p>
        </p:txBody>
      </p:sp>
      <p:sp>
        <p:nvSpPr>
          <p:cNvPr id="3" name="Content Placeholder 2">
            <a:extLst>
              <a:ext uri="{FF2B5EF4-FFF2-40B4-BE49-F238E27FC236}">
                <a16:creationId xmlns:a16="http://schemas.microsoft.com/office/drawing/2014/main" id="{A6E1E3C8-F74B-4DCB-899F-83E7FFAEAB76}"/>
              </a:ext>
            </a:extLst>
          </p:cNvPr>
          <p:cNvSpPr>
            <a:spLocks noGrp="1"/>
          </p:cNvSpPr>
          <p:nvPr>
            <p:ph idx="1"/>
          </p:nvPr>
        </p:nvSpPr>
        <p:spPr>
          <a:xfrm>
            <a:off x="457200" y="1485522"/>
            <a:ext cx="8229600" cy="5372478"/>
          </a:xfrm>
        </p:spPr>
        <p:txBody>
          <a:bodyPr>
            <a:normAutofit fontScale="92500" lnSpcReduction="20000"/>
          </a:bodyPr>
          <a:lstStyle/>
          <a:p>
            <a:pPr marL="109728" indent="0">
              <a:buNone/>
            </a:pPr>
            <a:r>
              <a:rPr lang="en-US" sz="2000" dirty="0"/>
              <a:t>	</a:t>
            </a:r>
            <a:r>
              <a:rPr lang="en-US" sz="2000" dirty="0">
                <a:solidFill>
                  <a:srgbClr val="FF0000"/>
                </a:solidFill>
              </a:rPr>
              <a:t>A Management Information System Model</a:t>
            </a:r>
            <a:r>
              <a:rPr lang="en-US" sz="1600" dirty="0"/>
              <a:t>	</a:t>
            </a:r>
          </a:p>
          <a:p>
            <a:pPr marL="109728" indent="0">
              <a:buNone/>
            </a:pPr>
            <a:r>
              <a:rPr lang="en-US" sz="1600" dirty="0">
                <a:latin typeface="Times New Roman" pitchFamily="18" charset="0"/>
                <a:cs typeface="Times New Roman" pitchFamily="18" charset="0"/>
              </a:rPr>
              <a:t>		            </a:t>
            </a:r>
            <a:r>
              <a:rPr lang="en-US" sz="1600" dirty="0"/>
              <a:t> Environment </a:t>
            </a:r>
            <a:r>
              <a:rPr lang="en-US" sz="1600" dirty="0">
                <a:latin typeface="Times New Roman" pitchFamily="18" charset="0"/>
                <a:cs typeface="Times New Roman" pitchFamily="18" charset="0"/>
              </a:rPr>
              <a:t>			         </a:t>
            </a:r>
            <a:r>
              <a:rPr lang="en-US" sz="1300" dirty="0">
                <a:latin typeface="Times New Roman" pitchFamily="18" charset="0"/>
                <a:cs typeface="Times New Roman" pitchFamily="18" charset="0"/>
              </a:rPr>
              <a:t>   Data          Information</a:t>
            </a:r>
          </a:p>
          <a:p>
            <a:pPr marL="109728" indent="0">
              <a:buNone/>
            </a:pPr>
            <a:endParaRPr lang="en-US" sz="1300" dirty="0">
              <a:latin typeface="Times New Roman" pitchFamily="18" charset="0"/>
              <a:cs typeface="Times New Roman" pitchFamily="18" charset="0"/>
            </a:endParaRPr>
          </a:p>
          <a:p>
            <a:pPr marL="109728" indent="0">
              <a:buNone/>
            </a:pPr>
            <a:r>
              <a:rPr lang="en-US" sz="1600" dirty="0">
                <a:latin typeface="Times New Roman" pitchFamily="18" charset="0"/>
                <a:cs typeface="Times New Roman" pitchFamily="18" charset="0"/>
              </a:rPr>
              <a:t>		             Organizational </a:t>
            </a:r>
          </a:p>
          <a:p>
            <a:pPr marL="109728" indent="0">
              <a:buNone/>
            </a:pPr>
            <a:r>
              <a:rPr lang="en-US" sz="1600" dirty="0">
                <a:latin typeface="Times New Roman" pitchFamily="18" charset="0"/>
                <a:cs typeface="Times New Roman" pitchFamily="18" charset="0"/>
              </a:rPr>
              <a:t>			Problem</a:t>
            </a:r>
          </a:p>
          <a:p>
            <a:pPr marL="109728" indent="0">
              <a:buNone/>
            </a:pPr>
            <a:r>
              <a:rPr lang="en-US" sz="1600" dirty="0">
                <a:latin typeface="Times New Roman" pitchFamily="18" charset="0"/>
                <a:cs typeface="Times New Roman" pitchFamily="18" charset="0"/>
              </a:rPr>
              <a:t>			Solvers</a:t>
            </a:r>
          </a:p>
          <a:p>
            <a:pPr marL="109728" indent="0">
              <a:buNone/>
            </a:pPr>
            <a:endParaRPr lang="en-US" sz="1600" dirty="0">
              <a:latin typeface="Times New Roman" pitchFamily="18" charset="0"/>
              <a:cs typeface="Times New Roman" pitchFamily="18" charset="0"/>
            </a:endParaRPr>
          </a:p>
          <a:p>
            <a:pPr marL="109728" indent="0">
              <a:buNone/>
            </a:pPr>
            <a:endParaRPr lang="en-US" sz="1600" dirty="0">
              <a:latin typeface="Times New Roman" pitchFamily="18" charset="0"/>
              <a:cs typeface="Times New Roman" pitchFamily="18" charset="0"/>
            </a:endParaRPr>
          </a:p>
          <a:p>
            <a:pPr marL="109728" indent="0">
              <a:buNone/>
            </a:pPr>
            <a:r>
              <a:rPr lang="en-US" sz="1600" dirty="0">
                <a:latin typeface="Times New Roman" pitchFamily="18" charset="0"/>
                <a:cs typeface="Times New Roman" pitchFamily="18" charset="0"/>
              </a:rPr>
              <a:t>		</a:t>
            </a:r>
          </a:p>
          <a:p>
            <a:pPr marL="109728" indent="0">
              <a:buNone/>
            </a:pPr>
            <a:r>
              <a:rPr lang="en-US" sz="1600" dirty="0">
                <a:latin typeface="Times New Roman" pitchFamily="18" charset="0"/>
                <a:cs typeface="Times New Roman" pitchFamily="18" charset="0"/>
              </a:rPr>
              <a:t>		</a:t>
            </a:r>
          </a:p>
          <a:p>
            <a:pPr marL="109728" indent="0">
              <a:buNone/>
            </a:pPr>
            <a:r>
              <a:rPr lang="en-US" sz="1600" dirty="0">
                <a:latin typeface="Times New Roman" pitchFamily="18" charset="0"/>
                <a:cs typeface="Times New Roman" pitchFamily="18" charset="0"/>
              </a:rPr>
              <a:t>		          Report        Mathematical</a:t>
            </a:r>
          </a:p>
          <a:p>
            <a:pPr marL="109728" indent="0">
              <a:buNone/>
            </a:pPr>
            <a:r>
              <a:rPr lang="en-US" sz="1600" dirty="0">
                <a:latin typeface="Times New Roman" pitchFamily="18" charset="0"/>
                <a:cs typeface="Times New Roman" pitchFamily="18" charset="0"/>
              </a:rPr>
              <a:t>		         Writing           Models</a:t>
            </a:r>
          </a:p>
          <a:p>
            <a:pPr marL="109728" indent="0">
              <a:buNone/>
            </a:pPr>
            <a:r>
              <a:rPr lang="en-US" sz="1600" dirty="0">
                <a:latin typeface="Times New Roman" pitchFamily="18" charset="0"/>
                <a:cs typeface="Times New Roman" pitchFamily="18" charset="0"/>
              </a:rPr>
              <a:t>		         Software</a:t>
            </a:r>
          </a:p>
          <a:p>
            <a:pPr marL="109728" indent="0">
              <a:buNone/>
            </a:pPr>
            <a:endParaRPr lang="en-US" sz="1600" dirty="0">
              <a:latin typeface="Times New Roman" pitchFamily="18" charset="0"/>
              <a:cs typeface="Times New Roman" pitchFamily="18" charset="0"/>
            </a:endParaRPr>
          </a:p>
          <a:p>
            <a:pPr marL="109728" indent="0">
              <a:buNone/>
            </a:pPr>
            <a:endParaRPr lang="en-US" sz="1600" dirty="0">
              <a:latin typeface="Times New Roman" pitchFamily="18" charset="0"/>
              <a:cs typeface="Times New Roman" pitchFamily="18" charset="0"/>
            </a:endParaRPr>
          </a:p>
          <a:p>
            <a:pPr marL="109728" indent="0">
              <a:buNone/>
            </a:pPr>
            <a:endParaRPr lang="en-US" sz="1600" dirty="0">
              <a:latin typeface="Times New Roman" pitchFamily="18" charset="0"/>
              <a:cs typeface="Times New Roman" pitchFamily="18" charset="0"/>
            </a:endParaRPr>
          </a:p>
          <a:p>
            <a:pPr marL="109728" indent="0">
              <a:buNone/>
            </a:pPr>
            <a:endParaRPr lang="en-US" sz="1600" dirty="0">
              <a:latin typeface="Times New Roman" pitchFamily="18" charset="0"/>
              <a:cs typeface="Times New Roman" pitchFamily="18" charset="0"/>
            </a:endParaRPr>
          </a:p>
          <a:p>
            <a:pPr marL="109728" indent="0">
              <a:buNone/>
            </a:pPr>
            <a:endParaRPr lang="en-US" sz="1600" dirty="0">
              <a:latin typeface="Times New Roman" pitchFamily="18" charset="0"/>
              <a:cs typeface="Times New Roman" pitchFamily="18" charset="0"/>
            </a:endParaRPr>
          </a:p>
          <a:p>
            <a:pPr marL="109728" indent="0">
              <a:buNone/>
            </a:pPr>
            <a:endParaRPr lang="en-US" sz="1600" dirty="0">
              <a:latin typeface="Times New Roman" pitchFamily="18" charset="0"/>
              <a:cs typeface="Times New Roman" pitchFamily="18" charset="0"/>
            </a:endParaRPr>
          </a:p>
          <a:p>
            <a:pPr marL="109728" indent="0">
              <a:buNone/>
            </a:pPr>
            <a:r>
              <a:rPr lang="en-US" sz="1600" dirty="0">
                <a:latin typeface="Times New Roman" pitchFamily="18" charset="0"/>
                <a:cs typeface="Times New Roman" pitchFamily="18" charset="0"/>
              </a:rPr>
              <a:t>			</a:t>
            </a:r>
          </a:p>
          <a:p>
            <a:pPr marL="109728" indent="0">
              <a:buNone/>
            </a:pPr>
            <a:r>
              <a:rPr lang="en-US" sz="1600" dirty="0">
                <a:latin typeface="Times New Roman" pitchFamily="18" charset="0"/>
                <a:cs typeface="Times New Roman" pitchFamily="18" charset="0"/>
              </a:rPr>
              <a:t>				</a:t>
            </a:r>
          </a:p>
          <a:p>
            <a:pPr marL="109728" indent="0">
              <a:buNone/>
            </a:pPr>
            <a:r>
              <a:rPr lang="en-US" sz="1600" dirty="0">
                <a:latin typeface="Times New Roman" pitchFamily="18" charset="0"/>
                <a:cs typeface="Times New Roman" pitchFamily="18" charset="0"/>
              </a:rPr>
              <a:t>			</a:t>
            </a:r>
          </a:p>
          <a:p>
            <a:pPr marL="109728" indent="0">
              <a:buNone/>
            </a:pPr>
            <a:r>
              <a:rPr lang="en-US" sz="1600" dirty="0">
                <a:latin typeface="Times New Roman" pitchFamily="18" charset="0"/>
                <a:cs typeface="Times New Roman" pitchFamily="18" charset="0"/>
              </a:rPr>
              <a:t>		                 </a:t>
            </a:r>
            <a:r>
              <a:rPr lang="en-US" sz="1600" dirty="0"/>
              <a:t>Environment</a:t>
            </a:r>
            <a:endParaRPr lang="en-US" sz="1600" dirty="0">
              <a:latin typeface="Times New Roman" pitchFamily="18" charset="0"/>
              <a:cs typeface="Times New Roman" pitchFamily="18" charset="0"/>
            </a:endParaRPr>
          </a:p>
          <a:p>
            <a:pPr marL="109728" indent="0">
              <a:buNone/>
            </a:pPr>
            <a:endParaRPr lang="en-US" sz="2000" dirty="0">
              <a:latin typeface="Times New Roman" pitchFamily="18" charset="0"/>
              <a:cs typeface="Times New Roman" pitchFamily="18" charset="0"/>
            </a:endParaRPr>
          </a:p>
          <a:p>
            <a:pPr marL="109728" indent="0">
              <a:buNone/>
            </a:pPr>
            <a:endParaRPr lang="en-US" sz="2000" dirty="0"/>
          </a:p>
        </p:txBody>
      </p:sp>
      <p:cxnSp>
        <p:nvCxnSpPr>
          <p:cNvPr id="5" name="Straight Arrow Connector 4">
            <a:extLst>
              <a:ext uri="{FF2B5EF4-FFF2-40B4-BE49-F238E27FC236}">
                <a16:creationId xmlns:a16="http://schemas.microsoft.com/office/drawing/2014/main" id="{055E7058-6DB7-4632-91E5-EF3EC4D332F7}"/>
              </a:ext>
            </a:extLst>
          </p:cNvPr>
          <p:cNvCxnSpPr>
            <a:cxnSpLocks/>
          </p:cNvCxnSpPr>
          <p:nvPr/>
        </p:nvCxnSpPr>
        <p:spPr>
          <a:xfrm>
            <a:off x="6553200" y="2078501"/>
            <a:ext cx="381000" cy="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6" name="Straight Arrow Connector 5">
            <a:extLst>
              <a:ext uri="{FF2B5EF4-FFF2-40B4-BE49-F238E27FC236}">
                <a16:creationId xmlns:a16="http://schemas.microsoft.com/office/drawing/2014/main" id="{F3674798-B9BD-4FEB-B57D-56ED0A53D750}"/>
              </a:ext>
            </a:extLst>
          </p:cNvPr>
          <p:cNvCxnSpPr>
            <a:cxnSpLocks/>
          </p:cNvCxnSpPr>
          <p:nvPr/>
        </p:nvCxnSpPr>
        <p:spPr>
          <a:xfrm>
            <a:off x="7248965" y="2089052"/>
            <a:ext cx="609600" cy="0"/>
          </a:xfrm>
          <a:prstGeom prst="straightConnector1">
            <a:avLst/>
          </a:prstGeom>
          <a:ln>
            <a:prstDash val="lgDash"/>
            <a:tailEnd type="arrow"/>
          </a:ln>
        </p:spPr>
        <p:style>
          <a:lnRef idx="3">
            <a:schemeClr val="accent6"/>
          </a:lnRef>
          <a:fillRef idx="0">
            <a:schemeClr val="accent6"/>
          </a:fillRef>
          <a:effectRef idx="2">
            <a:schemeClr val="accent6"/>
          </a:effectRef>
          <a:fontRef idx="minor">
            <a:schemeClr val="tx1"/>
          </a:fontRef>
        </p:style>
      </p:cxnSp>
      <p:cxnSp>
        <p:nvCxnSpPr>
          <p:cNvPr id="7" name="Straight Arrow Connector 6">
            <a:extLst>
              <a:ext uri="{FF2B5EF4-FFF2-40B4-BE49-F238E27FC236}">
                <a16:creationId xmlns:a16="http://schemas.microsoft.com/office/drawing/2014/main" id="{4693E48B-4DA4-4CE9-B4F1-ED5E8FAC81AD}"/>
              </a:ext>
            </a:extLst>
          </p:cNvPr>
          <p:cNvCxnSpPr/>
          <p:nvPr/>
        </p:nvCxnSpPr>
        <p:spPr>
          <a:xfrm rot="5400000" flipH="1" flipV="1">
            <a:off x="2897619" y="3255394"/>
            <a:ext cx="609600" cy="1588"/>
          </a:xfrm>
          <a:prstGeom prst="straightConnector1">
            <a:avLst/>
          </a:prstGeom>
          <a:ln>
            <a:prstDash val="dash"/>
            <a:tailEnd type="arrow"/>
          </a:ln>
        </p:spPr>
        <p:style>
          <a:lnRef idx="3">
            <a:schemeClr val="accent1"/>
          </a:lnRef>
          <a:fillRef idx="0">
            <a:schemeClr val="accent1"/>
          </a:fillRef>
          <a:effectRef idx="2">
            <a:schemeClr val="accent1"/>
          </a:effectRef>
          <a:fontRef idx="minor">
            <a:schemeClr val="tx1"/>
          </a:fontRef>
        </p:style>
      </p:cxnSp>
      <p:cxnSp>
        <p:nvCxnSpPr>
          <p:cNvPr id="8" name="Straight Arrow Connector 7">
            <a:extLst>
              <a:ext uri="{FF2B5EF4-FFF2-40B4-BE49-F238E27FC236}">
                <a16:creationId xmlns:a16="http://schemas.microsoft.com/office/drawing/2014/main" id="{FB3364CA-613C-4A4C-9BDB-ED45852AAC51}"/>
              </a:ext>
            </a:extLst>
          </p:cNvPr>
          <p:cNvCxnSpPr/>
          <p:nvPr/>
        </p:nvCxnSpPr>
        <p:spPr>
          <a:xfrm rot="5400000" flipH="1" flipV="1">
            <a:off x="3728733" y="3255394"/>
            <a:ext cx="609600" cy="1588"/>
          </a:xfrm>
          <a:prstGeom prst="straightConnector1">
            <a:avLst/>
          </a:prstGeom>
          <a:ln>
            <a:prstDash val="dash"/>
            <a:tailEnd type="arrow"/>
          </a:ln>
        </p:spPr>
        <p:style>
          <a:lnRef idx="3">
            <a:schemeClr val="accent1"/>
          </a:lnRef>
          <a:fillRef idx="0">
            <a:schemeClr val="accent1"/>
          </a:fillRef>
          <a:effectRef idx="2">
            <a:schemeClr val="accent1"/>
          </a:effectRef>
          <a:fontRef idx="minor">
            <a:schemeClr val="tx1"/>
          </a:fontRef>
        </p:style>
      </p:cxnSp>
      <p:sp>
        <p:nvSpPr>
          <p:cNvPr id="9" name="Cylinder 8">
            <a:extLst>
              <a:ext uri="{FF2B5EF4-FFF2-40B4-BE49-F238E27FC236}">
                <a16:creationId xmlns:a16="http://schemas.microsoft.com/office/drawing/2014/main" id="{66A31A16-8932-4A04-8802-2C87D4E9353E}"/>
              </a:ext>
            </a:extLst>
          </p:cNvPr>
          <p:cNvSpPr/>
          <p:nvPr/>
        </p:nvSpPr>
        <p:spPr>
          <a:xfrm>
            <a:off x="3256776" y="4790619"/>
            <a:ext cx="838200" cy="990600"/>
          </a:xfrm>
          <a:prstGeom prst="can">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a:t>Database</a:t>
            </a:r>
          </a:p>
        </p:txBody>
      </p:sp>
      <p:sp>
        <p:nvSpPr>
          <p:cNvPr id="10" name="Rectangle 9">
            <a:extLst>
              <a:ext uri="{FF2B5EF4-FFF2-40B4-BE49-F238E27FC236}">
                <a16:creationId xmlns:a16="http://schemas.microsoft.com/office/drawing/2014/main" id="{7C831BFC-6AFE-4FEB-9249-14F72FE1A482}"/>
              </a:ext>
            </a:extLst>
          </p:cNvPr>
          <p:cNvSpPr/>
          <p:nvPr/>
        </p:nvSpPr>
        <p:spPr>
          <a:xfrm>
            <a:off x="4094976" y="5372478"/>
            <a:ext cx="130982" cy="700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4727BCE-71A1-45EE-AE6F-640513965C5F}"/>
              </a:ext>
            </a:extLst>
          </p:cNvPr>
          <p:cNvSpPr/>
          <p:nvPr/>
        </p:nvSpPr>
        <p:spPr>
          <a:xfrm>
            <a:off x="3049172" y="5372478"/>
            <a:ext cx="206432" cy="700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Up Arrow 21">
            <a:extLst>
              <a:ext uri="{FF2B5EF4-FFF2-40B4-BE49-F238E27FC236}">
                <a16:creationId xmlns:a16="http://schemas.microsoft.com/office/drawing/2014/main" id="{FE2BFD0E-63C0-4488-9C41-7A6467136705}"/>
              </a:ext>
            </a:extLst>
          </p:cNvPr>
          <p:cNvSpPr/>
          <p:nvPr/>
        </p:nvSpPr>
        <p:spPr>
          <a:xfrm>
            <a:off x="4181248" y="4451924"/>
            <a:ext cx="121332" cy="9906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Up Arrow 21">
            <a:extLst>
              <a:ext uri="{FF2B5EF4-FFF2-40B4-BE49-F238E27FC236}">
                <a16:creationId xmlns:a16="http://schemas.microsoft.com/office/drawing/2014/main" id="{2E779A06-5E09-4AC7-B3A0-7C87BBB88CC7}"/>
              </a:ext>
            </a:extLst>
          </p:cNvPr>
          <p:cNvSpPr/>
          <p:nvPr/>
        </p:nvSpPr>
        <p:spPr>
          <a:xfrm>
            <a:off x="3002867" y="4451924"/>
            <a:ext cx="121333" cy="99059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684D7DAA-594F-4D9B-B20E-BB41E01D4A21}"/>
              </a:ext>
            </a:extLst>
          </p:cNvPr>
          <p:cNvCxnSpPr>
            <a:cxnSpLocks/>
          </p:cNvCxnSpPr>
          <p:nvPr/>
        </p:nvCxnSpPr>
        <p:spPr>
          <a:xfrm>
            <a:off x="2819400" y="5636455"/>
            <a:ext cx="466578" cy="0"/>
          </a:xfrm>
          <a:prstGeom prst="line">
            <a:avLst/>
          </a:prstGeom>
          <a:ln>
            <a:prstDash val="dash"/>
          </a:ln>
        </p:spPr>
        <p:style>
          <a:lnRef idx="3">
            <a:schemeClr val="accent1"/>
          </a:lnRef>
          <a:fillRef idx="0">
            <a:schemeClr val="accent1"/>
          </a:fillRef>
          <a:effectRef idx="2">
            <a:schemeClr val="accent1"/>
          </a:effectRef>
          <a:fontRef idx="minor">
            <a:schemeClr val="tx1"/>
          </a:fontRef>
        </p:style>
      </p:cxnSp>
      <p:cxnSp>
        <p:nvCxnSpPr>
          <p:cNvPr id="16" name="Straight Arrow Connector 15">
            <a:extLst>
              <a:ext uri="{FF2B5EF4-FFF2-40B4-BE49-F238E27FC236}">
                <a16:creationId xmlns:a16="http://schemas.microsoft.com/office/drawing/2014/main" id="{B25F07C0-A2B2-43A1-A6E1-B42C2BD6ABE1}"/>
              </a:ext>
            </a:extLst>
          </p:cNvPr>
          <p:cNvCxnSpPr>
            <a:cxnSpLocks/>
          </p:cNvCxnSpPr>
          <p:nvPr/>
        </p:nvCxnSpPr>
        <p:spPr>
          <a:xfrm flipV="1">
            <a:off x="2819400" y="4451924"/>
            <a:ext cx="0" cy="1184531"/>
          </a:xfrm>
          <a:prstGeom prst="straightConnector1">
            <a:avLst/>
          </a:prstGeom>
          <a:ln>
            <a:prstDash val="dash"/>
            <a:tailEnd type="arrow"/>
          </a:ln>
        </p:spPr>
        <p:style>
          <a:lnRef idx="3">
            <a:schemeClr val="accent1"/>
          </a:lnRef>
          <a:fillRef idx="0">
            <a:schemeClr val="accent1"/>
          </a:fillRef>
          <a:effectRef idx="2">
            <a:schemeClr val="accent1"/>
          </a:effectRef>
          <a:fontRef idx="minor">
            <a:schemeClr val="tx1"/>
          </a:fontRef>
        </p:style>
      </p:cxnSp>
      <p:sp>
        <p:nvSpPr>
          <p:cNvPr id="18" name="Up Arrow 21">
            <a:extLst>
              <a:ext uri="{FF2B5EF4-FFF2-40B4-BE49-F238E27FC236}">
                <a16:creationId xmlns:a16="http://schemas.microsoft.com/office/drawing/2014/main" id="{8B1C8A2F-8385-4C20-A942-5C975C9F4D95}"/>
              </a:ext>
            </a:extLst>
          </p:cNvPr>
          <p:cNvSpPr/>
          <p:nvPr/>
        </p:nvSpPr>
        <p:spPr>
          <a:xfrm>
            <a:off x="3276600" y="5869130"/>
            <a:ext cx="121016" cy="53167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Arrow Connector 18">
            <a:extLst>
              <a:ext uri="{FF2B5EF4-FFF2-40B4-BE49-F238E27FC236}">
                <a16:creationId xmlns:a16="http://schemas.microsoft.com/office/drawing/2014/main" id="{B80490D6-67E1-4AFA-A8BB-EB07E7894F4B}"/>
              </a:ext>
            </a:extLst>
          </p:cNvPr>
          <p:cNvCxnSpPr>
            <a:cxnSpLocks/>
          </p:cNvCxnSpPr>
          <p:nvPr/>
        </p:nvCxnSpPr>
        <p:spPr>
          <a:xfrm flipV="1">
            <a:off x="4013982" y="5883402"/>
            <a:ext cx="0" cy="517398"/>
          </a:xfrm>
          <a:prstGeom prst="straightConnector1">
            <a:avLst/>
          </a:prstGeom>
          <a:ln>
            <a:prstDash val="dash"/>
            <a:tailEnd type="arrow"/>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167148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3B62E2E-1F1A-482E-8358-147AA0CFF117}" type="slidenum">
              <a:rPr lang="en-US"/>
              <a:pPr/>
              <a:t>26</a:t>
            </a:fld>
            <a:endParaRPr lang="en-US"/>
          </a:p>
        </p:txBody>
      </p:sp>
      <p:sp>
        <p:nvSpPr>
          <p:cNvPr id="53250" name="Rectangle 2"/>
          <p:cNvSpPr>
            <a:spLocks noGrp="1" noChangeArrowheads="1"/>
          </p:cNvSpPr>
          <p:nvPr>
            <p:ph type="title"/>
          </p:nvPr>
        </p:nvSpPr>
        <p:spPr>
          <a:xfrm>
            <a:off x="440788" y="609600"/>
            <a:ext cx="8229600" cy="1066800"/>
          </a:xfrm>
        </p:spPr>
        <p:txBody>
          <a:bodyPr>
            <a:normAutofit/>
          </a:bodyPr>
          <a:lstStyle/>
          <a:p>
            <a:r>
              <a:rPr lang="en-US" sz="3200" dirty="0"/>
              <a:t>Types of Information Systems (Continued)</a:t>
            </a:r>
          </a:p>
        </p:txBody>
      </p:sp>
      <p:sp>
        <p:nvSpPr>
          <p:cNvPr id="53251" name="Rectangle 3"/>
          <p:cNvSpPr>
            <a:spLocks noGrp="1" noChangeArrowheads="1"/>
          </p:cNvSpPr>
          <p:nvPr>
            <p:ph type="body" idx="1"/>
          </p:nvPr>
        </p:nvSpPr>
        <p:spPr>
          <a:xfrm>
            <a:off x="457200" y="1676400"/>
            <a:ext cx="8229600" cy="4898136"/>
          </a:xfrm>
        </p:spPr>
        <p:txBody>
          <a:bodyPr>
            <a:normAutofit lnSpcReduction="10000"/>
          </a:bodyPr>
          <a:lstStyle/>
          <a:p>
            <a:pPr marL="109728" indent="0">
              <a:buNone/>
            </a:pPr>
            <a:r>
              <a:rPr lang="en-US" sz="2400" b="1" dirty="0">
                <a:solidFill>
                  <a:srgbClr val="7030A0"/>
                </a:solidFill>
              </a:rPr>
              <a:t>3. </a:t>
            </a:r>
            <a:r>
              <a:rPr lang="en-US" sz="2400" b="1" dirty="0"/>
              <a:t>Virtual Office System</a:t>
            </a:r>
          </a:p>
          <a:p>
            <a:pPr marL="109728" indent="0">
              <a:buNone/>
            </a:pPr>
            <a:r>
              <a:rPr lang="en-US" sz="2000" dirty="0">
                <a:latin typeface="Times New Roman" panose="02020603050405020304" pitchFamily="18" charset="0"/>
                <a:cs typeface="Times New Roman" panose="02020603050405020304" pitchFamily="18" charset="0"/>
              </a:rPr>
              <a:t>In 1964 computer technology was applied to official tasks when IBM introduces an electric typewriter with magnetic tape capability. The typewriter could store typed material on magnetic tape and retrieve the material when it was needed. The application was called word processing. This was beginning of office automation. </a:t>
            </a:r>
          </a:p>
          <a:p>
            <a:pPr marL="109728" indent="0">
              <a:buNone/>
            </a:pPr>
            <a:r>
              <a:rPr lang="en-US" sz="2000" b="1" dirty="0"/>
              <a:t>Office Automation Sy stem (OAS)</a:t>
            </a:r>
            <a:r>
              <a:rPr lang="en-US" sz="2000" dirty="0"/>
              <a:t> </a:t>
            </a:r>
          </a:p>
          <a:p>
            <a:pPr lvl="1"/>
            <a:r>
              <a:rPr lang="en-US" sz="2000" dirty="0"/>
              <a:t>Function:  Use of electronics to facilitate communication to support daily work activities of individuals and groups. </a:t>
            </a:r>
          </a:p>
          <a:p>
            <a:pPr lvl="1"/>
            <a:r>
              <a:rPr lang="en-US" sz="2000" dirty="0"/>
              <a:t>Example:  Microsoft Office, email, audio / video conferencing, etc. </a:t>
            </a:r>
          </a:p>
          <a:p>
            <a:pPr lvl="1"/>
            <a:r>
              <a:rPr lang="en-US" sz="2000" dirty="0"/>
              <a:t>Support:  Clerical staff, lower and middle managers and knowledge workers.</a:t>
            </a:r>
          </a:p>
          <a:p>
            <a:pPr marL="411480" lvl="1" indent="0">
              <a:buNone/>
            </a:pPr>
            <a:r>
              <a:rPr lang="en-US" sz="2000" dirty="0">
                <a:solidFill>
                  <a:schemeClr val="tx1"/>
                </a:solidFill>
                <a:latin typeface="Times New Roman" panose="02020603050405020304" pitchFamily="18" charset="0"/>
                <a:cs typeface="Times New Roman" panose="02020603050405020304" pitchFamily="18" charset="0"/>
              </a:rPr>
              <a:t>The ability of the office automation applications to be performed anywhere gave birth to the concept of  a </a:t>
            </a:r>
            <a:r>
              <a:rPr lang="en-US" sz="2000" dirty="0">
                <a:solidFill>
                  <a:srgbClr val="FF0000"/>
                </a:solidFill>
                <a:latin typeface="Times New Roman" panose="02020603050405020304" pitchFamily="18" charset="0"/>
                <a:cs typeface="Times New Roman" panose="02020603050405020304" pitchFamily="18" charset="0"/>
              </a:rPr>
              <a:t>virtual office. </a:t>
            </a:r>
            <a:r>
              <a:rPr lang="en-US" sz="2000" dirty="0">
                <a:solidFill>
                  <a:schemeClr val="tx1"/>
                </a:solidFill>
                <a:latin typeface="Times New Roman" panose="02020603050405020304" pitchFamily="18" charset="0"/>
                <a:cs typeface="Times New Roman" panose="02020603050405020304" pitchFamily="18" charset="0"/>
              </a:rPr>
              <a:t>The performance of the office activities is independent of a particular physical location. </a:t>
            </a:r>
            <a:endParaRPr lang="en-US" sz="2000"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F757A15-40B5-48ED-9D75-27F24103C0B3}" type="slidenum">
              <a:rPr lang="en-US"/>
              <a:pPr/>
              <a:t>27</a:t>
            </a:fld>
            <a:endParaRPr lang="en-US"/>
          </a:p>
        </p:txBody>
      </p:sp>
      <p:sp>
        <p:nvSpPr>
          <p:cNvPr id="55298" name="Rectangle 2"/>
          <p:cNvSpPr>
            <a:spLocks noGrp="1" noChangeArrowheads="1"/>
          </p:cNvSpPr>
          <p:nvPr>
            <p:ph type="title"/>
          </p:nvPr>
        </p:nvSpPr>
        <p:spPr>
          <a:xfrm>
            <a:off x="448994" y="368032"/>
            <a:ext cx="8229600" cy="1066800"/>
          </a:xfrm>
        </p:spPr>
        <p:txBody>
          <a:bodyPr>
            <a:normAutofit/>
          </a:bodyPr>
          <a:lstStyle/>
          <a:p>
            <a:r>
              <a:rPr lang="en-US" sz="3200" dirty="0"/>
              <a:t>Types of Information Systems (Continued)</a:t>
            </a:r>
          </a:p>
        </p:txBody>
      </p:sp>
      <p:sp>
        <p:nvSpPr>
          <p:cNvPr id="55299" name="Rectangle 3"/>
          <p:cNvSpPr>
            <a:spLocks noGrp="1" noChangeArrowheads="1"/>
          </p:cNvSpPr>
          <p:nvPr>
            <p:ph type="body" idx="1"/>
          </p:nvPr>
        </p:nvSpPr>
        <p:spPr>
          <a:xfrm>
            <a:off x="457200" y="1295400"/>
            <a:ext cx="8229600" cy="5279136"/>
          </a:xfrm>
        </p:spPr>
        <p:txBody>
          <a:bodyPr/>
          <a:lstStyle/>
          <a:p>
            <a:pPr marL="109728" indent="0">
              <a:buNone/>
            </a:pPr>
            <a:r>
              <a:rPr lang="en-US" b="1" dirty="0">
                <a:solidFill>
                  <a:srgbClr val="7030A0"/>
                </a:solidFill>
              </a:rPr>
              <a:t>4. </a:t>
            </a:r>
            <a:r>
              <a:rPr lang="en-US" b="1" dirty="0"/>
              <a:t>Decision Support System (DSS)</a:t>
            </a:r>
            <a:r>
              <a:rPr lang="en-US" dirty="0"/>
              <a:t> </a:t>
            </a:r>
          </a:p>
          <a:p>
            <a:pPr marL="0" lvl="1" indent="0">
              <a:buNone/>
            </a:pPr>
            <a:r>
              <a:rPr lang="en-US" sz="2000" dirty="0">
                <a:solidFill>
                  <a:schemeClr val="tx1"/>
                </a:solidFill>
                <a:latin typeface="Times New Roman" panose="02020603050405020304" pitchFamily="18" charset="0"/>
                <a:cs typeface="Times New Roman" panose="02020603050405020304" pitchFamily="18" charset="0"/>
              </a:rPr>
              <a:t>DSS was coined by G. Anthony Gorry and Michael S. Scott Morton.</a:t>
            </a:r>
          </a:p>
          <a:p>
            <a:pPr marL="0" lvl="1" indent="0">
              <a:buNone/>
            </a:pPr>
            <a:r>
              <a:rPr lang="en-US" sz="2000" dirty="0">
                <a:solidFill>
                  <a:schemeClr val="tx1"/>
                </a:solidFill>
                <a:latin typeface="Times New Roman" panose="02020603050405020304" pitchFamily="18" charset="0"/>
                <a:cs typeface="Times New Roman" panose="02020603050405020304" pitchFamily="18" charset="0"/>
              </a:rPr>
              <a:t>A DSS is a system that assists a single manager or a small group of managers to solve a single problem.</a:t>
            </a:r>
          </a:p>
          <a:p>
            <a:pPr lvl="1"/>
            <a:r>
              <a:rPr lang="en-US" sz="2400" dirty="0"/>
              <a:t>Function:  Provide access to data and analysis tools.</a:t>
            </a:r>
          </a:p>
          <a:p>
            <a:pPr lvl="1"/>
            <a:r>
              <a:rPr lang="en-US" sz="2400" dirty="0"/>
              <a:t>Supports:  Primarily for Middle managers and knowledge workers</a:t>
            </a:r>
          </a:p>
          <a:p>
            <a:pPr marL="0" lvl="1" indent="0">
              <a:buNone/>
            </a:pPr>
            <a:r>
              <a:rPr lang="en-US" sz="2000" dirty="0">
                <a:solidFill>
                  <a:schemeClr val="tx1"/>
                </a:solidFill>
                <a:latin typeface="Times New Roman" panose="02020603050405020304" pitchFamily="18" charset="0"/>
                <a:cs typeface="Times New Roman" panose="02020603050405020304" pitchFamily="18" charset="0"/>
              </a:rPr>
              <a:t>In DSS model three sources of information is delivered to users – </a:t>
            </a:r>
            <a:r>
              <a:rPr lang="en-US" sz="2000" dirty="0">
                <a:solidFill>
                  <a:srgbClr val="FF0000"/>
                </a:solidFill>
                <a:latin typeface="Times New Roman" panose="02020603050405020304" pitchFamily="18" charset="0"/>
                <a:cs typeface="Times New Roman" panose="02020603050405020304" pitchFamily="18" charset="0"/>
              </a:rPr>
              <a:t>a relational database, a knowledge base, and a multidimensional database.</a:t>
            </a:r>
          </a:p>
          <a:p>
            <a:pPr marL="0" lvl="1" indent="0">
              <a:buNone/>
            </a:pPr>
            <a:r>
              <a:rPr lang="en-US" sz="2000" dirty="0">
                <a:solidFill>
                  <a:schemeClr val="tx1"/>
                </a:solidFill>
                <a:latin typeface="Times New Roman" panose="02020603050405020304" pitchFamily="18" charset="0"/>
                <a:cs typeface="Times New Roman" panose="02020603050405020304" pitchFamily="18" charset="0"/>
              </a:rPr>
              <a:t>DSS outputs were originally produced from a relational database and included periodic and special reports and outputs from mathematical model.</a:t>
            </a:r>
          </a:p>
          <a:p>
            <a:pPr marL="0" lvl="1" indent="0">
              <a:buNone/>
            </a:pPr>
            <a:r>
              <a:rPr lang="en-US" sz="2000" dirty="0">
                <a:solidFill>
                  <a:schemeClr val="tx1"/>
                </a:solidFill>
                <a:latin typeface="Times New Roman" panose="02020603050405020304" pitchFamily="18" charset="0"/>
                <a:cs typeface="Times New Roman" panose="02020603050405020304" pitchFamily="18" charset="0"/>
              </a:rPr>
              <a:t>Next group decision support capability was added by means of group oriented software called </a:t>
            </a:r>
            <a:r>
              <a:rPr lang="en-US" sz="2000" dirty="0">
                <a:solidFill>
                  <a:srgbClr val="FF0000"/>
                </a:solidFill>
                <a:latin typeface="Times New Roman" panose="02020603050405020304" pitchFamily="18" charset="0"/>
                <a:cs typeface="Times New Roman" panose="02020603050405020304" pitchFamily="18" charset="0"/>
              </a:rPr>
              <a:t>groupware.</a:t>
            </a:r>
          </a:p>
          <a:p>
            <a:pPr marL="0" lvl="1" indent="0">
              <a:buNone/>
            </a:pPr>
            <a:r>
              <a:rPr lang="en-US" sz="2000" dirty="0">
                <a:solidFill>
                  <a:schemeClr val="tx1"/>
                </a:solidFill>
                <a:latin typeface="Times New Roman" panose="02020603050405020304" pitchFamily="18" charset="0"/>
                <a:cs typeface="Times New Roman" panose="02020603050405020304" pitchFamily="18" charset="0"/>
              </a:rPr>
              <a:t>The groupware enables the DSS to act as a </a:t>
            </a:r>
            <a:r>
              <a:rPr lang="en-US" sz="2000" dirty="0">
                <a:solidFill>
                  <a:srgbClr val="FF0000"/>
                </a:solidFill>
                <a:latin typeface="Times New Roman" panose="02020603050405020304" pitchFamily="18" charset="0"/>
                <a:cs typeface="Times New Roman" panose="02020603050405020304" pitchFamily="18" charset="0"/>
              </a:rPr>
              <a:t>group decision support system (GDSS)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2933D4-681C-409C-A991-6BB53365E123}"/>
              </a:ext>
            </a:extLst>
          </p:cNvPr>
          <p:cNvSpPr>
            <a:spLocks noGrp="1"/>
          </p:cNvSpPr>
          <p:nvPr>
            <p:ph idx="1"/>
          </p:nvPr>
        </p:nvSpPr>
        <p:spPr>
          <a:xfrm>
            <a:off x="457200" y="1524000"/>
            <a:ext cx="8229600" cy="5050536"/>
          </a:xfrm>
        </p:spPr>
        <p:txBody>
          <a:bodyPr/>
          <a:lstStyle/>
          <a:p>
            <a:pPr marL="109728" indent="0">
              <a:buNone/>
            </a:pPr>
            <a:r>
              <a:rPr lang="en-US" b="1" dirty="0">
                <a:solidFill>
                  <a:srgbClr val="7030A0"/>
                </a:solidFill>
              </a:rPr>
              <a:t>4. </a:t>
            </a:r>
            <a:r>
              <a:rPr lang="en-US" b="1" dirty="0"/>
              <a:t>Decision Support System (DSS)</a:t>
            </a:r>
            <a:r>
              <a:rPr lang="en-US" dirty="0"/>
              <a:t> </a:t>
            </a:r>
          </a:p>
          <a:p>
            <a:pPr marL="109728" indent="0">
              <a:buNone/>
            </a:pPr>
            <a:r>
              <a:rPr lang="en-US" sz="2400" dirty="0">
                <a:latin typeface="Times New Roman" panose="02020603050405020304" pitchFamily="18" charset="0"/>
                <a:cs typeface="Times New Roman" panose="02020603050405020304" pitchFamily="18" charset="0"/>
              </a:rPr>
              <a:t>Recent additions to DSS includes:</a:t>
            </a:r>
          </a:p>
          <a:p>
            <a:r>
              <a:rPr lang="en-US" sz="2400" dirty="0">
                <a:solidFill>
                  <a:srgbClr val="FF0000"/>
                </a:solidFill>
                <a:latin typeface="Times New Roman" panose="02020603050405020304" pitchFamily="18" charset="0"/>
                <a:cs typeface="Times New Roman" panose="02020603050405020304" pitchFamily="18" charset="0"/>
              </a:rPr>
              <a:t>Artificial Intelligence (AI)</a:t>
            </a:r>
          </a:p>
          <a:p>
            <a:pPr marL="109728" indent="0">
              <a:buNone/>
            </a:pPr>
            <a:r>
              <a:rPr lang="en-US" sz="2400" dirty="0">
                <a:latin typeface="Times New Roman" panose="02020603050405020304" pitchFamily="18" charset="0"/>
                <a:cs typeface="Times New Roman" panose="02020603050405020304" pitchFamily="18" charset="0"/>
              </a:rPr>
              <a:t>Is a science of providing computers with the ability of display behavior similar to that of an intelligent human.</a:t>
            </a:r>
          </a:p>
          <a:p>
            <a:r>
              <a:rPr lang="en-US" sz="2400" dirty="0">
                <a:solidFill>
                  <a:srgbClr val="FF0000"/>
                </a:solidFill>
                <a:latin typeface="Times New Roman" panose="02020603050405020304" pitchFamily="18" charset="0"/>
                <a:cs typeface="Times New Roman" panose="02020603050405020304" pitchFamily="18" charset="0"/>
              </a:rPr>
              <a:t>On-line Analytical Processing (OLAP)</a:t>
            </a:r>
          </a:p>
          <a:p>
            <a:pPr marL="109728" indent="0">
              <a:buNone/>
            </a:pPr>
            <a:r>
              <a:rPr lang="en-US" sz="2400" dirty="0">
                <a:latin typeface="Times New Roman" panose="02020603050405020304" pitchFamily="18" charset="0"/>
                <a:cs typeface="Times New Roman" panose="02020603050405020304" pitchFamily="18" charset="0"/>
              </a:rPr>
              <a:t>Involves the storage of data in a multidimensional form to facilitate the presentation of an almost infinite number of data views.</a:t>
            </a:r>
          </a:p>
        </p:txBody>
      </p:sp>
      <p:sp>
        <p:nvSpPr>
          <p:cNvPr id="4" name="Rectangle 2">
            <a:extLst>
              <a:ext uri="{FF2B5EF4-FFF2-40B4-BE49-F238E27FC236}">
                <a16:creationId xmlns:a16="http://schemas.microsoft.com/office/drawing/2014/main" id="{07DAD792-0974-410B-B93E-4228A019799E}"/>
              </a:ext>
            </a:extLst>
          </p:cNvPr>
          <p:cNvSpPr>
            <a:spLocks noGrp="1" noChangeArrowheads="1"/>
          </p:cNvSpPr>
          <p:nvPr>
            <p:ph type="title"/>
          </p:nvPr>
        </p:nvSpPr>
        <p:spPr>
          <a:xfrm>
            <a:off x="462116" y="685800"/>
            <a:ext cx="8229600" cy="1066800"/>
          </a:xfrm>
        </p:spPr>
        <p:txBody>
          <a:bodyPr>
            <a:normAutofit/>
          </a:bodyPr>
          <a:lstStyle/>
          <a:p>
            <a:r>
              <a:rPr lang="en-US" sz="3200" dirty="0"/>
              <a:t>Types of Information Systems (Continued)</a:t>
            </a:r>
          </a:p>
        </p:txBody>
      </p:sp>
    </p:spTree>
    <p:extLst>
      <p:ext uri="{BB962C8B-B14F-4D97-AF65-F5344CB8AC3E}">
        <p14:creationId xmlns:p14="http://schemas.microsoft.com/office/powerpoint/2010/main" val="35836909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2D12585D-D2C3-4D18-B04B-BCC1085E48B9}"/>
              </a:ext>
            </a:extLst>
          </p:cNvPr>
          <p:cNvSpPr/>
          <p:nvPr/>
        </p:nvSpPr>
        <p:spPr>
          <a:xfrm>
            <a:off x="228600" y="992665"/>
            <a:ext cx="8563897" cy="5865335"/>
          </a:xfrm>
          <a:prstGeom prst="rect">
            <a:avLst/>
          </a:prstGeom>
          <a:ln>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81D40C7-A501-44A6-804C-7EA5A1322243}"/>
              </a:ext>
            </a:extLst>
          </p:cNvPr>
          <p:cNvSpPr>
            <a:spLocks noGrp="1"/>
          </p:cNvSpPr>
          <p:nvPr>
            <p:ph idx="1"/>
          </p:nvPr>
        </p:nvSpPr>
        <p:spPr>
          <a:xfrm>
            <a:off x="228600" y="1248696"/>
            <a:ext cx="8686800" cy="5609303"/>
          </a:xfrm>
        </p:spPr>
        <p:txBody>
          <a:bodyPr>
            <a:normAutofit/>
          </a:bodyPr>
          <a:lstStyle/>
          <a:p>
            <a:pPr marL="109728" indent="0">
              <a:buNone/>
            </a:pPr>
            <a:endParaRPr lang="en-US" sz="1600" dirty="0"/>
          </a:p>
          <a:p>
            <a:pPr marL="109728" indent="0">
              <a:buNone/>
            </a:pPr>
            <a:r>
              <a:rPr lang="en-US" sz="1600" dirty="0"/>
              <a:t>                 Relational 			        Knowledge                 Multidimensional</a:t>
            </a:r>
          </a:p>
          <a:p>
            <a:pPr marL="109728" indent="0">
              <a:buNone/>
            </a:pPr>
            <a:r>
              <a:rPr lang="en-US" sz="1600" dirty="0"/>
              <a:t>                   Database			          Database                          Database</a:t>
            </a:r>
          </a:p>
          <a:p>
            <a:pPr marL="109728" indent="0">
              <a:buNone/>
            </a:pPr>
            <a:endParaRPr lang="en-US" sz="1600" dirty="0"/>
          </a:p>
          <a:p>
            <a:pPr marL="109728" indent="0">
              <a:buNone/>
            </a:pPr>
            <a:endParaRPr lang="en-US" sz="1600" dirty="0"/>
          </a:p>
          <a:p>
            <a:pPr marL="109728" indent="0">
              <a:buNone/>
            </a:pPr>
            <a:r>
              <a:rPr lang="en-US" sz="1600" dirty="0"/>
              <a:t>        Relational Database			          Inference	</a:t>
            </a:r>
            <a:r>
              <a:rPr lang="en-US" sz="1200" dirty="0"/>
              <a:t>Multidimensional Database</a:t>
            </a:r>
          </a:p>
          <a:p>
            <a:pPr marL="109728" indent="0">
              <a:buNone/>
            </a:pPr>
            <a:r>
              <a:rPr lang="en-US" sz="1600" dirty="0"/>
              <a:t>       Management system			            Engine	Management system</a:t>
            </a:r>
          </a:p>
          <a:p>
            <a:pPr marL="109728" indent="0">
              <a:buNone/>
            </a:pPr>
            <a:endParaRPr lang="en-US" sz="1600" dirty="0"/>
          </a:p>
          <a:p>
            <a:pPr marL="109538" indent="-109538">
              <a:buNone/>
            </a:pPr>
            <a:endParaRPr lang="en-US" sz="1600" dirty="0"/>
          </a:p>
          <a:p>
            <a:pPr marL="109538" indent="-109538">
              <a:buNone/>
            </a:pPr>
            <a:r>
              <a:rPr lang="en-US" sz="1200" dirty="0"/>
              <a:t>Report                   Mathematical                           Groupware</a:t>
            </a:r>
          </a:p>
          <a:p>
            <a:pPr marL="109538" indent="-109538">
              <a:buNone/>
            </a:pPr>
            <a:r>
              <a:rPr lang="en-US" sz="1200" dirty="0"/>
              <a:t>Writing                     Software</a:t>
            </a:r>
          </a:p>
          <a:p>
            <a:pPr marL="109538" indent="-109538">
              <a:buNone/>
            </a:pPr>
            <a:r>
              <a:rPr lang="en-US" sz="1200" dirty="0"/>
              <a:t>Software</a:t>
            </a:r>
          </a:p>
          <a:p>
            <a:pPr marL="109728" indent="0">
              <a:buNone/>
            </a:pPr>
            <a:endParaRPr lang="en-US" sz="1600" dirty="0"/>
          </a:p>
          <a:p>
            <a:pPr marL="109728" indent="0">
              <a:buNone/>
            </a:pPr>
            <a:endParaRPr lang="en-US" sz="1600" dirty="0"/>
          </a:p>
          <a:p>
            <a:pPr marL="109728" indent="0">
              <a:buNone/>
            </a:pPr>
            <a:endParaRPr lang="en-US" sz="1600" dirty="0"/>
          </a:p>
          <a:p>
            <a:pPr marL="0" indent="0">
              <a:buNone/>
            </a:pPr>
            <a:r>
              <a:rPr lang="en-US" sz="1200" dirty="0"/>
              <a:t>Periodic and           Output from                            Outputs from                        Solutions and                                  Output From</a:t>
            </a:r>
          </a:p>
          <a:p>
            <a:pPr marL="0" indent="0">
              <a:buNone/>
            </a:pPr>
            <a:r>
              <a:rPr lang="en-US" sz="1200" dirty="0"/>
              <a:t>Special reports       mathematical model              Groupware                            Explanations                                        OLAP</a:t>
            </a:r>
          </a:p>
          <a:p>
            <a:pPr marL="109728" indent="0">
              <a:buNone/>
            </a:pPr>
            <a:endParaRPr lang="en-US" sz="1600" dirty="0"/>
          </a:p>
          <a:p>
            <a:pPr marL="109728" indent="0">
              <a:buNone/>
            </a:pPr>
            <a:endParaRPr lang="en-US" sz="1600" dirty="0"/>
          </a:p>
          <a:p>
            <a:pPr marL="109728" indent="0">
              <a:buNone/>
            </a:pPr>
            <a:r>
              <a:rPr lang="en-US" sz="1600" dirty="0"/>
              <a:t>					</a:t>
            </a:r>
          </a:p>
          <a:p>
            <a:pPr marL="109728" indent="0">
              <a:buNone/>
            </a:pPr>
            <a:r>
              <a:rPr lang="en-US" sz="1200" dirty="0"/>
              <a:t>                                                                                                                                          DSS Users</a:t>
            </a:r>
          </a:p>
          <a:p>
            <a:pPr marL="109728" indent="0">
              <a:buNone/>
            </a:pPr>
            <a:endParaRPr lang="en-US" sz="1600" dirty="0"/>
          </a:p>
          <a:p>
            <a:pPr marL="109728" indent="0">
              <a:buNone/>
            </a:pPr>
            <a:endParaRPr lang="en-US" sz="1600" dirty="0"/>
          </a:p>
          <a:p>
            <a:pPr marL="109728" indent="0">
              <a:buNone/>
            </a:pPr>
            <a:endParaRPr lang="en-US" sz="1600" dirty="0"/>
          </a:p>
          <a:p>
            <a:pPr marL="109728" indent="0">
              <a:buNone/>
            </a:pPr>
            <a:endParaRPr lang="en-US" sz="1600" dirty="0"/>
          </a:p>
        </p:txBody>
      </p:sp>
      <p:sp>
        <p:nvSpPr>
          <p:cNvPr id="4" name="Title 1">
            <a:extLst>
              <a:ext uri="{FF2B5EF4-FFF2-40B4-BE49-F238E27FC236}">
                <a16:creationId xmlns:a16="http://schemas.microsoft.com/office/drawing/2014/main" id="{E77C6C72-2155-43B7-ADB7-2334EB608D91}"/>
              </a:ext>
            </a:extLst>
          </p:cNvPr>
          <p:cNvSpPr>
            <a:spLocks noGrp="1"/>
          </p:cNvSpPr>
          <p:nvPr>
            <p:ph type="title"/>
          </p:nvPr>
        </p:nvSpPr>
        <p:spPr>
          <a:xfrm>
            <a:off x="373626" y="562896"/>
            <a:ext cx="8229600" cy="630936"/>
          </a:xfrm>
        </p:spPr>
        <p:txBody>
          <a:bodyPr>
            <a:noAutofit/>
          </a:bodyPr>
          <a:lstStyle/>
          <a:p>
            <a:r>
              <a:rPr lang="en-US" sz="3200" dirty="0"/>
              <a:t>Decision Support System</a:t>
            </a:r>
            <a:br>
              <a:rPr lang="en-US" sz="3200" dirty="0"/>
            </a:br>
            <a:r>
              <a:rPr lang="en-US" sz="3200" dirty="0"/>
              <a:t>               </a:t>
            </a:r>
            <a:r>
              <a:rPr lang="en-US" sz="2000" dirty="0">
                <a:solidFill>
                  <a:srgbClr val="FF0000"/>
                </a:solidFill>
              </a:rPr>
              <a:t>A Decision Support System Model</a:t>
            </a:r>
            <a:endParaRPr lang="en-US" sz="2000" dirty="0"/>
          </a:p>
        </p:txBody>
      </p:sp>
      <p:sp>
        <p:nvSpPr>
          <p:cNvPr id="5" name="Oval 4">
            <a:extLst>
              <a:ext uri="{FF2B5EF4-FFF2-40B4-BE49-F238E27FC236}">
                <a16:creationId xmlns:a16="http://schemas.microsoft.com/office/drawing/2014/main" id="{AE9ACE5C-C3B6-4CE4-BECD-F0D719D5ECE4}"/>
              </a:ext>
            </a:extLst>
          </p:cNvPr>
          <p:cNvSpPr/>
          <p:nvPr/>
        </p:nvSpPr>
        <p:spPr>
          <a:xfrm>
            <a:off x="1140541" y="1371600"/>
            <a:ext cx="12192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7B57D335-A86B-4D0A-8B86-4851CF150D2D}"/>
              </a:ext>
            </a:extLst>
          </p:cNvPr>
          <p:cNvSpPr/>
          <p:nvPr/>
        </p:nvSpPr>
        <p:spPr>
          <a:xfrm>
            <a:off x="5181600" y="1371600"/>
            <a:ext cx="12192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A4E4291C-B803-40FC-A5E3-9247BAB5D399}"/>
              </a:ext>
            </a:extLst>
          </p:cNvPr>
          <p:cNvSpPr/>
          <p:nvPr/>
        </p:nvSpPr>
        <p:spPr>
          <a:xfrm>
            <a:off x="7239000" y="1371600"/>
            <a:ext cx="12192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rrow: Down 7">
            <a:extLst>
              <a:ext uri="{FF2B5EF4-FFF2-40B4-BE49-F238E27FC236}">
                <a16:creationId xmlns:a16="http://schemas.microsoft.com/office/drawing/2014/main" id="{926ACB5E-9065-4646-B095-2DAA090783FF}"/>
              </a:ext>
            </a:extLst>
          </p:cNvPr>
          <p:cNvSpPr/>
          <p:nvPr/>
        </p:nvSpPr>
        <p:spPr>
          <a:xfrm>
            <a:off x="1750141" y="2209800"/>
            <a:ext cx="105697"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Down 8">
            <a:extLst>
              <a:ext uri="{FF2B5EF4-FFF2-40B4-BE49-F238E27FC236}">
                <a16:creationId xmlns:a16="http://schemas.microsoft.com/office/drawing/2014/main" id="{40F2C1FD-56CD-43F4-83B1-3205988D322E}"/>
              </a:ext>
            </a:extLst>
          </p:cNvPr>
          <p:cNvSpPr/>
          <p:nvPr/>
        </p:nvSpPr>
        <p:spPr>
          <a:xfrm>
            <a:off x="5791200" y="2133600"/>
            <a:ext cx="105697"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Arrow: Down 9">
            <a:extLst>
              <a:ext uri="{FF2B5EF4-FFF2-40B4-BE49-F238E27FC236}">
                <a16:creationId xmlns:a16="http://schemas.microsoft.com/office/drawing/2014/main" id="{EC54444F-5AD4-4CD2-94D7-BC0365B6E0B7}"/>
              </a:ext>
            </a:extLst>
          </p:cNvPr>
          <p:cNvSpPr/>
          <p:nvPr/>
        </p:nvSpPr>
        <p:spPr>
          <a:xfrm>
            <a:off x="7848600" y="2133600"/>
            <a:ext cx="105697"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Down 11">
            <a:extLst>
              <a:ext uri="{FF2B5EF4-FFF2-40B4-BE49-F238E27FC236}">
                <a16:creationId xmlns:a16="http://schemas.microsoft.com/office/drawing/2014/main" id="{59E236D2-8745-4C9B-80A5-DBF4B49B3695}"/>
              </a:ext>
            </a:extLst>
          </p:cNvPr>
          <p:cNvSpPr/>
          <p:nvPr/>
        </p:nvSpPr>
        <p:spPr>
          <a:xfrm>
            <a:off x="5791200" y="3276600"/>
            <a:ext cx="105697" cy="1981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row: Down 12">
            <a:extLst>
              <a:ext uri="{FF2B5EF4-FFF2-40B4-BE49-F238E27FC236}">
                <a16:creationId xmlns:a16="http://schemas.microsoft.com/office/drawing/2014/main" id="{C077F09A-D239-4AB7-BC39-6984810171A5}"/>
              </a:ext>
            </a:extLst>
          </p:cNvPr>
          <p:cNvSpPr/>
          <p:nvPr/>
        </p:nvSpPr>
        <p:spPr>
          <a:xfrm>
            <a:off x="7874409" y="3276600"/>
            <a:ext cx="105697" cy="1981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064AD89-55A5-4A45-98BB-06002434FB04}"/>
              </a:ext>
            </a:extLst>
          </p:cNvPr>
          <p:cNvSpPr/>
          <p:nvPr/>
        </p:nvSpPr>
        <p:spPr>
          <a:xfrm>
            <a:off x="2743200" y="2971800"/>
            <a:ext cx="9906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C10DECE-B91B-4664-A65E-FEF8191D64AE}"/>
              </a:ext>
            </a:extLst>
          </p:cNvPr>
          <p:cNvSpPr/>
          <p:nvPr/>
        </p:nvSpPr>
        <p:spPr>
          <a:xfrm flipV="1">
            <a:off x="381000" y="2971799"/>
            <a:ext cx="342900"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Down 15">
            <a:extLst>
              <a:ext uri="{FF2B5EF4-FFF2-40B4-BE49-F238E27FC236}">
                <a16:creationId xmlns:a16="http://schemas.microsoft.com/office/drawing/2014/main" id="{E9D3222F-F6E2-4314-9B77-044E322D6FF3}"/>
              </a:ext>
            </a:extLst>
          </p:cNvPr>
          <p:cNvSpPr/>
          <p:nvPr/>
        </p:nvSpPr>
        <p:spPr>
          <a:xfrm>
            <a:off x="351503" y="2971800"/>
            <a:ext cx="105697" cy="8229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D664AF3F-4D79-4DFF-943C-41B409D1873D}"/>
              </a:ext>
            </a:extLst>
          </p:cNvPr>
          <p:cNvSpPr/>
          <p:nvPr/>
        </p:nvSpPr>
        <p:spPr>
          <a:xfrm>
            <a:off x="3704303" y="2971800"/>
            <a:ext cx="105697" cy="8229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Arrow: Down 17">
            <a:extLst>
              <a:ext uri="{FF2B5EF4-FFF2-40B4-BE49-F238E27FC236}">
                <a16:creationId xmlns:a16="http://schemas.microsoft.com/office/drawing/2014/main" id="{9FDB96FF-14DD-4E2A-A5F9-24E44D8200C6}"/>
              </a:ext>
            </a:extLst>
          </p:cNvPr>
          <p:cNvSpPr/>
          <p:nvPr/>
        </p:nvSpPr>
        <p:spPr>
          <a:xfrm>
            <a:off x="1750140" y="3271534"/>
            <a:ext cx="105697" cy="5181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4810BD66-ADBF-47DD-B694-C44E857B3FE6}"/>
              </a:ext>
            </a:extLst>
          </p:cNvPr>
          <p:cNvSpPr/>
          <p:nvPr/>
        </p:nvSpPr>
        <p:spPr>
          <a:xfrm>
            <a:off x="358632" y="4495800"/>
            <a:ext cx="45719"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98271E08-90DC-4ED4-A47C-09AA9F9669F3}"/>
              </a:ext>
            </a:extLst>
          </p:cNvPr>
          <p:cNvSpPr/>
          <p:nvPr/>
        </p:nvSpPr>
        <p:spPr>
          <a:xfrm>
            <a:off x="1780128" y="4495800"/>
            <a:ext cx="45719"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250B52D4-BD62-45E3-A6EE-9FBAF546F238}"/>
              </a:ext>
            </a:extLst>
          </p:cNvPr>
          <p:cNvSpPr/>
          <p:nvPr/>
        </p:nvSpPr>
        <p:spPr>
          <a:xfrm>
            <a:off x="3732326" y="4445016"/>
            <a:ext cx="45719"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9064D16-3754-4D35-8C3F-F464C3A572E3}"/>
              </a:ext>
            </a:extLst>
          </p:cNvPr>
          <p:cNvSpPr/>
          <p:nvPr/>
        </p:nvSpPr>
        <p:spPr>
          <a:xfrm>
            <a:off x="351503" y="5867400"/>
            <a:ext cx="59978"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65D4D83F-86DE-475A-B187-CCBECB378F03}"/>
              </a:ext>
            </a:extLst>
          </p:cNvPr>
          <p:cNvSpPr/>
          <p:nvPr/>
        </p:nvSpPr>
        <p:spPr>
          <a:xfrm>
            <a:off x="7957739" y="5867400"/>
            <a:ext cx="59978"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8CAE9822-0A2B-48C7-92E8-FDC2F7324AC3}"/>
              </a:ext>
            </a:extLst>
          </p:cNvPr>
          <p:cNvSpPr/>
          <p:nvPr/>
        </p:nvSpPr>
        <p:spPr>
          <a:xfrm>
            <a:off x="1780128" y="5867400"/>
            <a:ext cx="59978"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5B12A045-6914-4DF6-A9AC-BC57C96F543D}"/>
              </a:ext>
            </a:extLst>
          </p:cNvPr>
          <p:cNvSpPr/>
          <p:nvPr/>
        </p:nvSpPr>
        <p:spPr>
          <a:xfrm>
            <a:off x="3702337" y="5867400"/>
            <a:ext cx="59978"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772E5CA5-7784-42B6-8F0A-37D2250B02FA}"/>
              </a:ext>
            </a:extLst>
          </p:cNvPr>
          <p:cNvSpPr/>
          <p:nvPr/>
        </p:nvSpPr>
        <p:spPr>
          <a:xfrm>
            <a:off x="5844048" y="5867400"/>
            <a:ext cx="45719"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A79A92D3-92FB-4395-97A9-12A8B9FAD38F}"/>
              </a:ext>
            </a:extLst>
          </p:cNvPr>
          <p:cNvSpPr/>
          <p:nvPr/>
        </p:nvSpPr>
        <p:spPr>
          <a:xfrm>
            <a:off x="351503" y="6400800"/>
            <a:ext cx="5043459"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87D61BF8-B84C-4F6A-9EF3-9E06910BD974}"/>
              </a:ext>
            </a:extLst>
          </p:cNvPr>
          <p:cNvSpPr/>
          <p:nvPr/>
        </p:nvSpPr>
        <p:spPr>
          <a:xfrm>
            <a:off x="6232178" y="6400800"/>
            <a:ext cx="1785539"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a:extLst>
              <a:ext uri="{FF2B5EF4-FFF2-40B4-BE49-F238E27FC236}">
                <a16:creationId xmlns:a16="http://schemas.microsoft.com/office/drawing/2014/main" id="{1D31E2BA-5C56-4F58-93F5-A0D424F7DE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53998" y="6138647"/>
            <a:ext cx="587230" cy="587230"/>
          </a:xfrm>
          <a:prstGeom prst="rect">
            <a:avLst/>
          </a:prstGeom>
        </p:spPr>
      </p:pic>
    </p:spTree>
    <p:extLst>
      <p:ext uri="{BB962C8B-B14F-4D97-AF65-F5344CB8AC3E}">
        <p14:creationId xmlns:p14="http://schemas.microsoft.com/office/powerpoint/2010/main" val="22069302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lstStyle/>
          <a:p>
            <a:r>
              <a:rPr lang="en-US" dirty="0"/>
              <a:t>History of Information System</a:t>
            </a:r>
          </a:p>
        </p:txBody>
      </p:sp>
      <p:sp>
        <p:nvSpPr>
          <p:cNvPr id="3" name="Content Placeholder 2"/>
          <p:cNvSpPr>
            <a:spLocks noGrp="1"/>
          </p:cNvSpPr>
          <p:nvPr>
            <p:ph idx="1"/>
          </p:nvPr>
        </p:nvSpPr>
        <p:spPr>
          <a:xfrm>
            <a:off x="228600" y="1600200"/>
            <a:ext cx="8763000" cy="4974336"/>
          </a:xfrm>
        </p:spPr>
        <p:txBody>
          <a:bodyPr/>
          <a:lstStyle/>
          <a:p>
            <a:r>
              <a:rPr lang="en-US" dirty="0">
                <a:solidFill>
                  <a:srgbClr val="FF0000"/>
                </a:solidFill>
              </a:rPr>
              <a:t>The Evolution in Computer Hardware:</a:t>
            </a:r>
          </a:p>
          <a:p>
            <a:r>
              <a:rPr lang="en-US" sz="2000" dirty="0">
                <a:solidFill>
                  <a:srgbClr val="00B0F0"/>
                </a:solidFill>
              </a:rPr>
              <a:t>ENIAC </a:t>
            </a:r>
            <a:r>
              <a:rPr lang="en-US" sz="2000" dirty="0"/>
              <a:t>(Electronic numerical Integrator and Calculator) in 1946 by John W. Mauchly and J. Presper Eckart</a:t>
            </a:r>
          </a:p>
          <a:p>
            <a:r>
              <a:rPr lang="en-US" sz="2000" dirty="0">
                <a:solidFill>
                  <a:srgbClr val="00B0F0"/>
                </a:solidFill>
              </a:rPr>
              <a:t>UNIVAC I </a:t>
            </a:r>
            <a:r>
              <a:rPr lang="en-US" sz="2000" dirty="0"/>
              <a:t>(Universal Automatic Computer) the U.S. Census Bureau in 1951 which performed fewer than </a:t>
            </a:r>
            <a:r>
              <a:rPr lang="en-US" sz="2000" dirty="0">
                <a:solidFill>
                  <a:srgbClr val="00B0F0"/>
                </a:solidFill>
              </a:rPr>
              <a:t>2000 calculations per second</a:t>
            </a:r>
          </a:p>
          <a:p>
            <a:r>
              <a:rPr lang="en-US" sz="2000" dirty="0">
                <a:solidFill>
                  <a:srgbClr val="00B0F0"/>
                </a:solidFill>
              </a:rPr>
              <a:t>Mainframe computer </a:t>
            </a:r>
            <a:r>
              <a:rPr lang="en-US" sz="2000" dirty="0"/>
              <a:t>large, usually centrally located and used by large organizations</a:t>
            </a:r>
          </a:p>
          <a:p>
            <a:r>
              <a:rPr lang="en-US" sz="2000" dirty="0">
                <a:solidFill>
                  <a:srgbClr val="00B0F0"/>
                </a:solidFill>
              </a:rPr>
              <a:t>IBM system/360</a:t>
            </a:r>
            <a:r>
              <a:rPr lang="en-US" sz="2000" dirty="0"/>
              <a:t> can perform multitasking</a:t>
            </a:r>
          </a:p>
          <a:p>
            <a:r>
              <a:rPr lang="en-US" sz="2000" dirty="0">
                <a:solidFill>
                  <a:srgbClr val="00B0F0"/>
                </a:solidFill>
              </a:rPr>
              <a:t>Minicomputer</a:t>
            </a:r>
            <a:r>
              <a:rPr lang="en-US" sz="2000" dirty="0"/>
              <a:t> (small scale computer)</a:t>
            </a:r>
          </a:p>
          <a:p>
            <a:r>
              <a:rPr lang="en-US" sz="2000" dirty="0">
                <a:solidFill>
                  <a:srgbClr val="00B0F0"/>
                </a:solidFill>
              </a:rPr>
              <a:t>Microcomputer</a:t>
            </a:r>
            <a:r>
              <a:rPr lang="en-US" sz="2000" dirty="0"/>
              <a:t> (which can owned and operated by individual) first introduced by Apple and The Trendy corporation</a:t>
            </a:r>
          </a:p>
          <a:p>
            <a:r>
              <a:rPr lang="en-US" sz="2000" dirty="0">
                <a:solidFill>
                  <a:srgbClr val="00B0F0"/>
                </a:solidFill>
              </a:rPr>
              <a:t>IBM</a:t>
            </a:r>
            <a:r>
              <a:rPr lang="en-US" sz="2000" dirty="0"/>
              <a:t> introduced its  microcomputer called </a:t>
            </a:r>
            <a:r>
              <a:rPr lang="en-US" sz="2000" dirty="0">
                <a:solidFill>
                  <a:srgbClr val="00B0F0"/>
                </a:solidFill>
              </a:rPr>
              <a:t>Personal Computer (PC) </a:t>
            </a:r>
            <a:r>
              <a:rPr lang="en-US" sz="2000" dirty="0"/>
              <a:t>in 1982</a:t>
            </a:r>
          </a:p>
          <a:p>
            <a:endParaRPr lang="en-US" sz="1600" dirty="0"/>
          </a:p>
          <a:p>
            <a:endParaRPr lang="en-US" sz="1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Types of Information Systems (Continued)</a:t>
            </a:r>
          </a:p>
        </p:txBody>
      </p:sp>
      <p:sp>
        <p:nvSpPr>
          <p:cNvPr id="3" name="Content Placeholder 2"/>
          <p:cNvSpPr>
            <a:spLocks noGrp="1"/>
          </p:cNvSpPr>
          <p:nvPr>
            <p:ph idx="1"/>
          </p:nvPr>
        </p:nvSpPr>
        <p:spPr/>
        <p:txBody>
          <a:bodyPr>
            <a:normAutofit lnSpcReduction="10000"/>
          </a:bodyPr>
          <a:lstStyle/>
          <a:p>
            <a:pPr marL="109728" indent="0">
              <a:buNone/>
            </a:pPr>
            <a:r>
              <a:rPr lang="en-US" b="1" dirty="0">
                <a:solidFill>
                  <a:srgbClr val="00B0F0"/>
                </a:solidFill>
              </a:rPr>
              <a:t>5. </a:t>
            </a:r>
            <a:r>
              <a:rPr lang="en-US" b="1" dirty="0"/>
              <a:t>Enterprise Resource Planning System (ERP)</a:t>
            </a:r>
          </a:p>
          <a:p>
            <a:pPr lvl="1"/>
            <a:r>
              <a:rPr lang="en-US" sz="2400" b="1" dirty="0"/>
              <a:t>ERP</a:t>
            </a:r>
            <a:r>
              <a:rPr lang="en-US" sz="2400" dirty="0"/>
              <a:t> is a centralized </a:t>
            </a:r>
            <a:r>
              <a:rPr lang="en-US" sz="2400" b="1" dirty="0"/>
              <a:t>system</a:t>
            </a:r>
            <a:r>
              <a:rPr lang="en-US" sz="2400" dirty="0"/>
              <a:t> that provides tight integration with all major </a:t>
            </a:r>
            <a:r>
              <a:rPr lang="en-US" sz="2400" dirty="0">
                <a:solidFill>
                  <a:srgbClr val="FF0000"/>
                </a:solidFill>
              </a:rPr>
              <a:t>enterprise functions </a:t>
            </a:r>
            <a:r>
              <a:rPr lang="en-US" sz="2400" dirty="0"/>
              <a:t>such as HR, planning, procurement, sales, customer relations, finance or analytics, as well to other </a:t>
            </a:r>
            <a:r>
              <a:rPr lang="en-US" sz="2400" dirty="0">
                <a:solidFill>
                  <a:srgbClr val="FF0000"/>
                </a:solidFill>
              </a:rPr>
              <a:t>connected application functions</a:t>
            </a:r>
            <a:r>
              <a:rPr lang="en-US" sz="2400" dirty="0"/>
              <a:t>. </a:t>
            </a:r>
            <a:r>
              <a:rPr lang="en-US" sz="2400" dirty="0">
                <a:solidFill>
                  <a:srgbClr val="0070C0"/>
                </a:solidFill>
              </a:rPr>
              <a:t>In that sense </a:t>
            </a:r>
            <a:r>
              <a:rPr lang="en-US" sz="2400" b="1" dirty="0">
                <a:solidFill>
                  <a:srgbClr val="0070C0"/>
                </a:solidFill>
              </a:rPr>
              <a:t>ERP</a:t>
            </a:r>
            <a:r>
              <a:rPr lang="en-US" sz="2400" dirty="0">
                <a:solidFill>
                  <a:srgbClr val="0070C0"/>
                </a:solidFill>
              </a:rPr>
              <a:t> could be described as "Centralized Integrated Enterprise </a:t>
            </a:r>
            <a:r>
              <a:rPr lang="en-US" sz="2400" b="1" dirty="0">
                <a:solidFill>
                  <a:srgbClr val="0070C0"/>
                </a:solidFill>
              </a:rPr>
              <a:t>System</a:t>
            </a:r>
            <a:r>
              <a:rPr lang="en-US" sz="2400" dirty="0">
                <a:solidFill>
                  <a:srgbClr val="0070C0"/>
                </a:solidFill>
              </a:rPr>
              <a:t> (CIES)"</a:t>
            </a:r>
          </a:p>
          <a:p>
            <a:pPr lvl="1"/>
            <a:r>
              <a:rPr lang="en-US" sz="2400" dirty="0"/>
              <a:t>Function:  Integrate all functional areas of the organization.</a:t>
            </a:r>
          </a:p>
          <a:p>
            <a:pPr lvl="1"/>
            <a:r>
              <a:rPr lang="en-US" sz="2400" dirty="0"/>
              <a:t>Example:  Oracle, SAP</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126096F-3138-4482-A12A-25E584F52B1D}" type="slidenum">
              <a:rPr lang="en-US"/>
              <a:pPr/>
              <a:t>31</a:t>
            </a:fld>
            <a:endParaRPr lang="en-US"/>
          </a:p>
        </p:txBody>
      </p:sp>
      <p:sp>
        <p:nvSpPr>
          <p:cNvPr id="66562" name="Rectangle 2"/>
          <p:cNvSpPr>
            <a:spLocks noGrp="1" noChangeArrowheads="1"/>
          </p:cNvSpPr>
          <p:nvPr>
            <p:ph type="title"/>
          </p:nvPr>
        </p:nvSpPr>
        <p:spPr/>
        <p:txBody>
          <a:bodyPr>
            <a:normAutofit fontScale="90000"/>
          </a:bodyPr>
          <a:lstStyle/>
          <a:p>
            <a:r>
              <a:rPr lang="en-US" sz="4000"/>
              <a:t>Support for Organizational Employees</a:t>
            </a:r>
          </a:p>
        </p:txBody>
      </p:sp>
      <p:sp>
        <p:nvSpPr>
          <p:cNvPr id="66563" name="Rectangle 3"/>
          <p:cNvSpPr>
            <a:spLocks noGrp="1" noChangeArrowheads="1"/>
          </p:cNvSpPr>
          <p:nvPr>
            <p:ph type="body" idx="1"/>
          </p:nvPr>
        </p:nvSpPr>
        <p:spPr/>
        <p:txBody>
          <a:bodyPr/>
          <a:lstStyle/>
          <a:p>
            <a:r>
              <a:rPr lang="en-US" b="1"/>
              <a:t>Knowledge workers</a:t>
            </a:r>
            <a:r>
              <a:rPr lang="en-US"/>
              <a:t> are professional employees such as financial and marketing analysts, engineers, lawyers and accountants.</a:t>
            </a:r>
          </a:p>
          <a:p>
            <a:pPr lvl="1"/>
            <a:r>
              <a:rPr lang="en-US"/>
              <a:t>They create information and knowledge about a specific subject area and integrate it into an organization.</a:t>
            </a:r>
          </a:p>
          <a:p>
            <a:pPr lvl="1"/>
            <a:r>
              <a:rPr lang="en-US"/>
              <a:t>Act as advisors to middle managers and executives.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17465FF-C55D-4C59-B84E-B46E10623E4D}" type="slidenum">
              <a:rPr lang="en-US"/>
              <a:pPr/>
              <a:t>32</a:t>
            </a:fld>
            <a:endParaRPr lang="en-US"/>
          </a:p>
        </p:txBody>
      </p:sp>
      <p:sp>
        <p:nvSpPr>
          <p:cNvPr id="56322" name="Rectangle 2"/>
          <p:cNvSpPr>
            <a:spLocks noGrp="1" noChangeArrowheads="1"/>
          </p:cNvSpPr>
          <p:nvPr>
            <p:ph type="title"/>
          </p:nvPr>
        </p:nvSpPr>
        <p:spPr/>
        <p:txBody>
          <a:bodyPr>
            <a:normAutofit fontScale="90000"/>
          </a:bodyPr>
          <a:lstStyle/>
          <a:p>
            <a:r>
              <a:rPr lang="en-US" sz="4000"/>
              <a:t>Support for Organizational Employees (Continued)</a:t>
            </a:r>
          </a:p>
        </p:txBody>
      </p:sp>
      <p:sp>
        <p:nvSpPr>
          <p:cNvPr id="56323" name="Rectangle 3"/>
          <p:cNvSpPr>
            <a:spLocks noGrp="1" noChangeArrowheads="1"/>
          </p:cNvSpPr>
          <p:nvPr>
            <p:ph type="body" idx="1"/>
          </p:nvPr>
        </p:nvSpPr>
        <p:spPr/>
        <p:txBody>
          <a:bodyPr/>
          <a:lstStyle/>
          <a:p>
            <a:r>
              <a:rPr lang="en-US" b="1"/>
              <a:t>Expert System (ES)</a:t>
            </a:r>
            <a:r>
              <a:rPr lang="en-US"/>
              <a:t> </a:t>
            </a:r>
          </a:p>
          <a:p>
            <a:pPr lvl="1"/>
            <a:r>
              <a:rPr lang="en-US"/>
              <a:t>Function:  Mimic human expert in a particular area and make a decision.</a:t>
            </a:r>
          </a:p>
          <a:p>
            <a:pPr lvl="1"/>
            <a:r>
              <a:rPr lang="en-US"/>
              <a:t>Example:  Credit card approval analysis.</a:t>
            </a:r>
          </a:p>
          <a:p>
            <a:pPr lvl="1"/>
            <a:r>
              <a:rPr lang="en-US"/>
              <a:t>Supports:  Knowledge workers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C9F294A-AAC2-451D-8889-58091AE59602}" type="slidenum">
              <a:rPr lang="en-US"/>
              <a:pPr/>
              <a:t>33</a:t>
            </a:fld>
            <a:endParaRPr lang="en-US"/>
          </a:p>
        </p:txBody>
      </p:sp>
      <p:sp>
        <p:nvSpPr>
          <p:cNvPr id="57346" name="Rectangle 2"/>
          <p:cNvSpPr>
            <a:spLocks noGrp="1" noChangeArrowheads="1"/>
          </p:cNvSpPr>
          <p:nvPr>
            <p:ph type="title"/>
          </p:nvPr>
        </p:nvSpPr>
        <p:spPr/>
        <p:txBody>
          <a:bodyPr>
            <a:normAutofit fontScale="90000"/>
          </a:bodyPr>
          <a:lstStyle/>
          <a:p>
            <a:r>
              <a:rPr lang="en-US" sz="4000"/>
              <a:t>Support for Organizational Employees (Continued)</a:t>
            </a:r>
          </a:p>
        </p:txBody>
      </p:sp>
      <p:sp>
        <p:nvSpPr>
          <p:cNvPr id="57347" name="Rectangle 3"/>
          <p:cNvSpPr>
            <a:spLocks noGrp="1" noChangeArrowheads="1"/>
          </p:cNvSpPr>
          <p:nvPr>
            <p:ph type="body" idx="1"/>
          </p:nvPr>
        </p:nvSpPr>
        <p:spPr/>
        <p:txBody>
          <a:bodyPr/>
          <a:lstStyle/>
          <a:p>
            <a:r>
              <a:rPr lang="en-US" b="1"/>
              <a:t>Executive Information System (EIS)</a:t>
            </a:r>
            <a:r>
              <a:rPr lang="en-US"/>
              <a:t> </a:t>
            </a:r>
          </a:p>
          <a:p>
            <a:pPr lvl="1"/>
            <a:r>
              <a:rPr lang="en-US"/>
              <a:t>Function:  Present structured, summarized information about aspects of business important to executives.</a:t>
            </a:r>
          </a:p>
          <a:p>
            <a:pPr lvl="1"/>
            <a:r>
              <a:rPr lang="en-US"/>
              <a:t>Example:  Status of production by product.</a:t>
            </a:r>
          </a:p>
          <a:p>
            <a:pPr lvl="1"/>
            <a:r>
              <a:rPr lang="en-US"/>
              <a:t>Supports:  Top managers of the organization.</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EB61E6B-BB23-4B2D-A40D-CF7FA7200708}" type="slidenum">
              <a:rPr lang="en-US"/>
              <a:pPr/>
              <a:t>34</a:t>
            </a:fld>
            <a:endParaRPr lang="en-US"/>
          </a:p>
        </p:txBody>
      </p:sp>
      <p:sp>
        <p:nvSpPr>
          <p:cNvPr id="58370" name="Rectangle 2"/>
          <p:cNvSpPr>
            <a:spLocks noGrp="1" noChangeArrowheads="1"/>
          </p:cNvSpPr>
          <p:nvPr>
            <p:ph type="title"/>
          </p:nvPr>
        </p:nvSpPr>
        <p:spPr/>
        <p:txBody>
          <a:bodyPr>
            <a:normAutofit/>
          </a:bodyPr>
          <a:lstStyle/>
          <a:p>
            <a:r>
              <a:rPr lang="en-US" sz="4000" dirty="0"/>
              <a:t>Managing Information Resources </a:t>
            </a:r>
          </a:p>
        </p:txBody>
      </p:sp>
      <p:sp>
        <p:nvSpPr>
          <p:cNvPr id="58371" name="Rectangle 3"/>
          <p:cNvSpPr>
            <a:spLocks noGrp="1" noChangeArrowheads="1"/>
          </p:cNvSpPr>
          <p:nvPr>
            <p:ph type="body" idx="1"/>
          </p:nvPr>
        </p:nvSpPr>
        <p:spPr/>
        <p:txBody>
          <a:bodyPr/>
          <a:lstStyle/>
          <a:p>
            <a:r>
              <a:rPr lang="en-US" sz="2800" b="1" dirty="0"/>
              <a:t>Which IT Resources are Managed and By Whom?</a:t>
            </a:r>
          </a:p>
          <a:p>
            <a:pPr lvl="1"/>
            <a:r>
              <a:rPr lang="en-US" sz="2400" dirty="0"/>
              <a:t>During the early 1950s, Information Systems Department (ISD) managed ALL of the only computing resource, the mainframe. </a:t>
            </a:r>
          </a:p>
          <a:p>
            <a:pPr lvl="1"/>
            <a:r>
              <a:rPr lang="en-US" sz="2400" dirty="0"/>
              <a:t>Today, computing resources are located through the organization and almost all employees use computers in their work.</a:t>
            </a:r>
          </a:p>
          <a:p>
            <a:pPr lvl="1"/>
            <a:r>
              <a:rPr lang="en-US" sz="2400" dirty="0"/>
              <a:t>This system is known as </a:t>
            </a:r>
            <a:r>
              <a:rPr lang="en-US" sz="2400" b="1" i="1" dirty="0"/>
              <a:t>end user computing</a:t>
            </a:r>
            <a:r>
              <a:rPr lang="en-US" sz="2400" dirty="0"/>
              <a: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D77F696-FABE-4372-9FDC-4D8EF39C341D}" type="slidenum">
              <a:rPr lang="en-US"/>
              <a:pPr/>
              <a:t>35</a:t>
            </a:fld>
            <a:endParaRPr lang="en-US"/>
          </a:p>
        </p:txBody>
      </p:sp>
      <p:sp>
        <p:nvSpPr>
          <p:cNvPr id="77826" name="Rectangle 2"/>
          <p:cNvSpPr>
            <a:spLocks noGrp="1" noChangeArrowheads="1"/>
          </p:cNvSpPr>
          <p:nvPr>
            <p:ph type="title"/>
          </p:nvPr>
        </p:nvSpPr>
        <p:spPr/>
        <p:txBody>
          <a:bodyPr>
            <a:normAutofit fontScale="90000"/>
          </a:bodyPr>
          <a:lstStyle/>
          <a:p>
            <a:r>
              <a:rPr lang="en-US" sz="4000"/>
              <a:t>Managing Information Resources (Continued)</a:t>
            </a:r>
          </a:p>
        </p:txBody>
      </p:sp>
      <p:sp>
        <p:nvSpPr>
          <p:cNvPr id="77827" name="Rectangle 3"/>
          <p:cNvSpPr>
            <a:spLocks noGrp="1" noChangeArrowheads="1"/>
          </p:cNvSpPr>
          <p:nvPr>
            <p:ph type="body" idx="1"/>
          </p:nvPr>
        </p:nvSpPr>
        <p:spPr>
          <a:xfrm>
            <a:off x="457200" y="2249424"/>
            <a:ext cx="8479536" cy="4325112"/>
          </a:xfrm>
        </p:spPr>
        <p:txBody>
          <a:bodyPr/>
          <a:lstStyle/>
          <a:p>
            <a:r>
              <a:rPr lang="en-US" dirty="0"/>
              <a:t>The major categories of information resources are </a:t>
            </a:r>
          </a:p>
          <a:p>
            <a:pPr marL="624078" indent="-514350">
              <a:buFont typeface="+mj-lt"/>
              <a:buAutoNum type="arabicPeriod"/>
            </a:pPr>
            <a:r>
              <a:rPr lang="en-US" dirty="0"/>
              <a:t>	hardware</a:t>
            </a:r>
          </a:p>
          <a:p>
            <a:pPr marL="624078" indent="-514350">
              <a:buFont typeface="+mj-lt"/>
              <a:buAutoNum type="arabicPeriod"/>
            </a:pPr>
            <a:r>
              <a:rPr lang="en-US" dirty="0"/>
              <a:t>	 software</a:t>
            </a:r>
          </a:p>
          <a:p>
            <a:pPr marL="624078" indent="-514350">
              <a:buFont typeface="+mj-lt"/>
              <a:buAutoNum type="arabicPeriod"/>
            </a:pPr>
            <a:r>
              <a:rPr lang="en-US" dirty="0"/>
              <a:t>	 databases</a:t>
            </a:r>
          </a:p>
          <a:p>
            <a:pPr marL="624078" indent="-514350">
              <a:buFont typeface="+mj-lt"/>
              <a:buAutoNum type="arabicPeriod"/>
            </a:pPr>
            <a:r>
              <a:rPr lang="en-US" dirty="0"/>
              <a:t>	 networks</a:t>
            </a:r>
          </a:p>
          <a:p>
            <a:pPr marL="624078" indent="-514350">
              <a:buFont typeface="+mj-lt"/>
              <a:buAutoNum type="arabicPeriod"/>
            </a:pPr>
            <a:r>
              <a:rPr lang="en-US" dirty="0"/>
              <a:t>	 procedures</a:t>
            </a:r>
          </a:p>
          <a:p>
            <a:pPr marL="624078" indent="-514350">
              <a:buFont typeface="+mj-lt"/>
              <a:buAutoNum type="arabicPeriod"/>
            </a:pPr>
            <a:r>
              <a:rPr lang="en-US" dirty="0"/>
              <a:t>	 security facilities</a:t>
            </a:r>
          </a:p>
          <a:p>
            <a:pPr marL="624078" indent="-514350">
              <a:buFont typeface="+mj-lt"/>
              <a:buAutoNum type="arabicPeriod"/>
            </a:pPr>
            <a:r>
              <a:rPr lang="en-US" dirty="0"/>
              <a:t>	 and physical buildings.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C601D62-6A2D-4156-B49B-396E372ECB90}" type="slidenum">
              <a:rPr lang="en-US"/>
              <a:pPr/>
              <a:t>36</a:t>
            </a:fld>
            <a:endParaRPr lang="en-US"/>
          </a:p>
        </p:txBody>
      </p:sp>
      <p:sp>
        <p:nvSpPr>
          <p:cNvPr id="63490" name="Rectangle 2"/>
          <p:cNvSpPr>
            <a:spLocks noGrp="1" noChangeArrowheads="1"/>
          </p:cNvSpPr>
          <p:nvPr>
            <p:ph type="title"/>
          </p:nvPr>
        </p:nvSpPr>
        <p:spPr/>
        <p:txBody>
          <a:bodyPr>
            <a:normAutofit fontScale="90000"/>
          </a:bodyPr>
          <a:lstStyle/>
          <a:p>
            <a:r>
              <a:rPr lang="en-US" sz="4000"/>
              <a:t>Managing Information Resources (Continued)</a:t>
            </a:r>
          </a:p>
        </p:txBody>
      </p:sp>
      <p:sp>
        <p:nvSpPr>
          <p:cNvPr id="63491" name="Rectangle 3"/>
          <p:cNvSpPr>
            <a:spLocks noGrp="1" noChangeArrowheads="1"/>
          </p:cNvSpPr>
          <p:nvPr>
            <p:ph type="body" idx="1"/>
          </p:nvPr>
        </p:nvSpPr>
        <p:spPr/>
        <p:txBody>
          <a:bodyPr/>
          <a:lstStyle/>
          <a:p>
            <a:r>
              <a:rPr lang="en-US" b="1" dirty="0"/>
              <a:t>The Role of the IS Department</a:t>
            </a:r>
          </a:p>
          <a:p>
            <a:pPr lvl="1"/>
            <a:r>
              <a:rPr lang="en-US" dirty="0"/>
              <a:t>The ISD is responsible for corporate-level and shared resources and for using IT to solve end users’ business problems.</a:t>
            </a:r>
          </a:p>
          <a:p>
            <a:pPr lvl="1"/>
            <a:r>
              <a:rPr lang="en-US" dirty="0">
                <a:solidFill>
                  <a:srgbClr val="00B0F0"/>
                </a:solidFill>
              </a:rPr>
              <a:t>End users </a:t>
            </a:r>
            <a:r>
              <a:rPr lang="en-US" dirty="0"/>
              <a:t>are responsible for their own computing resources and departmental resources.</a:t>
            </a:r>
          </a:p>
          <a:p>
            <a:pPr lvl="1"/>
            <a:r>
              <a:rPr lang="en-US" dirty="0"/>
              <a:t>ISD and end users work together as partners to manage the IT resources.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6A0979B-B383-4F98-8A6C-79C3C3365EAF}" type="slidenum">
              <a:rPr lang="en-US"/>
              <a:pPr/>
              <a:t>37</a:t>
            </a:fld>
            <a:endParaRPr lang="en-US"/>
          </a:p>
        </p:txBody>
      </p:sp>
      <p:sp>
        <p:nvSpPr>
          <p:cNvPr id="60418" name="Rectangle 2"/>
          <p:cNvSpPr>
            <a:spLocks noGrp="1" noChangeArrowheads="1"/>
          </p:cNvSpPr>
          <p:nvPr>
            <p:ph type="title"/>
          </p:nvPr>
        </p:nvSpPr>
        <p:spPr/>
        <p:txBody>
          <a:bodyPr>
            <a:normAutofit fontScale="90000"/>
          </a:bodyPr>
          <a:lstStyle/>
          <a:p>
            <a:r>
              <a:rPr lang="en-US" sz="4000"/>
              <a:t>Managing Information Resources (Continued)</a:t>
            </a:r>
          </a:p>
        </p:txBody>
      </p:sp>
      <p:sp>
        <p:nvSpPr>
          <p:cNvPr id="60419" name="Rectangle 3"/>
          <p:cNvSpPr>
            <a:spLocks noGrp="1" noChangeArrowheads="1"/>
          </p:cNvSpPr>
          <p:nvPr>
            <p:ph type="body" idx="1"/>
          </p:nvPr>
        </p:nvSpPr>
        <p:spPr/>
        <p:txBody>
          <a:bodyPr/>
          <a:lstStyle/>
          <a:p>
            <a:r>
              <a:rPr lang="en-US" dirty="0"/>
              <a:t>ISD has changed from a purely </a:t>
            </a:r>
            <a:r>
              <a:rPr lang="en-US" dirty="0">
                <a:solidFill>
                  <a:srgbClr val="00B0F0"/>
                </a:solidFill>
              </a:rPr>
              <a:t>technical support role to a more managerial and strategic one</a:t>
            </a:r>
            <a:r>
              <a:rPr lang="en-US" dirty="0"/>
              <a:t>.</a:t>
            </a:r>
          </a:p>
          <a:p>
            <a:r>
              <a:rPr lang="en-US" dirty="0"/>
              <a:t>Director of ISD has changed from a </a:t>
            </a:r>
            <a:r>
              <a:rPr lang="en-US" dirty="0">
                <a:solidFill>
                  <a:srgbClr val="00B0F0"/>
                </a:solidFill>
              </a:rPr>
              <a:t>technical manager to a senior executive called the </a:t>
            </a:r>
            <a:r>
              <a:rPr lang="en-US" b="1" dirty="0">
                <a:solidFill>
                  <a:srgbClr val="00B0F0"/>
                </a:solidFill>
              </a:rPr>
              <a:t>chief information officer (CIO)</a:t>
            </a:r>
            <a:r>
              <a:rPr lang="en-US" dirty="0">
                <a:solidFill>
                  <a:srgbClr val="00B0F0"/>
                </a:solidFill>
              </a:rPr>
              <a:t>.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D3CB8-D316-4F4A-92EF-B79784B2D12B}"/>
              </a:ext>
            </a:extLst>
          </p:cNvPr>
          <p:cNvSpPr>
            <a:spLocks noGrp="1"/>
          </p:cNvSpPr>
          <p:nvPr>
            <p:ph type="title"/>
          </p:nvPr>
        </p:nvSpPr>
        <p:spPr/>
        <p:txBody>
          <a:bodyPr>
            <a:normAutofit fontScale="90000"/>
          </a:bodyPr>
          <a:lstStyle/>
          <a:p>
            <a:r>
              <a:rPr lang="en-US" dirty="0"/>
              <a:t>PROBLEM-SOLVING AND DECISION MAKING REVIEW</a:t>
            </a:r>
          </a:p>
        </p:txBody>
      </p:sp>
      <p:sp>
        <p:nvSpPr>
          <p:cNvPr id="3" name="Content Placeholder 2">
            <a:extLst>
              <a:ext uri="{FF2B5EF4-FFF2-40B4-BE49-F238E27FC236}">
                <a16:creationId xmlns:a16="http://schemas.microsoft.com/office/drawing/2014/main" id="{1DE030F8-2752-45B8-BC38-FD6B303EEF2D}"/>
              </a:ext>
            </a:extLst>
          </p:cNvPr>
          <p:cNvSpPr>
            <a:spLocks noGrp="1"/>
          </p:cNvSpPr>
          <p:nvPr>
            <p:ph idx="1"/>
          </p:nvPr>
        </p:nvSpPr>
        <p:spPr/>
        <p:txBody>
          <a:bodyPr>
            <a:normAutofit/>
          </a:bodyPr>
          <a:lstStyle/>
          <a:p>
            <a:r>
              <a:rPr lang="en-US" dirty="0">
                <a:solidFill>
                  <a:srgbClr val="FF0000"/>
                </a:solidFill>
              </a:rPr>
              <a:t>Problem solving</a:t>
            </a:r>
            <a:r>
              <a:rPr lang="en-US" dirty="0"/>
              <a:t>: consists of response to things going well and also to things going badly.</a:t>
            </a:r>
          </a:p>
          <a:p>
            <a:r>
              <a:rPr lang="en-US" dirty="0">
                <a:solidFill>
                  <a:srgbClr val="FF0000"/>
                </a:solidFill>
              </a:rPr>
              <a:t>Problem</a:t>
            </a:r>
            <a:r>
              <a:rPr lang="en-US" dirty="0"/>
              <a:t>: is a condition or event that is harmful or potentially harmful to a firm or that is beneficial or potentially beneficial. </a:t>
            </a:r>
          </a:p>
          <a:p>
            <a:r>
              <a:rPr lang="en-US" dirty="0">
                <a:solidFill>
                  <a:srgbClr val="FF0000"/>
                </a:solidFill>
              </a:rPr>
              <a:t>Decision making</a:t>
            </a:r>
            <a:r>
              <a:rPr lang="en-US" dirty="0"/>
              <a:t>: is the act of selecting from alternative problem solutions. </a:t>
            </a:r>
          </a:p>
          <a:p>
            <a:r>
              <a:rPr lang="en-US" dirty="0">
                <a:solidFill>
                  <a:srgbClr val="FF0000"/>
                </a:solidFill>
              </a:rPr>
              <a:t>Decision</a:t>
            </a:r>
            <a:r>
              <a:rPr lang="en-US" dirty="0"/>
              <a:t>: is a selected course of action.</a:t>
            </a:r>
          </a:p>
        </p:txBody>
      </p:sp>
    </p:spTree>
    <p:extLst>
      <p:ext uri="{BB962C8B-B14F-4D97-AF65-F5344CB8AC3E}">
        <p14:creationId xmlns:p14="http://schemas.microsoft.com/office/powerpoint/2010/main" val="12910944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B278902E-5192-48AA-A9D3-544A747A5B3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47800" y="804890"/>
            <a:ext cx="6324600" cy="5748310"/>
          </a:xfrm>
        </p:spPr>
      </p:pic>
    </p:spTree>
    <p:extLst>
      <p:ext uri="{BB962C8B-B14F-4D97-AF65-F5344CB8AC3E}">
        <p14:creationId xmlns:p14="http://schemas.microsoft.com/office/powerpoint/2010/main" val="3560119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lstStyle/>
          <a:p>
            <a:r>
              <a:rPr lang="en-US" dirty="0"/>
              <a:t>Moore’s Law</a:t>
            </a:r>
          </a:p>
        </p:txBody>
      </p:sp>
      <p:sp>
        <p:nvSpPr>
          <p:cNvPr id="3" name="Content Placeholder 2"/>
          <p:cNvSpPr>
            <a:spLocks noGrp="1"/>
          </p:cNvSpPr>
          <p:nvPr>
            <p:ph idx="1"/>
          </p:nvPr>
        </p:nvSpPr>
        <p:spPr>
          <a:xfrm>
            <a:off x="457200" y="1524000"/>
            <a:ext cx="8229600" cy="5050536"/>
          </a:xfrm>
        </p:spPr>
        <p:txBody>
          <a:bodyPr>
            <a:normAutofit/>
          </a:bodyPr>
          <a:lstStyle/>
          <a:p>
            <a:r>
              <a:rPr lang="en-US" sz="2400" dirty="0"/>
              <a:t>A law states that the storage density of  integrated circuits on a silicon chips doubled about every year. </a:t>
            </a:r>
          </a:p>
          <a:p>
            <a:pPr>
              <a:buNone/>
            </a:pPr>
            <a:r>
              <a:rPr lang="en-US" sz="2400" dirty="0"/>
              <a:t>	</a:t>
            </a:r>
            <a:r>
              <a:rPr lang="en-US" sz="2400" dirty="0">
                <a:solidFill>
                  <a:srgbClr val="C00000"/>
                </a:solidFill>
              </a:rPr>
              <a:t>By the 1970s, the rate of doubling has increased to 18 months, a pace that continues today.</a:t>
            </a:r>
          </a:p>
          <a:p>
            <a:pPr>
              <a:buNone/>
            </a:pPr>
            <a:r>
              <a:rPr lang="en-US" sz="2400" dirty="0"/>
              <a:t>This means that </a:t>
            </a:r>
            <a:r>
              <a:rPr lang="en-US" sz="2400" dirty="0">
                <a:solidFill>
                  <a:srgbClr val="C00000"/>
                </a:solidFill>
              </a:rPr>
              <a:t>the power of computer doubles about every 18 months </a:t>
            </a:r>
            <a:r>
              <a:rPr lang="en-US" sz="2400" dirty="0"/>
              <a:t>for a given cost.</a:t>
            </a:r>
          </a:p>
          <a:p>
            <a:pPr>
              <a:buNone/>
            </a:pPr>
            <a:r>
              <a:rPr lang="en-US" sz="2400" dirty="0"/>
              <a:t>The law also states that </a:t>
            </a:r>
            <a:r>
              <a:rPr lang="en-US" sz="2400" dirty="0">
                <a:solidFill>
                  <a:srgbClr val="C00000"/>
                </a:solidFill>
              </a:rPr>
              <a:t>this increase in computing ability will not require an equivalent increase in cost. </a:t>
            </a:r>
          </a:p>
          <a:p>
            <a:pPr>
              <a:buNone/>
            </a:pPr>
            <a:r>
              <a:rPr lang="en-US" sz="2400" dirty="0"/>
              <a:t>The law is named after Gordon Moore, a pioneer in the semiconductor industry, who articulated his theory in 1965.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B29D8105-9CDB-47DB-A3BA-58AE2987F34B}"/>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3833"/>
          <a:stretch/>
        </p:blipFill>
        <p:spPr>
          <a:xfrm>
            <a:off x="152400" y="609600"/>
            <a:ext cx="8839200" cy="6172200"/>
          </a:xfrm>
        </p:spPr>
      </p:pic>
    </p:spTree>
    <p:extLst>
      <p:ext uri="{BB962C8B-B14F-4D97-AF65-F5344CB8AC3E}">
        <p14:creationId xmlns:p14="http://schemas.microsoft.com/office/powerpoint/2010/main" val="14550801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8CA9B-98B7-4F12-B0D5-8F28BDE53C18}"/>
              </a:ext>
            </a:extLst>
          </p:cNvPr>
          <p:cNvSpPr>
            <a:spLocks noGrp="1"/>
          </p:cNvSpPr>
          <p:nvPr>
            <p:ph type="title"/>
          </p:nvPr>
        </p:nvSpPr>
        <p:spPr/>
        <p:txBody>
          <a:bodyPr/>
          <a:lstStyle/>
          <a:p>
            <a:r>
              <a:rPr lang="en-US" dirty="0"/>
              <a:t>PROBLEM-SOLVING PHASES</a:t>
            </a:r>
          </a:p>
        </p:txBody>
      </p:sp>
      <p:sp>
        <p:nvSpPr>
          <p:cNvPr id="3" name="Content Placeholder 2">
            <a:extLst>
              <a:ext uri="{FF2B5EF4-FFF2-40B4-BE49-F238E27FC236}">
                <a16:creationId xmlns:a16="http://schemas.microsoft.com/office/drawing/2014/main" id="{5C3B6BCE-5724-4842-BE1F-A1DBA4A08322}"/>
              </a:ext>
            </a:extLst>
          </p:cNvPr>
          <p:cNvSpPr>
            <a:spLocks noGrp="1"/>
          </p:cNvSpPr>
          <p:nvPr>
            <p:ph idx="1"/>
          </p:nvPr>
        </p:nvSpPr>
        <p:spPr/>
        <p:txBody>
          <a:bodyPr/>
          <a:lstStyle/>
          <a:p>
            <a:pPr marL="109728" indent="0">
              <a:buNone/>
            </a:pPr>
            <a:r>
              <a:rPr lang="en-US" dirty="0"/>
              <a:t> Herbert A. Simon’s four basic phases: </a:t>
            </a:r>
          </a:p>
          <a:p>
            <a:r>
              <a:rPr lang="en-US" dirty="0">
                <a:solidFill>
                  <a:srgbClr val="FF0000"/>
                </a:solidFill>
              </a:rPr>
              <a:t>Intelligence activity </a:t>
            </a:r>
            <a:r>
              <a:rPr lang="en-US" dirty="0"/>
              <a:t>: Searching the environment for conditions calling for a solution. </a:t>
            </a:r>
          </a:p>
          <a:p>
            <a:r>
              <a:rPr lang="en-US" dirty="0">
                <a:solidFill>
                  <a:srgbClr val="FF0000"/>
                </a:solidFill>
              </a:rPr>
              <a:t>Design activity </a:t>
            </a:r>
            <a:r>
              <a:rPr lang="en-US" dirty="0"/>
              <a:t>: Inventing, developing, and analyzing possible course of actions. </a:t>
            </a:r>
          </a:p>
          <a:p>
            <a:r>
              <a:rPr lang="en-US" dirty="0">
                <a:solidFill>
                  <a:srgbClr val="FF0000"/>
                </a:solidFill>
              </a:rPr>
              <a:t>Choice activity</a:t>
            </a:r>
            <a:r>
              <a:rPr lang="en-US" dirty="0"/>
              <a:t>: Selecting a particular course of action from those available. </a:t>
            </a:r>
          </a:p>
          <a:p>
            <a:r>
              <a:rPr lang="en-US" dirty="0">
                <a:solidFill>
                  <a:srgbClr val="FF0000"/>
                </a:solidFill>
              </a:rPr>
              <a:t>Review activity</a:t>
            </a:r>
            <a:r>
              <a:rPr lang="en-US" dirty="0"/>
              <a:t>: Assessing past choices. </a:t>
            </a:r>
          </a:p>
        </p:txBody>
      </p:sp>
    </p:spTree>
    <p:extLst>
      <p:ext uri="{BB962C8B-B14F-4D97-AF65-F5344CB8AC3E}">
        <p14:creationId xmlns:p14="http://schemas.microsoft.com/office/powerpoint/2010/main" val="4161899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Concepts and Definitions</a:t>
            </a:r>
          </a:p>
        </p:txBody>
      </p:sp>
      <p:sp>
        <p:nvSpPr>
          <p:cNvPr id="3" name="Content Placeholder 2"/>
          <p:cNvSpPr>
            <a:spLocks noGrp="1"/>
          </p:cNvSpPr>
          <p:nvPr>
            <p:ph idx="1"/>
          </p:nvPr>
        </p:nvSpPr>
        <p:spPr/>
        <p:txBody>
          <a:bodyPr/>
          <a:lstStyle/>
          <a:p>
            <a:pPr>
              <a:lnSpc>
                <a:spcPct val="80000"/>
              </a:lnSpc>
            </a:pPr>
            <a:r>
              <a:rPr lang="en-US" b="1" dirty="0">
                <a:latin typeface="Andalus" pitchFamily="18" charset="-78"/>
                <a:cs typeface="Andalus" pitchFamily="18" charset="-78"/>
              </a:rPr>
              <a:t>Data Item.</a:t>
            </a:r>
            <a:r>
              <a:rPr lang="en-US" dirty="0">
                <a:latin typeface="Andalus" pitchFamily="18" charset="-78"/>
                <a:cs typeface="Andalus" pitchFamily="18" charset="-78"/>
              </a:rPr>
              <a:t> Elementary description of things, events, activities and transactions that are recorded, classified and stored but are not organized to convey any specific meaning.</a:t>
            </a:r>
          </a:p>
          <a:p>
            <a:pPr>
              <a:lnSpc>
                <a:spcPct val="80000"/>
              </a:lnSpc>
            </a:pPr>
            <a:r>
              <a:rPr lang="en-US" b="1" dirty="0">
                <a:latin typeface="Andalus" pitchFamily="18" charset="-78"/>
                <a:cs typeface="Andalus" pitchFamily="18" charset="-78"/>
              </a:rPr>
              <a:t>Information.</a:t>
            </a:r>
            <a:r>
              <a:rPr lang="en-US" dirty="0">
                <a:latin typeface="Andalus" pitchFamily="18" charset="-78"/>
                <a:cs typeface="Andalus" pitchFamily="18" charset="-78"/>
              </a:rPr>
              <a:t> Data organized so that they have meaning and value to the recipient.</a:t>
            </a:r>
          </a:p>
          <a:p>
            <a:pPr>
              <a:lnSpc>
                <a:spcPct val="80000"/>
              </a:lnSpc>
            </a:pPr>
            <a:r>
              <a:rPr lang="en-US" b="1" dirty="0">
                <a:latin typeface="Andalus" pitchFamily="18" charset="-78"/>
                <a:cs typeface="Andalus" pitchFamily="18" charset="-78"/>
              </a:rPr>
              <a:t>Knowledge.</a:t>
            </a:r>
            <a:r>
              <a:rPr lang="en-US" dirty="0">
                <a:latin typeface="Andalus" pitchFamily="18" charset="-78"/>
                <a:cs typeface="Andalus" pitchFamily="18" charset="-78"/>
              </a:rPr>
              <a:t> Data and/or information organized and processed to convey understanding, experience, accumulated learning and expertise as they apply to a current problem or activity.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36A0229-782F-457B-A88A-BF667075DE22}" type="slidenum">
              <a:rPr lang="en-US"/>
              <a:pPr/>
              <a:t>6</a:t>
            </a:fld>
            <a:endParaRPr lang="en-US"/>
          </a:p>
        </p:txBody>
      </p:sp>
      <p:sp>
        <p:nvSpPr>
          <p:cNvPr id="39938" name="Rectangle 2"/>
          <p:cNvSpPr>
            <a:spLocks noGrp="1" noChangeArrowheads="1"/>
          </p:cNvSpPr>
          <p:nvPr>
            <p:ph type="title"/>
          </p:nvPr>
        </p:nvSpPr>
        <p:spPr/>
        <p:txBody>
          <a:bodyPr>
            <a:normAutofit fontScale="90000"/>
          </a:bodyPr>
          <a:lstStyle/>
          <a:p>
            <a:r>
              <a:rPr lang="en-US" sz="4000" dirty="0"/>
              <a:t>Information Systems: Concepts and Definitions (Continued)</a:t>
            </a:r>
          </a:p>
        </p:txBody>
      </p:sp>
      <p:sp>
        <p:nvSpPr>
          <p:cNvPr id="39939" name="Rectangle 3"/>
          <p:cNvSpPr>
            <a:spLocks noGrp="1" noChangeArrowheads="1"/>
          </p:cNvSpPr>
          <p:nvPr>
            <p:ph type="body" idx="1"/>
          </p:nvPr>
        </p:nvSpPr>
        <p:spPr/>
        <p:txBody>
          <a:bodyPr/>
          <a:lstStyle/>
          <a:p>
            <a:r>
              <a:rPr lang="en-US" b="1" dirty="0"/>
              <a:t>Information Technology Architecture. </a:t>
            </a:r>
            <a:r>
              <a:rPr lang="en-US" dirty="0"/>
              <a:t>A high-level map or plan of the information assets in an organization, which guides current operations and is a blueprint for future directions.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7862B57-2DB4-4318-B018-369BC3CF3107}" type="slidenum">
              <a:rPr lang="en-US"/>
              <a:pPr/>
              <a:t>7</a:t>
            </a:fld>
            <a:endParaRPr lang="en-US"/>
          </a:p>
        </p:txBody>
      </p:sp>
      <p:sp>
        <p:nvSpPr>
          <p:cNvPr id="40962" name="Rectangle 2"/>
          <p:cNvSpPr>
            <a:spLocks noGrp="1" noChangeArrowheads="1"/>
          </p:cNvSpPr>
          <p:nvPr>
            <p:ph type="title"/>
          </p:nvPr>
        </p:nvSpPr>
        <p:spPr/>
        <p:txBody>
          <a:bodyPr>
            <a:normAutofit fontScale="90000"/>
          </a:bodyPr>
          <a:lstStyle/>
          <a:p>
            <a:r>
              <a:rPr lang="en-US" sz="4000"/>
              <a:t>Information Systems: Concepts and Definitions (Continued)</a:t>
            </a:r>
          </a:p>
        </p:txBody>
      </p:sp>
      <p:sp>
        <p:nvSpPr>
          <p:cNvPr id="40963" name="Rectangle 3"/>
          <p:cNvSpPr>
            <a:spLocks noGrp="1" noChangeArrowheads="1"/>
          </p:cNvSpPr>
          <p:nvPr>
            <p:ph type="body" idx="1"/>
          </p:nvPr>
        </p:nvSpPr>
        <p:spPr/>
        <p:txBody>
          <a:bodyPr/>
          <a:lstStyle/>
          <a:p>
            <a:r>
              <a:rPr lang="en-US" b="1"/>
              <a:t>Information Technology Infrastructure. </a:t>
            </a:r>
            <a:r>
              <a:rPr lang="en-US"/>
              <a:t>The physical facilities, IT components, IT services and IT management that support an entire organization.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5435D20-1882-4893-BAFF-957460A76F35}" type="slidenum">
              <a:rPr lang="en-US"/>
              <a:pPr/>
              <a:t>8</a:t>
            </a:fld>
            <a:endParaRPr lang="en-US"/>
          </a:p>
        </p:txBody>
      </p:sp>
      <p:sp>
        <p:nvSpPr>
          <p:cNvPr id="38914" name="Rectangle 2"/>
          <p:cNvSpPr>
            <a:spLocks noGrp="1" noChangeArrowheads="1"/>
          </p:cNvSpPr>
          <p:nvPr>
            <p:ph type="title"/>
          </p:nvPr>
        </p:nvSpPr>
        <p:spPr/>
        <p:txBody>
          <a:bodyPr/>
          <a:lstStyle/>
          <a:p>
            <a:r>
              <a:rPr lang="en-US"/>
              <a:t>Information Systems</a:t>
            </a:r>
          </a:p>
        </p:txBody>
      </p:sp>
      <p:sp>
        <p:nvSpPr>
          <p:cNvPr id="38915" name="Rectangle 3"/>
          <p:cNvSpPr>
            <a:spLocks noGrp="1" noChangeArrowheads="1"/>
          </p:cNvSpPr>
          <p:nvPr>
            <p:ph type="body" idx="1"/>
          </p:nvPr>
        </p:nvSpPr>
        <p:spPr/>
        <p:txBody>
          <a:bodyPr/>
          <a:lstStyle/>
          <a:p>
            <a:r>
              <a:rPr lang="en-US" b="1" dirty="0"/>
              <a:t>Information System (IS).</a:t>
            </a:r>
          </a:p>
          <a:p>
            <a:pPr marL="109728" indent="0">
              <a:buNone/>
            </a:pPr>
            <a:r>
              <a:rPr lang="en-US" dirty="0"/>
              <a:t> Collects, processes, stores, analyzes and disseminates information for a specific purpose.</a:t>
            </a:r>
          </a:p>
          <a:p>
            <a:r>
              <a:rPr lang="en-US" b="1" dirty="0"/>
              <a:t>Computer-based Information System (CBIS).</a:t>
            </a:r>
            <a:r>
              <a:rPr lang="en-US" dirty="0"/>
              <a:t> </a:t>
            </a:r>
          </a:p>
          <a:p>
            <a:pPr marL="109728" indent="0">
              <a:buNone/>
            </a:pPr>
            <a:r>
              <a:rPr lang="en-US" dirty="0"/>
              <a:t>An information system that uses computer technology to perform some or all of its intended tasks.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A1BC27D-455C-4B95-B940-DED33785780D}" type="slidenum">
              <a:rPr lang="en-US"/>
              <a:pPr/>
              <a:t>9</a:t>
            </a:fld>
            <a:endParaRPr lang="en-US"/>
          </a:p>
        </p:txBody>
      </p:sp>
      <p:sp>
        <p:nvSpPr>
          <p:cNvPr id="41986" name="Rectangle 2"/>
          <p:cNvSpPr>
            <a:spLocks noGrp="1" noChangeArrowheads="1"/>
          </p:cNvSpPr>
          <p:nvPr>
            <p:ph type="title"/>
          </p:nvPr>
        </p:nvSpPr>
        <p:spPr/>
        <p:txBody>
          <a:bodyPr>
            <a:normAutofit fontScale="90000"/>
          </a:bodyPr>
          <a:lstStyle/>
          <a:p>
            <a:r>
              <a:rPr lang="en-US" sz="4000"/>
              <a:t>Basic Components of Information Systems</a:t>
            </a:r>
          </a:p>
        </p:txBody>
      </p:sp>
      <p:sp>
        <p:nvSpPr>
          <p:cNvPr id="41987" name="Rectangle 3"/>
          <p:cNvSpPr>
            <a:spLocks noGrp="1" noChangeArrowheads="1"/>
          </p:cNvSpPr>
          <p:nvPr>
            <p:ph type="body" idx="1"/>
          </p:nvPr>
        </p:nvSpPr>
        <p:spPr>
          <a:xfrm>
            <a:off x="457200" y="2532888"/>
            <a:ext cx="8229600" cy="3563112"/>
          </a:xfrm>
        </p:spPr>
        <p:txBody>
          <a:bodyPr/>
          <a:lstStyle/>
          <a:p>
            <a:r>
              <a:rPr lang="en-US" b="1" dirty="0"/>
              <a:t>Hardware</a:t>
            </a:r>
            <a:r>
              <a:rPr lang="en-US" dirty="0"/>
              <a:t> is a device such as a processor, monitor, keyboard or printer</a:t>
            </a:r>
          </a:p>
          <a:p>
            <a:r>
              <a:rPr lang="en-US" b="1" dirty="0"/>
              <a:t>Software</a:t>
            </a:r>
            <a:r>
              <a:rPr lang="en-US" dirty="0"/>
              <a:t> is a program or collection of programs that enable hardware to process data.</a:t>
            </a:r>
          </a:p>
          <a:p>
            <a:r>
              <a:rPr lang="en-US" b="1" dirty="0"/>
              <a:t>Database</a:t>
            </a:r>
            <a:r>
              <a:rPr lang="en-US" dirty="0"/>
              <a:t> is a collection of related files or tables containing data.</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592</TotalTime>
  <Words>2101</Words>
  <Application>Microsoft Office PowerPoint</Application>
  <PresentationFormat>On-screen Show (4:3)</PresentationFormat>
  <Paragraphs>318</Paragraphs>
  <Slides>41</Slides>
  <Notes>18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41</vt:i4>
      </vt:variant>
    </vt:vector>
  </HeadingPairs>
  <TitlesOfParts>
    <vt:vector size="49" baseType="lpstr">
      <vt:lpstr>Andalus</vt:lpstr>
      <vt:lpstr>Bahnschrift</vt:lpstr>
      <vt:lpstr>Calibri</vt:lpstr>
      <vt:lpstr>Georgia</vt:lpstr>
      <vt:lpstr>Times New Roman</vt:lpstr>
      <vt:lpstr>Trebuchet MS</vt:lpstr>
      <vt:lpstr>Wingdings 2</vt:lpstr>
      <vt:lpstr>Urban</vt:lpstr>
      <vt:lpstr>Chapter 1</vt:lpstr>
      <vt:lpstr>Book Reference:  Management Information System 10th Edition By  Raymond McLeod, Jr., George Schell </vt:lpstr>
      <vt:lpstr>History of Information System</vt:lpstr>
      <vt:lpstr>Moore’s Law</vt:lpstr>
      <vt:lpstr>Concepts and Definitions</vt:lpstr>
      <vt:lpstr>Information Systems: Concepts and Definitions (Continued)</vt:lpstr>
      <vt:lpstr>Information Systems: Concepts and Definitions (Continued)</vt:lpstr>
      <vt:lpstr>Information Systems</vt:lpstr>
      <vt:lpstr>Basic Components of Information Systems</vt:lpstr>
      <vt:lpstr>Basic Components of Information Systems (Continued)</vt:lpstr>
      <vt:lpstr>Application Programs</vt:lpstr>
      <vt:lpstr>Computer Architecture</vt:lpstr>
      <vt:lpstr>Communication Architecture</vt:lpstr>
      <vt:lpstr>Communication Architecture</vt:lpstr>
      <vt:lpstr>Evolution in Computer Architecture</vt:lpstr>
      <vt:lpstr>Evolution in Computer Architecture</vt:lpstr>
      <vt:lpstr>Types of Information system</vt:lpstr>
      <vt:lpstr>Types of Information Systems (Continued)</vt:lpstr>
      <vt:lpstr>Types of Information Systems (Continued)</vt:lpstr>
      <vt:lpstr>Types of Information Systems (Continued)</vt:lpstr>
      <vt:lpstr>Types of Information Systems (Continued)</vt:lpstr>
      <vt:lpstr>Types of Information Systems (Continued)</vt:lpstr>
      <vt:lpstr>Types of Information Systems (Continued)</vt:lpstr>
      <vt:lpstr>Types of Information Systems (Continued)</vt:lpstr>
      <vt:lpstr>Management Information System</vt:lpstr>
      <vt:lpstr>Types of Information Systems (Continued)</vt:lpstr>
      <vt:lpstr>Types of Information Systems (Continued)</vt:lpstr>
      <vt:lpstr>Types of Information Systems (Continued)</vt:lpstr>
      <vt:lpstr>Decision Support System                A Decision Support System Model</vt:lpstr>
      <vt:lpstr>Types of Information Systems (Continued)</vt:lpstr>
      <vt:lpstr>Support for Organizational Employees</vt:lpstr>
      <vt:lpstr>Support for Organizational Employees (Continued)</vt:lpstr>
      <vt:lpstr>Support for Organizational Employees (Continued)</vt:lpstr>
      <vt:lpstr>Managing Information Resources </vt:lpstr>
      <vt:lpstr>Managing Information Resources (Continued)</vt:lpstr>
      <vt:lpstr>Managing Information Resources (Continued)</vt:lpstr>
      <vt:lpstr>Managing Information Resources (Continued)</vt:lpstr>
      <vt:lpstr>PROBLEM-SOLVING AND DECISION MAKING REVIEW</vt:lpstr>
      <vt:lpstr>PowerPoint Presentation</vt:lpstr>
      <vt:lpstr>PowerPoint Presentation</vt:lpstr>
      <vt:lpstr>PROBLEM-SOLVING PHASES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dc:title>
  <dc:creator>laptop care</dc:creator>
  <cp:lastModifiedBy>Khansa</cp:lastModifiedBy>
  <cp:revision>83</cp:revision>
  <dcterms:created xsi:type="dcterms:W3CDTF">2020-02-06T15:27:34Z</dcterms:created>
  <dcterms:modified xsi:type="dcterms:W3CDTF">2020-02-25T12:57:55Z</dcterms:modified>
</cp:coreProperties>
</file>