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305" r:id="rId2"/>
    <p:sldId id="257" r:id="rId3"/>
    <p:sldId id="288" r:id="rId4"/>
    <p:sldId id="258" r:id="rId5"/>
    <p:sldId id="293" r:id="rId6"/>
    <p:sldId id="260" r:id="rId7"/>
    <p:sldId id="295" r:id="rId8"/>
    <p:sldId id="294" r:id="rId9"/>
    <p:sldId id="296" r:id="rId10"/>
    <p:sldId id="297" r:id="rId11"/>
    <p:sldId id="298" r:id="rId12"/>
    <p:sldId id="266" r:id="rId13"/>
    <p:sldId id="285" r:id="rId14"/>
    <p:sldId id="264" r:id="rId15"/>
    <p:sldId id="299" r:id="rId16"/>
    <p:sldId id="300" r:id="rId17"/>
    <p:sldId id="301" r:id="rId18"/>
    <p:sldId id="308" r:id="rId19"/>
    <p:sldId id="287" r:id="rId20"/>
    <p:sldId id="276" r:id="rId21"/>
    <p:sldId id="290" r:id="rId22"/>
    <p:sldId id="278" r:id="rId23"/>
    <p:sldId id="268" r:id="rId24"/>
    <p:sldId id="307" r:id="rId25"/>
    <p:sldId id="273" r:id="rId26"/>
    <p:sldId id="269" r:id="rId27"/>
    <p:sldId id="302" r:id="rId28"/>
    <p:sldId id="303" r:id="rId29"/>
    <p:sldId id="30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p>
            <a:fld id="{524FA53C-74AE-4C55-AAF2-10BB00A7FAD0}" type="datetimeFigureOut">
              <a:rPr lang="en-US" smtClean="0"/>
              <a:pPr/>
              <a:t>5/2/2020</a:t>
            </a:fld>
            <a:endParaRPr lang="en-US" dirty="0"/>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38C95ED9-DD3D-4115-8684-BF1E9CD29684}" type="slidenum">
              <a:rPr lang="en-US" smtClean="0"/>
              <a:pPr/>
              <a:t>‹#›</a:t>
            </a:fld>
            <a:endParaRPr lang="en-US" dirty="0"/>
          </a:p>
        </p:txBody>
      </p:sp>
      <p:sp>
        <p:nvSpPr>
          <p:cNvPr id="12" name="Footer Placeholder 11"/>
          <p:cNvSpPr>
            <a:spLocks noGrp="1"/>
          </p:cNvSpPr>
          <p:nvPr>
            <p:ph type="ftr" sz="quarter" idx="12"/>
          </p:nvPr>
        </p:nvSpPr>
        <p:spPr>
          <a:xfrm>
            <a:off x="1600200" y="6509004"/>
            <a:ext cx="3907464" cy="274320"/>
          </a:xfrm>
        </p:spPr>
        <p:txBody>
          <a:bodyPr vert="horz" rtlCol="0"/>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4FA53C-74AE-4C55-AAF2-10BB00A7FAD0}" type="datetimeFigureOut">
              <a:rPr lang="en-US" smtClean="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C95ED9-DD3D-4115-8684-BF1E9CD2968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4FA53C-74AE-4C55-AAF2-10BB00A7FAD0}" type="datetimeFigureOut">
              <a:rPr lang="en-US" smtClean="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C95ED9-DD3D-4115-8684-BF1E9CD2968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4FA53C-74AE-4C55-AAF2-10BB00A7FAD0}" type="datetimeFigureOut">
              <a:rPr lang="en-US" smtClean="0"/>
              <a:pPr/>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C95ED9-DD3D-4115-8684-BF1E9CD2968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p>
            <a:fld id="{524FA53C-74AE-4C55-AAF2-10BB00A7FAD0}" type="datetimeFigureOut">
              <a:rPr lang="en-US" smtClean="0"/>
              <a:pPr/>
              <a:t>5/2/2020</a:t>
            </a:fld>
            <a:endParaRPr lang="en-US" dirty="0"/>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38C95ED9-DD3D-4115-8684-BF1E9CD29684}" type="slidenum">
              <a:rPr lang="en-US" smtClean="0"/>
              <a:pPr/>
              <a:t>‹#›</a:t>
            </a:fld>
            <a:endParaRPr lang="en-US" dirty="0"/>
          </a:p>
        </p:txBody>
      </p:sp>
      <p:sp>
        <p:nvSpPr>
          <p:cNvPr id="10" name="Footer Placeholder 9"/>
          <p:cNvSpPr>
            <a:spLocks noGrp="1"/>
          </p:cNvSpPr>
          <p:nvPr>
            <p:ph type="ftr" sz="quarter" idx="12"/>
          </p:nvPr>
        </p:nvSpPr>
        <p:spPr>
          <a:xfrm>
            <a:off x="1600200" y="6513670"/>
            <a:ext cx="3907464" cy="274320"/>
          </a:xfrm>
        </p:spPr>
        <p:txBody>
          <a:bodyPr vert="horz" rtlCol="0"/>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24FA53C-74AE-4C55-AAF2-10BB00A7FAD0}" type="datetimeFigureOut">
              <a:rPr lang="en-US" smtClean="0"/>
              <a:pPr/>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641080" y="6514568"/>
            <a:ext cx="464288" cy="274320"/>
          </a:xfrm>
        </p:spPr>
        <p:txBody>
          <a:bodyPr/>
          <a:lstStyle/>
          <a:p>
            <a:fld id="{38C95ED9-DD3D-4115-8684-BF1E9CD29684}" type="slidenum">
              <a:rPr lang="en-US" smtClean="0"/>
              <a:pPr/>
              <a:t>‹#›</a:t>
            </a:fld>
            <a:endParaRPr lang="en-US" dirty="0"/>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dirty="0"/>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dirty="0"/>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24FA53C-74AE-4C55-AAF2-10BB00A7FAD0}" type="datetimeFigureOut">
              <a:rPr lang="en-US" smtClean="0"/>
              <a:pPr/>
              <a:t>5/2/2020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a:xfrm>
            <a:off x="8641080" y="6514568"/>
            <a:ext cx="464288" cy="274320"/>
          </a:xfrm>
        </p:spPr>
        <p:txBody>
          <a:bodyPr/>
          <a:lstStyle/>
          <a:p>
            <a:fld id="{38C95ED9-DD3D-4115-8684-BF1E9CD2968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24FA53C-74AE-4C55-AAF2-10BB00A7FAD0}" type="datetimeFigureOut">
              <a:rPr lang="en-US" smtClean="0"/>
              <a:pPr/>
              <a:t>5/2/2020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8C95ED9-DD3D-4115-8684-BF1E9CD29684}" type="slidenum">
              <a:rPr lang="en-US" smtClean="0"/>
              <a:pPr/>
              <a:t>‹#›</a:t>
            </a:fld>
            <a:endParaRPr lang="en-US" dirty="0"/>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4FA53C-74AE-4C55-AAF2-10BB00A7FAD0}" type="datetimeFigureOut">
              <a:rPr lang="en-US" smtClean="0"/>
              <a:pPr/>
              <a:t>5/2/2020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8C95ED9-DD3D-4115-8684-BF1E9CD2968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p>
            <a:fld id="{524FA53C-74AE-4C55-AAF2-10BB00A7FAD0}" type="datetimeFigureOut">
              <a:rPr lang="en-US" smtClean="0"/>
              <a:pPr/>
              <a:t>5/2/2020</a:t>
            </a:fld>
            <a:endParaRPr lang="en-US" dirty="0"/>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38C95ED9-DD3D-4115-8684-BF1E9CD29684}" type="slidenum">
              <a:rPr lang="en-US" smtClean="0"/>
              <a:pPr/>
              <a:t>‹#›</a:t>
            </a:fld>
            <a:endParaRPr lang="en-US" dirty="0"/>
          </a:p>
        </p:txBody>
      </p:sp>
      <p:sp>
        <p:nvSpPr>
          <p:cNvPr id="11" name="Footer Placeholder 10"/>
          <p:cNvSpPr>
            <a:spLocks noGrp="1"/>
          </p:cNvSpPr>
          <p:nvPr>
            <p:ph type="ftr" sz="quarter" idx="12"/>
          </p:nvPr>
        </p:nvSpPr>
        <p:spPr>
          <a:xfrm>
            <a:off x="1600200" y="6513670"/>
            <a:ext cx="3907464" cy="274320"/>
          </a:xfrm>
        </p:spPr>
        <p:txBody>
          <a:bodyPr vert="horz" rtlCol="0"/>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p>
            <a:fld id="{524FA53C-74AE-4C55-AAF2-10BB00A7FAD0}" type="datetimeFigureOut">
              <a:rPr lang="en-US" smtClean="0"/>
              <a:pPr/>
              <a:t>5/2/2020</a:t>
            </a:fld>
            <a:endParaRPr lang="en-US" dirty="0"/>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38C95ED9-DD3D-4115-8684-BF1E9CD29684}" type="slidenum">
              <a:rPr lang="en-US" smtClean="0"/>
              <a:pPr/>
              <a:t>‹#›</a:t>
            </a:fld>
            <a:endParaRPr lang="en-US" dirty="0"/>
          </a:p>
        </p:txBody>
      </p:sp>
      <p:sp>
        <p:nvSpPr>
          <p:cNvPr id="10" name="Footer Placeholder 9"/>
          <p:cNvSpPr>
            <a:spLocks noGrp="1"/>
          </p:cNvSpPr>
          <p:nvPr>
            <p:ph type="ftr" sz="quarter" idx="12"/>
          </p:nvPr>
        </p:nvSpPr>
        <p:spPr>
          <a:xfrm>
            <a:off x="1600200" y="6509004"/>
            <a:ext cx="3907464" cy="274320"/>
          </a:xfrm>
        </p:spPr>
        <p:txBody>
          <a:bodyPr vert="horz"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dirty="0"/>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524FA53C-74AE-4C55-AAF2-10BB00A7FAD0}" type="datetimeFigureOut">
              <a:rPr lang="en-US" smtClean="0"/>
              <a:pPr/>
              <a:t>5/2/2020</a:t>
            </a:fld>
            <a:endParaRPr lang="en-US" dirty="0"/>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38C95ED9-DD3D-4115-8684-BF1E9CD29684}" type="slidenum">
              <a:rPr lang="en-US" smtClean="0"/>
              <a:pPr/>
              <a:t>‹#›</a:t>
            </a:fld>
            <a:endParaRPr lang="en-US" dirty="0"/>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lstStyle/>
          <a:p>
            <a:r>
              <a:rPr lang="en-US" dirty="0" smtClean="0"/>
              <a:t>C3 plants</a:t>
            </a:r>
          </a:p>
          <a:p>
            <a:r>
              <a:rPr lang="en-US" dirty="0" smtClean="0"/>
              <a:t>Photosynthesis in c3 plants</a:t>
            </a:r>
          </a:p>
          <a:p>
            <a:r>
              <a:rPr lang="en-US" dirty="0" smtClean="0"/>
              <a:t>C4 plants</a:t>
            </a:r>
          </a:p>
          <a:p>
            <a:r>
              <a:rPr lang="en-US" dirty="0" smtClean="0"/>
              <a:t>Photosynthesis in c4 plants</a:t>
            </a:r>
          </a:p>
          <a:p>
            <a:r>
              <a:rPr lang="en-US" dirty="0" smtClean="0"/>
              <a:t>CAM plants</a:t>
            </a:r>
          </a:p>
          <a:p>
            <a:r>
              <a:rPr lang="en-US" dirty="0" smtClean="0"/>
              <a:t>Photosynthesis in CAM plants</a:t>
            </a:r>
          </a:p>
          <a:p>
            <a:r>
              <a:rPr lang="en-US" dirty="0" smtClean="0"/>
              <a:t>Importance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b="1" dirty="0" smtClean="0">
                <a:latin typeface="Times New Roman" pitchFamily="18" charset="0"/>
                <a:cs typeface="Times New Roman" pitchFamily="18" charset="0"/>
              </a:rPr>
              <a:t>Step 3:Regeneration:</a:t>
            </a:r>
            <a:r>
              <a:rPr lang="en-US" sz="4800" dirty="0" smtClean="0">
                <a:latin typeface="Times New Roman" pitchFamily="18" charset="0"/>
                <a:cs typeface="Times New Roman" pitchFamily="18" charset="0"/>
              </a:rPr>
              <a:t/>
            </a:r>
            <a:br>
              <a:rPr lang="en-US" sz="4800" dirty="0" smtClean="0">
                <a:latin typeface="Times New Roman" pitchFamily="18" charset="0"/>
                <a:cs typeface="Times New Roman" pitchFamily="18" charset="0"/>
              </a:rPr>
            </a:br>
            <a:endParaRPr lang="en-US" dirty="0"/>
          </a:p>
        </p:txBody>
      </p:sp>
      <p:sp>
        <p:nvSpPr>
          <p:cNvPr id="3" name="Content Placeholder 2"/>
          <p:cNvSpPr>
            <a:spLocks noGrp="1"/>
          </p:cNvSpPr>
          <p:nvPr>
            <p:ph sz="half" idx="1"/>
          </p:nvPr>
        </p:nvSpPr>
        <p:spPr/>
        <p:txBody>
          <a:bodyPr/>
          <a:lstStyle/>
          <a:p>
            <a:r>
              <a:rPr lang="en-US" dirty="0" smtClean="0">
                <a:latin typeface="Times New Roman" pitchFamily="18" charset="0"/>
                <a:cs typeface="Times New Roman" pitchFamily="18" charset="0"/>
              </a:rPr>
              <a:t>One G3P molecule leaves the cycle and will go towards making glucose, while five G3Ps must be recycled to regenerate the RuBP acceptor. Regeneration involves a complex series of reactions and requires ATP.</a:t>
            </a:r>
          </a:p>
          <a:p>
            <a:endParaRPr lang="en-US" dirty="0"/>
          </a:p>
        </p:txBody>
      </p:sp>
      <p:pic>
        <p:nvPicPr>
          <p:cNvPr id="5" name="Content Placeholder 4" descr="1586685620063.jpg"/>
          <p:cNvPicPr>
            <a:picLocks noGrp="1"/>
          </p:cNvPicPr>
          <p:nvPr>
            <p:ph sz="half" idx="2"/>
          </p:nvPr>
        </p:nvPicPr>
        <p:blipFill>
          <a:blip r:embed="rId2" cstate="print"/>
          <a:stretch>
            <a:fillRect/>
          </a:stretch>
        </p:blipFill>
        <p:spPr>
          <a:xfrm>
            <a:off x="4876800" y="1752600"/>
            <a:ext cx="3733800" cy="43434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 gain of ATP and NADPH:</a:t>
            </a:r>
            <a:endParaRPr lang="en-US" dirty="0"/>
          </a:p>
        </p:txBody>
      </p:sp>
      <p:sp>
        <p:nvSpPr>
          <p:cNvPr id="3" name="Content Placeholder 2"/>
          <p:cNvSpPr>
            <a:spLocks noGrp="1"/>
          </p:cNvSpPr>
          <p:nvPr>
            <p:ph sz="half" idx="1"/>
          </p:nvPr>
        </p:nvSpPr>
        <p:spPr/>
        <p:txBody>
          <a:bodyPr/>
          <a:lstStyle/>
          <a:p>
            <a:r>
              <a:rPr lang="en-US" dirty="0" smtClean="0"/>
              <a:t> For the net gain of one G3P molecule, the Calvin cycle consumes a total of nine molecule of ATP and six molecules of NADPH. </a:t>
            </a:r>
          </a:p>
          <a:p>
            <a:endParaRPr lang="en-US" dirty="0"/>
          </a:p>
        </p:txBody>
      </p:sp>
      <p:pic>
        <p:nvPicPr>
          <p:cNvPr id="5" name="Content Placeholder 4" descr="C:\Users\subhan\Desktop\Calvin_cycle.gif"/>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72503" y="1646238"/>
            <a:ext cx="3989993" cy="4525962"/>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c3 plants:</a:t>
            </a:r>
            <a:endParaRPr lang="en-US" dirty="0"/>
          </a:p>
        </p:txBody>
      </p:sp>
      <p:sp>
        <p:nvSpPr>
          <p:cNvPr id="3" name="Content Placeholder 2"/>
          <p:cNvSpPr>
            <a:spLocks noGrp="1"/>
          </p:cNvSpPr>
          <p:nvPr>
            <p:ph idx="1"/>
          </p:nvPr>
        </p:nvSpPr>
        <p:spPr/>
        <p:txBody>
          <a:bodyPr>
            <a:normAutofit/>
          </a:bodyPr>
          <a:lstStyle/>
          <a:p>
            <a:r>
              <a:rPr lang="en-US" sz="2800" b="1" dirty="0" smtClean="0"/>
              <a:t>Significance  of Calvin Cycle:</a:t>
            </a:r>
            <a:endParaRPr lang="en-US" sz="2800" dirty="0" smtClean="0"/>
          </a:p>
          <a:p>
            <a:r>
              <a:rPr lang="en-US" sz="2800" dirty="0" smtClean="0"/>
              <a:t>The Calvin cycle is the process from which most of the plants produce glucose. In the Calvin cycle, the molecules that are being used in one part of the cycle are been regenerated in other parts of the cycle.</a:t>
            </a:r>
          </a:p>
          <a:p>
            <a:r>
              <a:rPr lang="en-US" sz="2800" dirty="0" smtClean="0"/>
              <a:t> This minimizes the use of energy that would be required to create the entire molecule of glucose from starch.</a:t>
            </a:r>
          </a:p>
          <a:p>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C4 plants:</a:t>
            </a:r>
            <a:endParaRPr lang="en-US" dirty="0"/>
          </a:p>
        </p:txBody>
      </p:sp>
      <p:pic>
        <p:nvPicPr>
          <p:cNvPr id="4" name="Content Placeholder 3" descr="C:\Users\subhan\Desktop\c4 plants.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371600" y="2819400"/>
            <a:ext cx="6172200" cy="3733800"/>
          </a:xfrm>
          <a:prstGeom prst="rect">
            <a:avLst/>
          </a:prstGeom>
          <a:noFill/>
          <a:ln>
            <a:noFill/>
          </a:ln>
        </p:spPr>
      </p:pic>
      <p:sp>
        <p:nvSpPr>
          <p:cNvPr id="6" name="Rectangle 5"/>
          <p:cNvSpPr/>
          <p:nvPr/>
        </p:nvSpPr>
        <p:spPr>
          <a:xfrm>
            <a:off x="838200" y="1676400"/>
            <a:ext cx="7620000" cy="646331"/>
          </a:xfrm>
          <a:prstGeom prst="rect">
            <a:avLst/>
          </a:prstGeom>
        </p:spPr>
        <p:txBody>
          <a:bodyPr wrap="square">
            <a:spAutoFit/>
          </a:bodyPr>
          <a:lstStyle/>
          <a:p>
            <a:r>
              <a:rPr lang="en-US" dirty="0" smtClean="0">
                <a:latin typeface="Times New Roman" pitchFamily="18" charset="0"/>
                <a:cs typeface="Times New Roman" pitchFamily="18" charset="0"/>
              </a:rPr>
              <a:t>Perennial C4 plants are Indian grass, Bermuda grass, switch grass, big bluestem and that of annual C4 plants are sudan grasses, corn, pearl millet.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imes New Roman" pitchFamily="18" charset="0"/>
                <a:cs typeface="Times New Roman" pitchFamily="18" charset="0"/>
              </a:rPr>
              <a:t>C4 pathway or Hatch and Slack pathway</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sz="2000" dirty="0"/>
          </a:p>
        </p:txBody>
      </p:sp>
      <p:sp>
        <p:nvSpPr>
          <p:cNvPr id="3" name="Content Placeholder 2"/>
          <p:cNvSpPr>
            <a:spLocks noGrp="1"/>
          </p:cNvSpPr>
          <p:nvPr>
            <p:ph idx="1"/>
          </p:nvPr>
        </p:nvSpPr>
        <p:spPr/>
        <p:txBody>
          <a:bodyPr>
            <a:normAutofit/>
          </a:bodyPr>
          <a:lstStyle/>
          <a:p>
            <a:r>
              <a:rPr lang="en-US" sz="1800" b="1" dirty="0" smtClean="0">
                <a:latin typeface="Times New Roman" pitchFamily="18" charset="0"/>
                <a:cs typeface="Times New Roman" pitchFamily="18" charset="0"/>
              </a:rPr>
              <a:t>Introduction</a:t>
            </a:r>
            <a:r>
              <a:rPr lang="en-US" sz="1800" dirty="0" smtClean="0">
                <a:latin typeface="Times New Roman" pitchFamily="18" charset="0"/>
                <a:cs typeface="Times New Roman" pitchFamily="18" charset="0"/>
              </a:rPr>
              <a:t>:</a:t>
            </a:r>
          </a:p>
          <a:p>
            <a:r>
              <a:rPr lang="en-US" sz="1800" dirty="0" smtClean="0">
                <a:latin typeface="Times New Roman" pitchFamily="18" charset="0"/>
                <a:cs typeface="Times New Roman" pitchFamily="18" charset="0"/>
              </a:rPr>
              <a:t>Plants present in the tropical region, follow this pathway. Before Calvin or C3 cycle, some plants follow the C4 or Hatch and Slack pathway. </a:t>
            </a:r>
          </a:p>
          <a:p>
            <a:r>
              <a:rPr lang="en-US" sz="1800" dirty="0" smtClean="0">
                <a:latin typeface="Times New Roman" pitchFamily="18" charset="0"/>
                <a:cs typeface="Times New Roman" pitchFamily="18" charset="0"/>
              </a:rPr>
              <a:t>It is a two step process where Oxaloacetic acid (OAA) which is a 4-carbon compound is produced. </a:t>
            </a:r>
          </a:p>
          <a:p>
            <a:r>
              <a:rPr lang="en-US" sz="1800" dirty="0" smtClean="0">
                <a:latin typeface="Times New Roman" pitchFamily="18" charset="0"/>
                <a:cs typeface="Times New Roman" pitchFamily="18" charset="0"/>
              </a:rPr>
              <a:t>It occurs in mesophyll and bundle sheath cell present in a chloroplast.</a:t>
            </a:r>
          </a:p>
          <a:p>
            <a:r>
              <a:rPr lang="en-US" sz="1800" dirty="0" smtClean="0">
                <a:latin typeface="Times New Roman" pitchFamily="18" charset="0"/>
                <a:cs typeface="Times New Roman" pitchFamily="18" charset="0"/>
              </a:rPr>
              <a:t>C4 plants are also known as warm-season or tropical plants. These can be perennial or annual. </a:t>
            </a:r>
          </a:p>
          <a:p>
            <a:r>
              <a:rPr lang="en-US" sz="1800" dirty="0" smtClean="0">
                <a:latin typeface="Times New Roman" pitchFamily="18" charset="0"/>
                <a:cs typeface="Times New Roman" pitchFamily="18" charset="0"/>
              </a:rPr>
              <a:t>The C4 plants are much more efficient in utilizing nitrogen and gathering carbon dioxide from the soil and atmosphere. </a:t>
            </a:r>
          </a:p>
          <a:p>
            <a:r>
              <a:rPr lang="en-US" sz="1800" b="1" dirty="0" smtClean="0">
                <a:latin typeface="Times New Roman" pitchFamily="18" charset="0"/>
                <a:cs typeface="Times New Roman" pitchFamily="18" charset="0"/>
              </a:rPr>
              <a:t>Why called C4 plants?</a:t>
            </a:r>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These plants got their name from the product called as oxaloacetate which is 4 carbon acid. </a:t>
            </a:r>
          </a:p>
          <a:p>
            <a:endParaRPr lang="en-US" sz="1800" dirty="0" smtClean="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C4 Photosynthesis:</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3" name="Content Placeholder 2"/>
          <p:cNvSpPr>
            <a:spLocks noGrp="1"/>
          </p:cNvSpPr>
          <p:nvPr>
            <p:ph sz="half" idx="1"/>
          </p:nvPr>
        </p:nvSpPr>
        <p:spPr/>
        <p:txBody>
          <a:bodyPr>
            <a:normAutofit fontScale="70000" lnSpcReduction="20000"/>
          </a:bodyPr>
          <a:lstStyle/>
          <a:p>
            <a:r>
              <a:rPr lang="en-US" b="1" dirty="0" smtClean="0">
                <a:latin typeface="Times New Roman" pitchFamily="18" charset="0"/>
                <a:cs typeface="Times New Roman" pitchFamily="18" charset="0"/>
              </a:rPr>
              <a:t>C4 Photosynthesis:</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In this type of photosynthesis environmental CO2 is first incorporated into 4-carbon acids in cells known as mesophyll. These acids are transported to other cells known as bundle sheath cells.</a:t>
            </a:r>
          </a:p>
          <a:p>
            <a:r>
              <a:rPr lang="en-US" dirty="0" smtClean="0">
                <a:latin typeface="Times New Roman" pitchFamily="18" charset="0"/>
                <a:cs typeface="Times New Roman" pitchFamily="18" charset="0"/>
              </a:rPr>
              <a:t> In these cells, the reaction is reversed, CO2 is released and subsequently used in the normal (C3) photosynthetic pathway. </a:t>
            </a:r>
          </a:p>
          <a:p>
            <a:r>
              <a:rPr lang="en-US" dirty="0" smtClean="0">
                <a:latin typeface="Times New Roman" pitchFamily="18" charset="0"/>
                <a:cs typeface="Times New Roman" pitchFamily="18" charset="0"/>
              </a:rPr>
              <a:t>The incorporation of CO2 into 3-carbon compounds is catalyzed by an enzyme known as Rubisco</a:t>
            </a:r>
            <a:endParaRPr lang="en-US" dirty="0" smtClean="0"/>
          </a:p>
          <a:p>
            <a:endParaRPr lang="en-US" dirty="0"/>
          </a:p>
        </p:txBody>
      </p:sp>
      <p:pic>
        <p:nvPicPr>
          <p:cNvPr id="5" name="Content Placeholder 4" descr="C:\Users\subhan\Desktop\c4 photo.jpg"/>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8200" y="1752600"/>
            <a:ext cx="4038600" cy="4495799"/>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smtClean="0">
                <a:latin typeface="Times New Roman" pitchFamily="18" charset="0"/>
                <a:cs typeface="Times New Roman" pitchFamily="18" charset="0"/>
              </a:rPr>
              <a:t>Mesophyll Cells and its role</a:t>
            </a:r>
            <a:endParaRPr lang="en-US" dirty="0"/>
          </a:p>
        </p:txBody>
      </p:sp>
      <p:sp>
        <p:nvSpPr>
          <p:cNvPr id="3" name="Content Placeholder 2"/>
          <p:cNvSpPr>
            <a:spLocks noGrp="1"/>
          </p:cNvSpPr>
          <p:nvPr>
            <p:ph sz="half" idx="1"/>
          </p:nvPr>
        </p:nvSpPr>
        <p:spPr/>
        <p:txBody>
          <a:bodyPr>
            <a:normAutofit fontScale="85000" lnSpcReduction="10000"/>
          </a:bodyPr>
          <a:lstStyle/>
          <a:p>
            <a:r>
              <a:rPr lang="en-US" dirty="0" smtClean="0">
                <a:latin typeface="Times New Roman" pitchFamily="18" charset="0"/>
                <a:cs typeface="Times New Roman" pitchFamily="18" charset="0"/>
              </a:rPr>
              <a:t>The word mesophyll comes from two Greek words, </a:t>
            </a:r>
            <a:r>
              <a:rPr lang="en-US" b="1" dirty="0" smtClean="0">
                <a:latin typeface="Times New Roman" pitchFamily="18" charset="0"/>
                <a:cs typeface="Times New Roman" pitchFamily="18" charset="0"/>
              </a:rPr>
              <a:t>mesos</a:t>
            </a:r>
            <a:r>
              <a:rPr lang="en-US" dirty="0" smtClean="0">
                <a:latin typeface="Times New Roman" pitchFamily="18" charset="0"/>
                <a:cs typeface="Times New Roman" pitchFamily="18" charset="0"/>
              </a:rPr>
              <a:t>, which means middle and phyllo ‘meaning leaf’. </a:t>
            </a:r>
          </a:p>
          <a:p>
            <a:r>
              <a:rPr lang="en-US" dirty="0" smtClean="0">
                <a:latin typeface="Times New Roman" pitchFamily="18" charset="0"/>
                <a:cs typeface="Times New Roman" pitchFamily="18" charset="0"/>
              </a:rPr>
              <a:t>Mesophyll cells are highly differentiated cells that make up the mesophyll layer found in plant leaves. </a:t>
            </a:r>
          </a:p>
          <a:p>
            <a:r>
              <a:rPr lang="en-US" dirty="0" smtClean="0">
                <a:latin typeface="Times New Roman" pitchFamily="18" charset="0"/>
                <a:cs typeface="Times New Roman" pitchFamily="18" charset="0"/>
              </a:rPr>
              <a:t>In the leaves of dicotyledonous plants, this layer is composed of two types of cells, namely, </a:t>
            </a:r>
            <a:r>
              <a:rPr lang="en-US" b="1" dirty="0" smtClean="0">
                <a:latin typeface="Times New Roman" pitchFamily="18" charset="0"/>
                <a:cs typeface="Times New Roman" pitchFamily="18" charset="0"/>
              </a:rPr>
              <a:t>the spongy and palisade cells</a:t>
            </a:r>
            <a:r>
              <a:rPr lang="en-US" dirty="0" smtClean="0">
                <a:latin typeface="Times New Roman" pitchFamily="18" charset="0"/>
                <a:cs typeface="Times New Roman" pitchFamily="18" charset="0"/>
              </a:rPr>
              <a:t>. </a:t>
            </a:r>
          </a:p>
        </p:txBody>
      </p:sp>
      <p:pic>
        <p:nvPicPr>
          <p:cNvPr id="5" name="Content Placeholder 4" descr="C:\Users\subhan\Desktop\main-qimg-ab872f39687cf630f8ad36ca6508ca14-c.jpg"/>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8200" y="2376386"/>
            <a:ext cx="4038600" cy="306566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b="1" dirty="0" smtClean="0">
                <a:latin typeface="Times New Roman" pitchFamily="18" charset="0"/>
                <a:cs typeface="Times New Roman" pitchFamily="18" charset="0"/>
              </a:rPr>
              <a:t>Bundle sheath cells and its role:</a:t>
            </a:r>
            <a:r>
              <a:rPr lang="en-US" sz="4800" dirty="0" smtClean="0">
                <a:latin typeface="Times New Roman" pitchFamily="18" charset="0"/>
                <a:cs typeface="Times New Roman" pitchFamily="18" charset="0"/>
              </a:rPr>
              <a:t/>
            </a:r>
            <a:br>
              <a:rPr lang="en-US" sz="4800" dirty="0" smtClean="0">
                <a:latin typeface="Times New Roman" pitchFamily="18" charset="0"/>
                <a:cs typeface="Times New Roman" pitchFamily="18" charset="0"/>
              </a:rPr>
            </a:br>
            <a:endParaRPr lang="en-US" dirty="0"/>
          </a:p>
        </p:txBody>
      </p:sp>
      <p:sp>
        <p:nvSpPr>
          <p:cNvPr id="3" name="Content Placeholder 2"/>
          <p:cNvSpPr>
            <a:spLocks noGrp="1"/>
          </p:cNvSpPr>
          <p:nvPr>
            <p:ph sz="half" idx="1"/>
          </p:nvPr>
        </p:nvSpPr>
        <p:spPr/>
        <p:txBody>
          <a:bodyPr>
            <a:normAutofit fontScale="55000" lnSpcReduction="20000"/>
          </a:bodyPr>
          <a:lstStyle/>
          <a:p>
            <a:r>
              <a:rPr lang="en-US" dirty="0" smtClean="0">
                <a:latin typeface="Times New Roman" pitchFamily="18" charset="0"/>
                <a:cs typeface="Times New Roman" pitchFamily="18" charset="0"/>
              </a:rPr>
              <a:t>Bundle sheath cells a layer of cells in plant leaves and stems that forms a sheath surrounding the vascular bundles. </a:t>
            </a:r>
          </a:p>
          <a:p>
            <a:r>
              <a:rPr lang="en-US" dirty="0" smtClean="0">
                <a:latin typeface="Times New Roman" pitchFamily="18" charset="0"/>
                <a:cs typeface="Times New Roman" pitchFamily="18" charset="0"/>
              </a:rPr>
              <a:t>In C4 plants the bundle sheath cells contain chloroplasts and are the site of the Calvin cycle. </a:t>
            </a:r>
          </a:p>
          <a:p>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Kranz anatomy:</a:t>
            </a:r>
          </a:p>
          <a:p>
            <a:r>
              <a:rPr lang="en-US" dirty="0" smtClean="0">
                <a:latin typeface="Times New Roman" pitchFamily="18" charset="0"/>
                <a:cs typeface="Times New Roman" pitchFamily="18" charset="0"/>
              </a:rPr>
              <a:t>The initial fixation of carbon dioxide to form malic acid takes place in the palisade mesophyll cells, which in C4 plants form a circle around the bundle sheath.</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This arrangement, known as Kranz anatomy ensures that the palisade cells are in close contact with the bundle sheath cells so that the malic acid can easily pass to the bundle sheath.</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It means that the products of photosynthesis can be quickly transferred from the bundle sheath to the adjacent phloem tissue for transport to other parts of the plant.</a:t>
            </a:r>
          </a:p>
          <a:p>
            <a:endParaRPr lang="en-US" dirty="0" smtClean="0">
              <a:latin typeface="Times New Roman" pitchFamily="18" charset="0"/>
              <a:cs typeface="Times New Roman" pitchFamily="18" charset="0"/>
            </a:endParaRPr>
          </a:p>
          <a:p>
            <a:endParaRPr lang="en-US" dirty="0"/>
          </a:p>
        </p:txBody>
      </p:sp>
      <p:pic>
        <p:nvPicPr>
          <p:cNvPr id="5" name="Content Placeholder 4" descr="C:\Users\subhan\Desktop\bundle shheth.jpg"/>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214937" y="2057400"/>
            <a:ext cx="3395663" cy="35052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Photosynthesis in c3 plants:</a:t>
            </a:r>
            <a:endParaRPr lang="en-US" dirty="0"/>
          </a:p>
        </p:txBody>
      </p:sp>
      <p:sp>
        <p:nvSpPr>
          <p:cNvPr id="3" name="Content Placeholder 2"/>
          <p:cNvSpPr>
            <a:spLocks noGrp="1"/>
          </p:cNvSpPr>
          <p:nvPr>
            <p:ph sz="half" idx="1"/>
          </p:nvPr>
        </p:nvSpPr>
        <p:spPr/>
        <p:txBody>
          <a:bodyPr>
            <a:noAutofit/>
          </a:bodyPr>
          <a:lstStyle/>
          <a:p>
            <a:r>
              <a:rPr lang="en-US" sz="1400" dirty="0" smtClean="0">
                <a:latin typeface="Times New Roman" pitchFamily="18" charset="0"/>
                <a:cs typeface="Times New Roman" pitchFamily="18" charset="0"/>
              </a:rPr>
              <a:t>C4 plants are adapted to overcome photorespiration and deliver CO2 directly to the enzyme RuBisCO.</a:t>
            </a:r>
          </a:p>
          <a:p>
            <a:endParaRPr lang="en-US" sz="1400" dirty="0" smtClean="0">
              <a:latin typeface="Times New Roman" pitchFamily="18" charset="0"/>
              <a:cs typeface="Times New Roman" pitchFamily="18" charset="0"/>
            </a:endParaRPr>
          </a:p>
          <a:p>
            <a:r>
              <a:rPr lang="en-US" sz="1400" b="1" dirty="0" smtClean="0">
                <a:solidFill>
                  <a:schemeClr val="tx2">
                    <a:lumMod val="90000"/>
                  </a:schemeClr>
                </a:solidFill>
                <a:latin typeface="Times New Roman" pitchFamily="18" charset="0"/>
                <a:cs typeface="Times New Roman" pitchFamily="18" charset="0"/>
              </a:rPr>
              <a:t>Step 1- Initial Fixation</a:t>
            </a:r>
            <a:endParaRPr lang="en-US" sz="1400" dirty="0" smtClean="0">
              <a:solidFill>
                <a:schemeClr val="tx2">
                  <a:lumMod val="90000"/>
                </a:schemeClr>
              </a:solidFill>
              <a:latin typeface="Times New Roman" pitchFamily="18" charset="0"/>
              <a:cs typeface="Times New Roman" pitchFamily="18" charset="0"/>
            </a:endParaRPr>
          </a:p>
          <a:p>
            <a:r>
              <a:rPr lang="en-US" sz="1400" dirty="0" smtClean="0">
                <a:latin typeface="Times New Roman" pitchFamily="18" charset="0"/>
                <a:cs typeface="Times New Roman" pitchFamily="18" charset="0"/>
              </a:rPr>
              <a:t> Carbon dioxide is first fixed in the mesophyll cells to form a 3C compound—phosphoenol pyruvic acid (PEP), leading to the formation of a 4C compound, oxaloacetic acid (OAA) which is transmitted to form malic acid or aspartic acid.</a:t>
            </a:r>
          </a:p>
          <a:p>
            <a:r>
              <a:rPr lang="en-US" sz="1400" dirty="0" smtClean="0">
                <a:latin typeface="Times New Roman" pitchFamily="18" charset="0"/>
                <a:cs typeface="Times New Roman" pitchFamily="18" charset="0"/>
              </a:rPr>
              <a:t>Aspartic acid is then transported to bundle sheath cells through plasmodesmata .</a:t>
            </a:r>
          </a:p>
          <a:p>
            <a:endParaRPr lang="en-US" sz="1400" dirty="0" smtClean="0">
              <a:latin typeface="Times New Roman" pitchFamily="18" charset="0"/>
              <a:cs typeface="Times New Roman" pitchFamily="18" charset="0"/>
            </a:endParaRPr>
          </a:p>
          <a:p>
            <a:r>
              <a:rPr lang="en-US" sz="1400" b="1" dirty="0" smtClean="0">
                <a:solidFill>
                  <a:schemeClr val="tx2">
                    <a:lumMod val="90000"/>
                  </a:schemeClr>
                </a:solidFill>
                <a:latin typeface="Times New Roman" pitchFamily="18" charset="0"/>
                <a:cs typeface="Times New Roman" pitchFamily="18" charset="0"/>
              </a:rPr>
              <a:t>Step 2- Final Fixation</a:t>
            </a:r>
            <a:endParaRPr lang="en-US" sz="1400" dirty="0" smtClean="0">
              <a:solidFill>
                <a:schemeClr val="tx2">
                  <a:lumMod val="90000"/>
                </a:schemeClr>
              </a:solidFill>
              <a:latin typeface="Times New Roman" pitchFamily="18" charset="0"/>
              <a:cs typeface="Times New Roman" pitchFamily="18" charset="0"/>
            </a:endParaRPr>
          </a:p>
          <a:p>
            <a:r>
              <a:rPr lang="en-US" sz="1400" dirty="0" smtClean="0">
                <a:latin typeface="Times New Roman" pitchFamily="18" charset="0"/>
                <a:cs typeface="Times New Roman" pitchFamily="18" charset="0"/>
              </a:rPr>
              <a:t> Inside the bundle sheath cells, malic acid is decarboxylated into pyruvic acid and aspartic acid is deaminated into alanine.</a:t>
            </a:r>
          </a:p>
          <a:p>
            <a:r>
              <a:rPr lang="en-US" sz="1400" dirty="0" smtClean="0">
                <a:latin typeface="Times New Roman" pitchFamily="18" charset="0"/>
                <a:cs typeface="Times New Roman" pitchFamily="18" charset="0"/>
              </a:rPr>
              <a:t> CO2released in bundle sheath cells is fixed through the Calvin cycle in which RUBP is the secondary or final acceptor of CO2in C4plant.</a:t>
            </a:r>
            <a:endParaRPr lang="en-US" sz="1400" dirty="0"/>
          </a:p>
        </p:txBody>
      </p:sp>
      <p:sp>
        <p:nvSpPr>
          <p:cNvPr id="4" name="Content Placeholder 3"/>
          <p:cNvSpPr>
            <a:spLocks noGrp="1"/>
          </p:cNvSpPr>
          <p:nvPr>
            <p:ph sz="half" idx="2"/>
          </p:nvPr>
        </p:nvSpPr>
        <p:spPr/>
        <p:txBody>
          <a:bodyPr>
            <a:noAutofit/>
          </a:bodyPr>
          <a:lstStyle/>
          <a:p>
            <a:r>
              <a:rPr lang="en-US" sz="1600" b="1" dirty="0" smtClean="0">
                <a:solidFill>
                  <a:srgbClr val="FFFF00"/>
                </a:solidFill>
                <a:latin typeface="Times New Roman" pitchFamily="18" charset="0"/>
                <a:cs typeface="Times New Roman" pitchFamily="18" charset="0"/>
              </a:rPr>
              <a:t>Step 3- Regeneration of PEP</a:t>
            </a:r>
            <a:endParaRPr lang="en-US" sz="1600" dirty="0" smtClean="0">
              <a:solidFill>
                <a:srgbClr val="FFFF00"/>
              </a:solidFill>
              <a:latin typeface="Times New Roman" pitchFamily="18" charset="0"/>
              <a:cs typeface="Times New Roman" pitchFamily="18" charset="0"/>
            </a:endParaRPr>
          </a:p>
          <a:p>
            <a:r>
              <a:rPr lang="en-US" sz="1600" dirty="0" smtClean="0">
                <a:latin typeface="Times New Roman" pitchFamily="18" charset="0"/>
                <a:cs typeface="Times New Roman" pitchFamily="18" charset="0"/>
              </a:rPr>
              <a:t> Pyruvic acid or alanine formed in the bundle sheath cells return to the mesophyll cells.</a:t>
            </a:r>
          </a:p>
          <a:p>
            <a:r>
              <a:rPr lang="en-US" sz="1600" dirty="0" smtClean="0">
                <a:latin typeface="Times New Roman" pitchFamily="18" charset="0"/>
                <a:cs typeface="Times New Roman" pitchFamily="18" charset="0"/>
              </a:rPr>
              <a:t> Alanine is deaminated through a transamination reaction to form pyruvic acid.</a:t>
            </a:r>
          </a:p>
          <a:p>
            <a:r>
              <a:rPr lang="en-US" sz="1600" dirty="0" smtClean="0">
                <a:latin typeface="Times New Roman" pitchFamily="18" charset="0"/>
                <a:cs typeface="Times New Roman" pitchFamily="18" charset="0"/>
              </a:rPr>
              <a:t> Pyruvic acid is converted to phosphoenol pyruvic acid and inorganic phosphate with the help of ATP.</a:t>
            </a:r>
          </a:p>
          <a:p>
            <a:r>
              <a:rPr lang="en-US" sz="1600" dirty="0" smtClean="0">
                <a:latin typeface="Times New Roman" pitchFamily="18" charset="0"/>
                <a:cs typeface="Times New Roman" pitchFamily="18" charset="0"/>
              </a:rPr>
              <a:t>C4plants require a total of30 ATP and 12 NADPH molecules to synthesise one molecule of glucose from6 molecules of CO2.</a:t>
            </a:r>
          </a:p>
          <a:p>
            <a:endParaRPr lang="en-US" sz="1600" dirty="0" smtClean="0"/>
          </a:p>
          <a:p>
            <a:endParaRPr lang="en-US"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C4 cycle:</a:t>
            </a:r>
            <a:endParaRPr lang="en-US" dirty="0"/>
          </a:p>
        </p:txBody>
      </p:sp>
      <p:pic>
        <p:nvPicPr>
          <p:cNvPr id="4" name="Content Placeholder 3" descr="C:\Users\subhan\Desktop\cycle c.jpg"/>
          <p:cNvPicPr>
            <a:picLocks noGrp="1"/>
          </p:cNvPicPr>
          <p:nvPr>
            <p:ph idx="1"/>
          </p:nvPr>
        </p:nvPicPr>
        <p:blipFill rotWithShape="1">
          <a:blip r:embed="rId2">
            <a:extLst>
              <a:ext uri="{28A0092B-C50C-407E-A947-70E740481C1C}">
                <a14:useLocalDpi xmlns:a14="http://schemas.microsoft.com/office/drawing/2010/main" val="0"/>
              </a:ext>
            </a:extLst>
          </a:blip>
          <a:srcRect t="-2636" b="6084"/>
          <a:stretch/>
        </p:blipFill>
        <p:spPr bwMode="auto">
          <a:xfrm>
            <a:off x="1143000" y="1828800"/>
            <a:ext cx="7467600" cy="4114800"/>
          </a:xfrm>
          <a:prstGeom prst="rect">
            <a:avLst/>
          </a:prstGeom>
          <a:noFill/>
          <a:ln>
            <a:noFill/>
          </a:ln>
          <a:extLst>
            <a:ext uri="{53640926-AAD7-44D8-BBD7-CCE9431645EC}">
              <a14:shadowObscured xmlns:a14="http://schemas.microsoft.com/office/drawing/2010/main"/>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Photosynthesis: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sz="1800" dirty="0" smtClean="0">
                <a:latin typeface="Times New Roman" pitchFamily="18" charset="0"/>
                <a:cs typeface="Times New Roman" pitchFamily="18" charset="0"/>
              </a:rPr>
              <a:t>The process by which green plants use sunlight to synthesize nutrients from carbon dioxide and water generally involves the green pigment chlorophyll and generates oxygen as by-product.</a:t>
            </a:r>
          </a:p>
          <a:p>
            <a:r>
              <a:rPr lang="en-US" sz="1800" dirty="0" smtClean="0">
                <a:latin typeface="Times New Roman" pitchFamily="18" charset="0"/>
                <a:cs typeface="Times New Roman" pitchFamily="18" charset="0"/>
              </a:rPr>
              <a:t>Photosynthesis completes in two steps</a:t>
            </a:r>
          </a:p>
          <a:p>
            <a:r>
              <a:rPr lang="en-US" sz="1800" dirty="0" smtClean="0">
                <a:latin typeface="Times New Roman" pitchFamily="18" charset="0"/>
                <a:cs typeface="Times New Roman" pitchFamily="18" charset="0"/>
              </a:rPr>
              <a:t>1) Light-dependent reaction</a:t>
            </a:r>
          </a:p>
          <a:p>
            <a:r>
              <a:rPr lang="en-US" sz="1800" dirty="0" smtClean="0">
                <a:latin typeface="Times New Roman" pitchFamily="18" charset="0"/>
                <a:cs typeface="Times New Roman" pitchFamily="18" charset="0"/>
              </a:rPr>
              <a:t>2) Light-independent reaction</a:t>
            </a:r>
          </a:p>
          <a:p>
            <a:pPr>
              <a:buNone/>
            </a:pPr>
            <a:endParaRPr lang="en-US" sz="1800" dirty="0" smtClean="0">
              <a:latin typeface="Times New Roman" pitchFamily="18" charset="0"/>
              <a:cs typeface="Times New Roman" pitchFamily="18" charset="0"/>
            </a:endParaRPr>
          </a:p>
          <a:p>
            <a:r>
              <a:rPr lang="en-US" sz="1800" b="1" dirty="0" smtClean="0">
                <a:latin typeface="Times New Roman" pitchFamily="18" charset="0"/>
                <a:cs typeface="Times New Roman" pitchFamily="18" charset="0"/>
              </a:rPr>
              <a:t>Light-independent Reaction:</a:t>
            </a:r>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The light-independent reaction use the ATP and NADPH from the light-dependent reactions to reduce carbon dioxide and convert the energy to chemical bond energy in carbohydrates such as glucose.</a:t>
            </a:r>
          </a:p>
          <a:p>
            <a:r>
              <a:rPr lang="en-US" sz="1800" dirty="0" smtClean="0">
                <a:latin typeface="Times New Roman" pitchFamily="18" charset="0"/>
                <a:cs typeface="Times New Roman" pitchFamily="18" charset="0"/>
              </a:rPr>
              <a:t> For example c3 cycle.</a:t>
            </a:r>
          </a:p>
          <a:p>
            <a:endParaRPr lang="en-US" sz="18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Times New Roman" pitchFamily="18" charset="0"/>
                <a:cs typeface="Times New Roman" pitchFamily="18" charset="0"/>
              </a:rPr>
              <a:t>Advantages of C4 Photosynthesis</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602163"/>
          </a:xfrm>
        </p:spPr>
        <p:txBody>
          <a:bodyPr>
            <a:noAutofit/>
          </a:bodyPr>
          <a:lstStyle/>
          <a:p>
            <a:pPr>
              <a:buNone/>
            </a:pPr>
            <a:r>
              <a:rPr lang="en-US" sz="1600" dirty="0" smtClean="0"/>
              <a:t> </a:t>
            </a:r>
          </a:p>
          <a:p>
            <a:r>
              <a:rPr lang="en-US" sz="1600" dirty="0" smtClean="0"/>
              <a:t>In hot and dry environments C4 photosynthesis is more efficient than C3 photosynthesis. This is due to two reasons.</a:t>
            </a:r>
          </a:p>
          <a:p>
            <a:endParaRPr lang="en-US" sz="1600" dirty="0" smtClean="0"/>
          </a:p>
          <a:p>
            <a:r>
              <a:rPr lang="en-US" sz="1600" dirty="0" smtClean="0"/>
              <a:t>1) The first one is that the system does not undergo photorespiration, a process that runs counter to photosynthesis. </a:t>
            </a:r>
          </a:p>
          <a:p>
            <a:r>
              <a:rPr lang="en-US" sz="1600" dirty="0" smtClean="0"/>
              <a:t>2)The second one is that plants can keep their pores shut longer periods of time, thus avoiding water loss.</a:t>
            </a:r>
          </a:p>
          <a:p>
            <a:pPr>
              <a:buNone/>
            </a:pPr>
            <a:endParaRPr lang="en-US" sz="1600" dirty="0" smtClean="0"/>
          </a:p>
          <a:p>
            <a:r>
              <a:rPr lang="en-US" sz="1600" b="1" dirty="0" smtClean="0"/>
              <a:t>Photorespiration:</a:t>
            </a:r>
            <a:endParaRPr lang="en-US" sz="1600" dirty="0" smtClean="0"/>
          </a:p>
          <a:p>
            <a:r>
              <a:rPr lang="en-US" sz="1600" dirty="0" smtClean="0"/>
              <a:t>This is a process in which, instead of adding CO2 to the growing sugar, Rubisco adds oxygen. Photosynthesis process take place more at high temperature, high levels of light or both, than there is so much O2 available that this reaction becomes a significant problem.</a:t>
            </a:r>
          </a:p>
          <a:p>
            <a:endParaRPr lang="en-US" sz="1600" dirty="0" smtClean="0"/>
          </a:p>
          <a:p>
            <a:r>
              <a:rPr lang="en-US" sz="1600" dirty="0" smtClean="0"/>
              <a:t> C4 plants solve this problem by maintaining a high concentration of CO2 in the relevant portion of the leaf (the bundle sheath cells).</a:t>
            </a:r>
          </a:p>
          <a:p>
            <a:endParaRPr lang="en-US" sz="16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Water Loss: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sz="1800" dirty="0" smtClean="0">
                <a:latin typeface="Times New Roman" pitchFamily="18" charset="0"/>
                <a:cs typeface="Times New Roman" pitchFamily="18" charset="0"/>
              </a:rPr>
              <a:t>Plants exchange gases, CO2 and O2, with their environment through pores known as stomata. </a:t>
            </a:r>
          </a:p>
          <a:p>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When the stomata are open CO2 can diffuse in to be used in photosynthesis and O2, a product of photosynthesis can diffuse out. </a:t>
            </a:r>
          </a:p>
          <a:p>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When the stomata are open the plant also loses water due to transpiration, and this problem is enhanced in hot and dry climates.</a:t>
            </a:r>
          </a:p>
          <a:p>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 Plants that perform C4 photosynthesis can keep their stomata closed more than their C3 equivalents because they are more efficient in incorporation CO2. This minimizes their water loss.</a:t>
            </a:r>
          </a:p>
          <a:p>
            <a:endParaRPr lang="en-US" sz="18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CAM plants:</a:t>
            </a:r>
            <a:endParaRPr lang="en-US" dirty="0"/>
          </a:p>
        </p:txBody>
      </p:sp>
      <p:pic>
        <p:nvPicPr>
          <p:cNvPr id="4" name="Content Placeholder 3" descr="C:\Users\subhan\Desktop\cam plants.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2213769"/>
            <a:ext cx="6400800" cy="33909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CAM plants</a:t>
            </a:r>
            <a:r>
              <a:rPr lang="en-US" dirty="0" smtClean="0">
                <a:latin typeface="Times New Roman" pitchFamily="18" charset="0"/>
                <a:cs typeface="Times New Roman" pitchFamily="18" charset="0"/>
              </a:rPr>
              <a:t>:</a:t>
            </a:r>
            <a:br>
              <a:rPr lang="en-US"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noAutofit/>
          </a:bodyPr>
          <a:lstStyle/>
          <a:p>
            <a:r>
              <a:rPr lang="en-US" sz="1800" dirty="0" smtClean="0">
                <a:latin typeface="Times New Roman" pitchFamily="18" charset="0"/>
                <a:cs typeface="Times New Roman" pitchFamily="18" charset="0"/>
              </a:rPr>
              <a:t>CAM is short for “</a:t>
            </a:r>
            <a:r>
              <a:rPr lang="en-US" sz="1800" b="1" dirty="0" smtClean="0">
                <a:latin typeface="Times New Roman" pitchFamily="18" charset="0"/>
                <a:cs typeface="Times New Roman" pitchFamily="18" charset="0"/>
              </a:rPr>
              <a:t>Crassulacean Acid Metabolism</a:t>
            </a:r>
            <a:r>
              <a:rPr lang="en-US" sz="1800" dirty="0" smtClean="0">
                <a:latin typeface="Times New Roman" pitchFamily="18" charset="0"/>
                <a:cs typeface="Times New Roman" pitchFamily="18" charset="0"/>
              </a:rPr>
              <a:t>” – is a method of carbon fixation evolved by some plants in dry conditions. </a:t>
            </a:r>
          </a:p>
          <a:p>
            <a:r>
              <a:rPr lang="en-US" sz="1800" b="1" dirty="0" smtClean="0">
                <a:latin typeface="Times New Roman" pitchFamily="18" charset="0"/>
                <a:cs typeface="Times New Roman" pitchFamily="18" charset="0"/>
              </a:rPr>
              <a:t>Origin</a:t>
            </a:r>
            <a:r>
              <a:rPr lang="en-US" sz="1800" dirty="0" smtClean="0">
                <a:latin typeface="Times New Roman" pitchFamily="18" charset="0"/>
                <a:cs typeface="Times New Roman" pitchFamily="18" charset="0"/>
              </a:rPr>
              <a:t>:</a:t>
            </a:r>
          </a:p>
          <a:p>
            <a:r>
              <a:rPr lang="en-US" sz="1800" dirty="0" smtClean="0">
                <a:latin typeface="Times New Roman" pitchFamily="18" charset="0"/>
                <a:cs typeface="Times New Roman" pitchFamily="18" charset="0"/>
              </a:rPr>
              <a:t>The name “Crassulacean Acid Metabolism” comes from the Crassula plant, which was the first place where CAM metabolism was discovered and studied.</a:t>
            </a:r>
          </a:p>
          <a:p>
            <a:r>
              <a:rPr lang="en-US" sz="1800" dirty="0" smtClean="0">
                <a:latin typeface="Times New Roman" pitchFamily="18" charset="0"/>
                <a:cs typeface="Times New Roman" pitchFamily="18" charset="0"/>
              </a:rPr>
              <a:t>In this type of photosynthesis the organism absorbs the energy from the sunlight at the day time and uses this energy at the night time for the assimilation of carbon dioxide.</a:t>
            </a:r>
          </a:p>
          <a:p>
            <a:r>
              <a:rPr lang="en-US" sz="1800" dirty="0" smtClean="0">
                <a:latin typeface="Times New Roman" pitchFamily="18" charset="0"/>
                <a:cs typeface="Times New Roman" pitchFamily="18" charset="0"/>
              </a:rPr>
              <a:t> It is a kind of adaptation at the time of periodic drought.</a:t>
            </a:r>
          </a:p>
          <a:p>
            <a:r>
              <a:rPr lang="en-US" sz="1800" dirty="0" smtClean="0">
                <a:latin typeface="Times New Roman" pitchFamily="18" charset="0"/>
                <a:cs typeface="Times New Roman" pitchFamily="18" charset="0"/>
              </a:rPr>
              <a:t> This process permits an exchange of gases at the night time when the air temperature is cooler, and there is the loss of water vapor. </a:t>
            </a:r>
          </a:p>
          <a:p>
            <a:r>
              <a:rPr lang="en-US" sz="1800" dirty="0" smtClean="0">
                <a:latin typeface="Times New Roman" pitchFamily="18" charset="0"/>
                <a:cs typeface="Times New Roman" pitchFamily="18" charset="0"/>
              </a:rPr>
              <a:t>Almost 10% of the vascular plants have adapted the CAM photosynthesis but mainly found in plants grown in the arid region. </a:t>
            </a:r>
          </a:p>
          <a:p>
            <a:endParaRPr lang="en-US" sz="18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Photosynthesis in CAM plants:</a:t>
            </a:r>
            <a:endParaRPr lang="en-US" dirty="0"/>
          </a:p>
        </p:txBody>
      </p:sp>
      <p:sp>
        <p:nvSpPr>
          <p:cNvPr id="3" name="Content Placeholder 2"/>
          <p:cNvSpPr>
            <a:spLocks noGrp="1"/>
          </p:cNvSpPr>
          <p:nvPr>
            <p:ph sz="half" idx="1"/>
          </p:nvPr>
        </p:nvSpPr>
        <p:spPr/>
        <p:txBody>
          <a:bodyPr>
            <a:normAutofit fontScale="55000" lnSpcReduction="20000"/>
          </a:bodyPr>
          <a:lstStyle/>
          <a:p>
            <a:r>
              <a:rPr lang="en-US" b="1" dirty="0" smtClean="0">
                <a:latin typeface="Times New Roman" pitchFamily="18" charset="0"/>
                <a:cs typeface="Times New Roman" pitchFamily="18" charset="0"/>
              </a:rPr>
              <a:t>Step 1</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CAM photosynthesis begins at night, when the plant’s stomata open and CO2 gas is able to diffuse into the cytoplasm of CAM mesophyll cells.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In the cytoplasm of those cells, the CO2 molecules encounter hydroxyl ions, OH, which they combine with to become HCO3 the enzyme phosphoenolpyruvate carboxylase (PEP carboxylase).</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CO2 + OH− → HCO3</a:t>
            </a:r>
          </a:p>
          <a:p>
            <a:r>
              <a:rPr lang="en-US" dirty="0" smtClean="0">
                <a:latin typeface="Times New Roman" pitchFamily="18" charset="0"/>
                <a:cs typeface="Times New Roman" pitchFamily="18" charset="0"/>
              </a:rPr>
              <a:t> </a:t>
            </a:r>
          </a:p>
          <a:p>
            <a:r>
              <a:rPr lang="en-US" b="1" dirty="0" smtClean="0">
                <a:latin typeface="Times New Roman" pitchFamily="18" charset="0"/>
                <a:cs typeface="Times New Roman" pitchFamily="18" charset="0"/>
              </a:rPr>
              <a:t>Step 2</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The PEP carboxylase enzyme catalyzes the following reaction to add the CO2 to a molecule called phosphoenolpyruvate (PEP).</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PEP + HCO3− → OXALOACETATE</a:t>
            </a:r>
          </a:p>
          <a:p>
            <a:pPr>
              <a:buNone/>
            </a:pPr>
            <a:r>
              <a:rPr lang="en-US" dirty="0" smtClean="0">
                <a:latin typeface="Times New Roman" pitchFamily="18" charset="0"/>
                <a:cs typeface="Times New Roman" pitchFamily="18" charset="0"/>
              </a:rPr>
              <a:t> </a:t>
            </a:r>
          </a:p>
          <a:p>
            <a:endParaRPr lang="en-US" dirty="0"/>
          </a:p>
        </p:txBody>
      </p:sp>
      <p:sp>
        <p:nvSpPr>
          <p:cNvPr id="4" name="Content Placeholder 3"/>
          <p:cNvSpPr>
            <a:spLocks noGrp="1"/>
          </p:cNvSpPr>
          <p:nvPr>
            <p:ph sz="half" idx="2"/>
          </p:nvPr>
        </p:nvSpPr>
        <p:spPr/>
        <p:txBody>
          <a:bodyPr>
            <a:normAutofit fontScale="55000" lnSpcReduction="20000"/>
          </a:bodyPr>
          <a:lstStyle/>
          <a:p>
            <a:r>
              <a:rPr lang="en-US" sz="2000" b="1" dirty="0" smtClean="0">
                <a:latin typeface="Times New Roman" pitchFamily="18" charset="0"/>
                <a:cs typeface="Times New Roman" pitchFamily="18" charset="0"/>
              </a:rPr>
              <a:t>Step 3</a:t>
            </a:r>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Oxaloacetate then receives an electron from NADH and becomes a molecule of malate. This reaction is catalyzed by the enzyme Malate Dehydrogenase (MDH).</a:t>
            </a:r>
          </a:p>
          <a:p>
            <a:endParaRPr lang="en-US" sz="2000"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OXALOACETATE + NADPH + MDH → MALATE + NADP+</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Malate dehydrogenase catalyzes a reversible reaction, meaning that it can either add electrons to oxaloacetate, or take electrons away from molecules of malate.</a:t>
            </a:r>
          </a:p>
          <a:p>
            <a:r>
              <a:rPr lang="en-US" dirty="0" smtClean="0">
                <a:latin typeface="Times New Roman" pitchFamily="18" charset="0"/>
                <a:cs typeface="Times New Roman" pitchFamily="18" charset="0"/>
              </a:rPr>
              <a:t> </a:t>
            </a:r>
          </a:p>
          <a:p>
            <a:r>
              <a:rPr lang="en-US" b="1" dirty="0" smtClean="0">
                <a:latin typeface="Times New Roman" pitchFamily="18" charset="0"/>
                <a:cs typeface="Times New Roman" pitchFamily="18" charset="0"/>
              </a:rPr>
              <a:t>Step 4</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Malate is now stored in vacuoles within the plant cells, until the sun rises and photosynthesis begins. </a:t>
            </a:r>
          </a:p>
          <a:p>
            <a:r>
              <a:rPr lang="en-US" dirty="0" smtClean="0">
                <a:latin typeface="Times New Roman" pitchFamily="18" charset="0"/>
                <a:cs typeface="Times New Roman" pitchFamily="18" charset="0"/>
              </a:rPr>
              <a:t>When that happens, malate enters the Calvin Cycle, just like 3-phosphoglycerate would in a plant using a 3-carbon, or “C3” pathway for carbon fixation.</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Mechanism in CAM </a:t>
            </a:r>
            <a:endParaRPr lang="en-US" dirty="0"/>
          </a:p>
        </p:txBody>
      </p:sp>
      <p:sp>
        <p:nvSpPr>
          <p:cNvPr id="3" name="Content Placeholder 2"/>
          <p:cNvSpPr>
            <a:spLocks noGrp="1"/>
          </p:cNvSpPr>
          <p:nvPr>
            <p:ph idx="1"/>
          </p:nvPr>
        </p:nvSpPr>
        <p:spPr/>
        <p:txBody>
          <a:bodyPr>
            <a:normAutofit/>
          </a:bodyPr>
          <a:lstStyle/>
          <a:p>
            <a:pPr>
              <a:buNone/>
            </a:pPr>
            <a:endParaRPr lang="en-US" sz="1400" dirty="0" smtClean="0">
              <a:latin typeface="Times New Roman" pitchFamily="18" charset="0"/>
              <a:cs typeface="Times New Roman" pitchFamily="18" charset="0"/>
            </a:endParaRPr>
          </a:p>
          <a:p>
            <a:endParaRPr lang="en-US" sz="1400" dirty="0" smtClean="0">
              <a:latin typeface="Times New Roman" pitchFamily="18" charset="0"/>
              <a:cs typeface="Times New Roman" pitchFamily="18" charset="0"/>
            </a:endParaRPr>
          </a:p>
          <a:p>
            <a:pPr>
              <a:buNone/>
            </a:pPr>
            <a:r>
              <a:rPr lang="en-US" sz="1400" dirty="0" smtClean="0">
                <a:latin typeface="Times New Roman" pitchFamily="18" charset="0"/>
                <a:cs typeface="Times New Roman" pitchFamily="18" charset="0"/>
              </a:rPr>
              <a:t> </a:t>
            </a:r>
          </a:p>
        </p:txBody>
      </p:sp>
      <p:pic>
        <p:nvPicPr>
          <p:cNvPr id="4" name="Picture 3" descr="C:\Users\subhan\Desktop\1920px-CAM_cycle_English.svg.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1676400"/>
            <a:ext cx="7239000" cy="43434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t>Stomatal opening mechanism: </a:t>
            </a:r>
            <a:r>
              <a:rPr lang="en-US" sz="2000" dirty="0" smtClean="0"/>
              <a:t/>
            </a:r>
            <a:br>
              <a:rPr lang="en-US" sz="2000" dirty="0" smtClean="0"/>
            </a:br>
            <a:endParaRPr lang="en-US" sz="2000" dirty="0"/>
          </a:p>
        </p:txBody>
      </p:sp>
      <p:sp>
        <p:nvSpPr>
          <p:cNvPr id="3" name="Content Placeholder 2"/>
          <p:cNvSpPr>
            <a:spLocks noGrp="1"/>
          </p:cNvSpPr>
          <p:nvPr>
            <p:ph idx="1"/>
          </p:nvPr>
        </p:nvSpPr>
        <p:spPr/>
        <p:txBody>
          <a:bodyPr>
            <a:normAutofit/>
          </a:bodyPr>
          <a:lstStyle/>
          <a:p>
            <a:r>
              <a:rPr lang="en-US" sz="1800" dirty="0" smtClean="0">
                <a:latin typeface="Times New Roman" pitchFamily="18" charset="0"/>
                <a:cs typeface="Times New Roman" pitchFamily="18" charset="0"/>
              </a:rPr>
              <a:t>Stomata usually open when leaves are transferred from darkness to light. But reverse-phase of stomatal opening in succulent plants is present.</a:t>
            </a:r>
          </a:p>
          <a:p>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 CAM plants such as cacti and Opuntia ficus–indica achieve their high water use efficiency by opening their stomata during the cool, desert nights and closing them during the hot, dry days.</a:t>
            </a:r>
          </a:p>
          <a:p>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Signal transduction pathway for stomatal opening by blue light photoreceptors including phototropins and the carotenoid pigment zeaxanthin</a:t>
            </a:r>
            <a:r>
              <a:rPr lang="en-US" sz="1800" dirty="0" smtClean="0">
                <a:latin typeface="Times New Roman" pitchFamily="18" charset="0"/>
                <a:cs typeface="Times New Roman" pitchFamily="18" charset="0"/>
              </a:rPr>
              <a:t> has been seen. </a:t>
            </a:r>
          </a:p>
          <a:p>
            <a:endParaRPr lang="en-US" sz="1800" dirty="0" smtClean="0">
              <a:latin typeface="Times New Roman" pitchFamily="18" charset="0"/>
              <a:cs typeface="Times New Roman" pitchFamily="18" charset="0"/>
            </a:endParaRPr>
          </a:p>
          <a:p>
            <a:r>
              <a:rPr lang="en-US" sz="1800" b="1" dirty="0" smtClean="0">
                <a:latin typeface="Times New Roman" pitchFamily="18" charset="0"/>
                <a:cs typeface="Times New Roman" pitchFamily="18" charset="0"/>
              </a:rPr>
              <a:t>Blue light</a:t>
            </a:r>
            <a:r>
              <a:rPr lang="en-US" sz="1800" dirty="0" smtClean="0">
                <a:latin typeface="Times New Roman" pitchFamily="18" charset="0"/>
                <a:cs typeface="Times New Roman" pitchFamily="18" charset="0"/>
              </a:rPr>
              <a:t> regulated signal transduction pathway on stomatal opening could not be applied to CAM plants, but the most possible theory for a nocturnal response of stomata in CAM plants is photoperiodic circadian rhythm.</a:t>
            </a:r>
          </a:p>
          <a:p>
            <a:pPr>
              <a:buNone/>
            </a:pPr>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In most plants, the stomata that take in oxygen all along the surfaces of their leaves – open during the day to take in CO2 and release O2.</a:t>
            </a:r>
          </a:p>
          <a:p>
            <a:endParaRPr lang="en-US" sz="1800" dirty="0" smtClean="0">
              <a:latin typeface="Times New Roman" pitchFamily="18" charset="0"/>
              <a:cs typeface="Times New Roman" pitchFamily="18" charset="0"/>
            </a:endParaRPr>
          </a:p>
          <a:p>
            <a:endParaRPr lang="en-US" sz="18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In day time:</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latin typeface="Times New Roman" pitchFamily="18" charset="0"/>
                <a:cs typeface="Times New Roman" pitchFamily="18" charset="0"/>
              </a:rPr>
              <a:t>Most plants open their stomata during the day because that is when energy is received from the sun. The energy from the sun is harvested by the chloroplasts and used to make ATP and NADPH.</a:t>
            </a:r>
          </a:p>
          <a:p>
            <a:r>
              <a:rPr lang="en-US" dirty="0" smtClean="0">
                <a:latin typeface="Times New Roman" pitchFamily="18" charset="0"/>
                <a:cs typeface="Times New Roman" pitchFamily="18" charset="0"/>
              </a:rPr>
              <a:t> These short-term energy storage molecules are then used to power the fixation of carbon into sugar. </a:t>
            </a:r>
          </a:p>
          <a:p>
            <a:endParaRPr lang="en-US" dirty="0"/>
          </a:p>
        </p:txBody>
      </p:sp>
      <p:pic>
        <p:nvPicPr>
          <p:cNvPr id="5" name="Content Placeholder 4" descr="C:\Users\subhan\Desktop\cam 45.png"/>
          <p:cNvPicPr>
            <a:picLocks noGrp="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5004874" y="1676400"/>
            <a:ext cx="3834326" cy="4114800"/>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In night time:</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3" name="Content Placeholder 2"/>
          <p:cNvSpPr>
            <a:spLocks noGrp="1"/>
          </p:cNvSpPr>
          <p:nvPr>
            <p:ph sz="half" idx="1"/>
          </p:nvPr>
        </p:nvSpPr>
        <p:spPr/>
        <p:txBody>
          <a:bodyPr>
            <a:normAutofit fontScale="77500" lnSpcReduction="20000"/>
          </a:bodyPr>
          <a:lstStyle/>
          <a:p>
            <a:r>
              <a:rPr lang="en-US" dirty="0" smtClean="0">
                <a:latin typeface="Times New Roman" pitchFamily="18" charset="0"/>
                <a:cs typeface="Times New Roman" pitchFamily="18" charset="0"/>
              </a:rPr>
              <a:t>During the night, which tends to be much cooler in dry environments, less water is lost by opening the stomata.CAM plants take in CO2 at night and store it in the form of a four-carbon acid called “malate.”</a:t>
            </a:r>
          </a:p>
          <a:p>
            <a:r>
              <a:rPr lang="en-US" dirty="0" smtClean="0">
                <a:latin typeface="Times New Roman" pitchFamily="18" charset="0"/>
                <a:cs typeface="Times New Roman" pitchFamily="18" charset="0"/>
              </a:rPr>
              <a:t> Then the malate is released during the day, where it can be combined with the ATP and NADPH created by the Sun’s energy.</a:t>
            </a:r>
          </a:p>
          <a:p>
            <a:r>
              <a:rPr lang="en-US" dirty="0" smtClean="0">
                <a:latin typeface="Times New Roman" pitchFamily="18" charset="0"/>
                <a:cs typeface="Times New Roman" pitchFamily="18" charset="0"/>
              </a:rPr>
              <a:t> This allows the plants to conserve their water by closing their stomata during the hot daytimes. </a:t>
            </a:r>
          </a:p>
          <a:p>
            <a:endParaRPr lang="en-US" dirty="0" smtClean="0">
              <a:latin typeface="Times New Roman" pitchFamily="18" charset="0"/>
              <a:cs typeface="Times New Roman" pitchFamily="18" charset="0"/>
            </a:endParaRPr>
          </a:p>
          <a:p>
            <a:endParaRPr lang="en-US" dirty="0"/>
          </a:p>
        </p:txBody>
      </p:sp>
      <p:pic>
        <p:nvPicPr>
          <p:cNvPr id="5" name="Content Placeholder 4" descr="C:\Users\subhan\Desktop\1920px-CAM_cycle_English.svg.png"/>
          <p:cNvPicPr>
            <a:picLocks noGrp="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5100475" y="1447800"/>
            <a:ext cx="3510125" cy="4572000"/>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Advantages of CAM mechanism:</a:t>
            </a:r>
            <a:r>
              <a:rPr lang="en-US" sz="4000" dirty="0" smtClean="0"/>
              <a:t/>
            </a:r>
            <a:br>
              <a:rPr lang="en-US" sz="4000" dirty="0" smtClean="0"/>
            </a:br>
            <a:endParaRPr lang="en-US" sz="4000" dirty="0"/>
          </a:p>
        </p:txBody>
      </p:sp>
      <p:sp>
        <p:nvSpPr>
          <p:cNvPr id="3" name="Content Placeholder 2"/>
          <p:cNvSpPr>
            <a:spLocks noGrp="1"/>
          </p:cNvSpPr>
          <p:nvPr>
            <p:ph idx="1"/>
          </p:nvPr>
        </p:nvSpPr>
        <p:spPr/>
        <p:txBody>
          <a:bodyPr>
            <a:normAutofit/>
          </a:bodyPr>
          <a:lstStyle/>
          <a:p>
            <a:r>
              <a:rPr lang="en-US" sz="1800" dirty="0" smtClean="0"/>
              <a:t>Plants showing inducible CAM and CAM-cycling are typically found in conditions where periods of water shortage alternate with periods when water is freely available. Periodic drought  a feature of semi-arid regions  is one cause of water shortage. Plants which grow on trees or rocks (as epiphytes or lithophytes) also experience variations in water availability. Salinity, high light levels and nutrient availability are other factors which have been shown to induce CAM.</a:t>
            </a:r>
          </a:p>
          <a:p>
            <a:r>
              <a:rPr lang="en-US" sz="1800" b="1" dirty="0" smtClean="0">
                <a:solidFill>
                  <a:srgbClr val="FFFF00"/>
                </a:solidFill>
              </a:rPr>
              <a:t>CAM is an adaptation to arid conditions:</a:t>
            </a:r>
            <a:endParaRPr lang="en-US" sz="1800" dirty="0" smtClean="0">
              <a:solidFill>
                <a:srgbClr val="FFFF00"/>
              </a:solidFill>
            </a:endParaRPr>
          </a:p>
          <a:p>
            <a:r>
              <a:rPr lang="en-US" sz="1800" dirty="0" smtClean="0"/>
              <a:t>plants using CAM often display other xerophytic characters, such as thick, reduced leaves with a low surface-area-to-volume ratio, thick cuticle, and stomata sunken into pits. Some shed their leaves during the dry season, but the succulents store water in vacuoles.</a:t>
            </a:r>
          </a:p>
          <a:p>
            <a:r>
              <a:rPr lang="en-US" sz="1800" b="1" dirty="0" smtClean="0"/>
              <a:t> </a:t>
            </a:r>
            <a:r>
              <a:rPr lang="en-US" sz="1800" b="1" dirty="0" smtClean="0">
                <a:solidFill>
                  <a:srgbClr val="FFFF00"/>
                </a:solidFill>
              </a:rPr>
              <a:t>CAM also causes taste differences:</a:t>
            </a:r>
            <a:endParaRPr lang="en-US" sz="1800" dirty="0" smtClean="0">
              <a:solidFill>
                <a:srgbClr val="FFFF00"/>
              </a:solidFill>
            </a:endParaRPr>
          </a:p>
          <a:p>
            <a:r>
              <a:rPr lang="en-US" sz="1800" dirty="0" smtClean="0"/>
              <a:t> Plants may have an increasingly sour taste during the night yet become sweeter-tasting during the day. This is due to malic acid being stored in the vacuoles of the plants' cells during the night and then being used up during the day.</a:t>
            </a:r>
          </a:p>
          <a:p>
            <a:pPr>
              <a:buNone/>
            </a:pPr>
            <a:endParaRPr lang="en-US" sz="1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C3 plants</a:t>
            </a:r>
            <a:endParaRPr lang="en-US" dirty="0"/>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of annual C3 plants are wheat, oats, and rye and the perennial plants include fescues, ryegrass, and orchard grass.</a:t>
            </a:r>
          </a:p>
          <a:p>
            <a:endParaRPr lang="en-US" sz="2400" dirty="0"/>
          </a:p>
        </p:txBody>
      </p:sp>
      <p:pic>
        <p:nvPicPr>
          <p:cNvPr id="4" name="Picture 3" descr="C:\Users\AHMAD\AppData\Local\Microsoft\Windows\INetCache\Content.Word\photorespiration-10-638.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2819400"/>
            <a:ext cx="6096000" cy="3021419"/>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are C3 plants?</a:t>
            </a:r>
            <a:r>
              <a:rPr lang="en-US" dirty="0" smtClean="0"/>
              <a:t/>
            </a:r>
            <a:br>
              <a:rPr lang="en-US" dirty="0" smtClean="0"/>
            </a:br>
            <a:endParaRPr lang="en-US" dirty="0"/>
          </a:p>
        </p:txBody>
      </p:sp>
      <p:sp>
        <p:nvSpPr>
          <p:cNvPr id="3" name="Content Placeholder 2"/>
          <p:cNvSpPr>
            <a:spLocks noGrp="1"/>
          </p:cNvSpPr>
          <p:nvPr>
            <p:ph idx="1"/>
          </p:nvPr>
        </p:nvSpPr>
        <p:spPr>
          <a:xfrm>
            <a:off x="457200" y="1524000"/>
            <a:ext cx="8229600" cy="4602163"/>
          </a:xfrm>
        </p:spPr>
        <p:txBody>
          <a:bodyPr>
            <a:normAutofit/>
          </a:bodyPr>
          <a:lstStyle/>
          <a:p>
            <a:r>
              <a:rPr lang="en-US" sz="1800" dirty="0" smtClean="0">
                <a:latin typeface="Times New Roman" pitchFamily="18" charset="0"/>
                <a:cs typeface="Times New Roman" pitchFamily="18" charset="0"/>
              </a:rPr>
              <a:t>Those plants that utilizes the C3 carbon fixation pathway as a sole mechanism to convert  CO2 into an organic compound. For example (3-phosphogylycerate).</a:t>
            </a:r>
          </a:p>
          <a:p>
            <a:r>
              <a:rPr lang="en-US" sz="1800" dirty="0" smtClean="0">
                <a:latin typeface="Times New Roman" pitchFamily="18" charset="0"/>
                <a:cs typeface="Times New Roman" pitchFamily="18" charset="0"/>
              </a:rPr>
              <a:t>Important crops like rice, barley and soybean are examples of C3 plants. C3 plants are known as cool-season or temperate plants. </a:t>
            </a:r>
          </a:p>
          <a:p>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They grow best at an optimum temperature between 65 to 75°F with the soil temperature suited at 40- 45°F.</a:t>
            </a:r>
          </a:p>
          <a:p>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 These types of plants show less efficiency at high temperature. The C3 pathway is the single step process, takes place in the chloroplast.</a:t>
            </a:r>
          </a:p>
          <a:p>
            <a:pPr>
              <a:buNone/>
            </a:pPr>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The </a:t>
            </a:r>
            <a:r>
              <a:rPr lang="en-US" sz="1800" b="1" dirty="0" smtClean="0">
                <a:latin typeface="Times New Roman" pitchFamily="18" charset="0"/>
                <a:cs typeface="Times New Roman" pitchFamily="18" charset="0"/>
              </a:rPr>
              <a:t>C3 plants can be perennial or annual</a:t>
            </a:r>
            <a:r>
              <a:rPr lang="en-US" sz="1800" dirty="0" smtClean="0">
                <a:latin typeface="Times New Roman" pitchFamily="18" charset="0"/>
                <a:cs typeface="Times New Roman" pitchFamily="18" charset="0"/>
              </a:rPr>
              <a:t>. They are highly proteinaceous than the C4 plants.</a:t>
            </a:r>
            <a:endParaRPr lang="en-US" sz="1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Discovery:</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3" name="Content Placeholder 2"/>
          <p:cNvSpPr>
            <a:spLocks noGrp="1"/>
          </p:cNvSpPr>
          <p:nvPr>
            <p:ph sz="half" idx="1"/>
          </p:nvPr>
        </p:nvSpPr>
        <p:spPr>
          <a:xfrm>
            <a:off x="457200" y="1645920"/>
            <a:ext cx="4724400" cy="4526280"/>
          </a:xfrm>
        </p:spPr>
        <p:txBody>
          <a:bodyPr>
            <a:normAutofit fontScale="55000" lnSpcReduction="20000"/>
          </a:bodyPr>
          <a:lstStyle/>
          <a:p>
            <a:r>
              <a:rPr lang="en-US" dirty="0" smtClean="0">
                <a:latin typeface="Times New Roman" pitchFamily="18" charset="0"/>
                <a:cs typeface="Times New Roman" pitchFamily="18" charset="0"/>
              </a:rPr>
              <a:t>In 1946 Calvin began work on photosynthesis. He won noble price on his work. By adding carbon dioxide with trace amounts of </a:t>
            </a:r>
            <a:r>
              <a:rPr lang="en-US" b="1" dirty="0" smtClean="0">
                <a:latin typeface="Times New Roman" pitchFamily="18" charset="0"/>
                <a:cs typeface="Times New Roman" pitchFamily="18" charset="0"/>
              </a:rPr>
              <a:t>radioactive carbon-14</a:t>
            </a:r>
            <a:r>
              <a:rPr lang="en-US" dirty="0" smtClean="0">
                <a:latin typeface="Times New Roman" pitchFamily="18" charset="0"/>
                <a:cs typeface="Times New Roman" pitchFamily="18" charset="0"/>
              </a:rPr>
              <a:t> to an illuminated suspension of the single-cell</a:t>
            </a:r>
            <a:r>
              <a:rPr lang="en-US" b="1" dirty="0" smtClean="0">
                <a:latin typeface="Times New Roman" pitchFamily="18" charset="0"/>
                <a:cs typeface="Times New Roman" pitchFamily="18" charset="0"/>
              </a:rPr>
              <a:t> green alga Chlorella pyrenoidosa</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He stopped the alga’s growth at different stages and used </a:t>
            </a:r>
            <a:r>
              <a:rPr lang="en-US" b="1" dirty="0" smtClean="0">
                <a:latin typeface="Times New Roman" pitchFamily="18" charset="0"/>
                <a:cs typeface="Times New Roman" pitchFamily="18" charset="0"/>
              </a:rPr>
              <a:t>paper chromatography</a:t>
            </a:r>
            <a:r>
              <a:rPr lang="en-US" dirty="0" smtClean="0">
                <a:latin typeface="Times New Roman" pitchFamily="18" charset="0"/>
                <a:cs typeface="Times New Roman" pitchFamily="18" charset="0"/>
              </a:rPr>
              <a:t> to isolate and identify the minute quantities of radioactive compounds. This enabled him to identify most of the chemical reactions in the intermediate steps of photosynthesis the process in which carbon dioxide is converted into carbohydrates.</a:t>
            </a:r>
          </a:p>
          <a:p>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He discovered the “Calvin cycle,” in which the “dark” photosynthetic reactions are impelled by compounds produced in the “light” reactions that occur on absorption of light by chlorophyll to yield oxygen. </a:t>
            </a:r>
          </a:p>
          <a:p>
            <a:r>
              <a:rPr lang="en-US" dirty="0" smtClean="0">
                <a:latin typeface="Times New Roman" pitchFamily="18" charset="0"/>
                <a:cs typeface="Times New Roman" pitchFamily="18" charset="0"/>
              </a:rPr>
              <a:t>Also using isotopic tracer techniques, he followed the path of oxygen in photosynthesis. This was the first use of a carbon-14 tracer to explain a chemical pathway.</a:t>
            </a:r>
          </a:p>
          <a:p>
            <a:endParaRPr lang="en-US" dirty="0" smtClean="0">
              <a:latin typeface="Times New Roman" pitchFamily="18" charset="0"/>
              <a:cs typeface="Times New Roman" pitchFamily="18" charset="0"/>
            </a:endParaRPr>
          </a:p>
          <a:p>
            <a:endParaRPr lang="en-US" dirty="0"/>
          </a:p>
        </p:txBody>
      </p:sp>
      <p:pic>
        <p:nvPicPr>
          <p:cNvPr id="5" name="Content Placeholder 4" descr="1586668226277.jpg"/>
          <p:cNvPicPr>
            <a:picLocks noGrp="1"/>
          </p:cNvPicPr>
          <p:nvPr>
            <p:ph sz="half" idx="2"/>
          </p:nvPr>
        </p:nvPicPr>
        <p:blipFill>
          <a:blip r:embed="rId2">
            <a:extLst>
              <a:ext uri="{28A0092B-C50C-407E-A947-70E740481C1C}">
                <a14:useLocalDpi xmlns:a14="http://schemas.microsoft.com/office/drawing/2010/main" val="0"/>
              </a:ext>
            </a:extLst>
          </a:blip>
          <a:stretch>
            <a:fillRect/>
          </a:stretch>
        </p:blipFill>
        <p:spPr>
          <a:xfrm>
            <a:off x="5586412" y="1905000"/>
            <a:ext cx="2871788" cy="343296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Why called c3 cycle or dark reaction:</a:t>
            </a:r>
            <a:endParaRPr lang="en-US" sz="3200" dirty="0"/>
          </a:p>
        </p:txBody>
      </p:sp>
      <p:sp>
        <p:nvSpPr>
          <p:cNvPr id="3" name="Content Placeholder 2"/>
          <p:cNvSpPr>
            <a:spLocks noGrp="1"/>
          </p:cNvSpPr>
          <p:nvPr>
            <p:ph idx="1"/>
          </p:nvPr>
        </p:nvSpPr>
        <p:spPr/>
        <p:txBody>
          <a:bodyPr>
            <a:normAutofit/>
          </a:bodyPr>
          <a:lstStyle/>
          <a:p>
            <a:r>
              <a:rPr lang="en-US" sz="1800" b="1" dirty="0" smtClean="0">
                <a:latin typeface="Times New Roman" pitchFamily="18" charset="0"/>
                <a:cs typeface="Times New Roman" pitchFamily="18" charset="0"/>
              </a:rPr>
              <a:t>Why called c3 cycle or dark reactions:</a:t>
            </a:r>
          </a:p>
          <a:p>
            <a:endParaRPr lang="en-US" sz="1800" b="1"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During the CO2 fixation ,when the photosynthetic plants produce 3-phosphoglyceric acid (PGA) or 3- carbon acid as the first product that is three carbon compound so it is called C3 pathway.</a:t>
            </a:r>
          </a:p>
          <a:p>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The Calvin cycle is also called dark reaction because it’s that does not need energy from sun to happen.</a:t>
            </a:r>
          </a:p>
          <a:p>
            <a:endParaRPr lang="en-US" sz="1800" b="1" dirty="0" smtClean="0">
              <a:latin typeface="Times New Roman" pitchFamily="18" charset="0"/>
              <a:cs typeface="Times New Roman" pitchFamily="18" charset="0"/>
            </a:endParaRPr>
          </a:p>
          <a:p>
            <a:endParaRPr lang="en-US" sz="1800" b="1" dirty="0" smtClean="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Occurance of c3 mechanism:</a:t>
            </a:r>
            <a:endParaRPr lang="en-US" dirty="0"/>
          </a:p>
        </p:txBody>
      </p:sp>
      <p:sp>
        <p:nvSpPr>
          <p:cNvPr id="3" name="Content Placeholder 2"/>
          <p:cNvSpPr>
            <a:spLocks noGrp="1"/>
          </p:cNvSpPr>
          <p:nvPr>
            <p:ph sz="half" idx="1"/>
          </p:nvPr>
        </p:nvSpPr>
        <p:spPr/>
        <p:txBody>
          <a:bodyPr/>
          <a:lstStyle/>
          <a:p>
            <a:r>
              <a:rPr lang="en-US" dirty="0" smtClean="0"/>
              <a:t>It occurs in stroma of chloroplast of photosynthetic organism.</a:t>
            </a:r>
            <a:endParaRPr lang="en-US" dirty="0"/>
          </a:p>
        </p:txBody>
      </p:sp>
      <p:pic>
        <p:nvPicPr>
          <p:cNvPr id="6" name="Content Placeholder 5" descr="1586685590545.jpg"/>
          <p:cNvPicPr>
            <a:picLocks noGrp="1"/>
          </p:cNvPicPr>
          <p:nvPr>
            <p:ph sz="half" idx="2"/>
          </p:nvPr>
        </p:nvPicPr>
        <p:blipFill>
          <a:blip r:embed="rId2" cstate="print"/>
          <a:stretch>
            <a:fillRect/>
          </a:stretch>
        </p:blipFill>
        <p:spPr>
          <a:xfrm>
            <a:off x="4495801" y="1905000"/>
            <a:ext cx="4191000" cy="38100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Times New Roman" pitchFamily="18" charset="0"/>
                <a:cs typeface="Times New Roman" pitchFamily="18" charset="0"/>
              </a:rPr>
              <a:t>Mechanism of C3 cycle/Benson-Calvin cycle/Calvin cycle/c3 pathway/Reduction reaction/Dark reaction/Bio-synthetic pathway:</a:t>
            </a:r>
            <a:endParaRPr lang="en-US" sz="2000" dirty="0"/>
          </a:p>
        </p:txBody>
      </p:sp>
      <p:sp>
        <p:nvSpPr>
          <p:cNvPr id="3" name="Content Placeholder 2"/>
          <p:cNvSpPr>
            <a:spLocks noGrp="1"/>
          </p:cNvSpPr>
          <p:nvPr>
            <p:ph sz="half" idx="1"/>
          </p:nvPr>
        </p:nvSpPr>
        <p:spPr/>
        <p:txBody>
          <a:bodyPr>
            <a:normAutofit fontScale="70000" lnSpcReduction="20000"/>
          </a:bodyPr>
          <a:lstStyle/>
          <a:p>
            <a:r>
              <a:rPr lang="en-US" dirty="0" smtClean="0">
                <a:latin typeface="Times New Roman" pitchFamily="18" charset="0"/>
                <a:cs typeface="Times New Roman" pitchFamily="18" charset="0"/>
              </a:rPr>
              <a:t>The Calvin cycle reactions can be divided into three main stages:</a:t>
            </a:r>
          </a:p>
          <a:p>
            <a:r>
              <a:rPr lang="en-US" dirty="0" smtClean="0">
                <a:latin typeface="Times New Roman" pitchFamily="18" charset="0"/>
                <a:cs typeface="Times New Roman" pitchFamily="18" charset="0"/>
              </a:rPr>
              <a:t> Phase-1: Carbon fixation</a:t>
            </a:r>
          </a:p>
          <a:p>
            <a:r>
              <a:rPr lang="en-US" dirty="0" smtClean="0">
                <a:latin typeface="Times New Roman" pitchFamily="18" charset="0"/>
                <a:cs typeface="Times New Roman" pitchFamily="18" charset="0"/>
              </a:rPr>
              <a:t>Phase-2: Reduction</a:t>
            </a:r>
          </a:p>
          <a:p>
            <a:r>
              <a:rPr lang="en-US" dirty="0" smtClean="0">
                <a:latin typeface="Times New Roman" pitchFamily="18" charset="0"/>
                <a:cs typeface="Times New Roman" pitchFamily="18" charset="0"/>
              </a:rPr>
              <a:t>Phase-3: Regeneration of the starting molecule </a:t>
            </a:r>
          </a:p>
          <a:p>
            <a:r>
              <a:rPr lang="en-US" b="1" dirty="0" smtClean="0">
                <a:latin typeface="Times New Roman" pitchFamily="18" charset="0"/>
                <a:cs typeface="Times New Roman" pitchFamily="18" charset="0"/>
              </a:rPr>
              <a:t>Carbon Fixation:</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In phase-1, molecules combine with three molecules of the five-carbon acceptor molecule (RuBP), yielding three molecules of an unstable six-carbon compound that splits to form six molecules of a three-carbon compound (3-PGA). This reaction is catalyzed by the enzyme rubisco</a:t>
            </a:r>
            <a:endParaRPr lang="en-US" dirty="0"/>
          </a:p>
        </p:txBody>
      </p:sp>
      <p:pic>
        <p:nvPicPr>
          <p:cNvPr id="5" name="Content Placeholder 4" descr="1586685599893.jpg"/>
          <p:cNvPicPr>
            <a:picLocks noGrp="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105400" y="1752600"/>
            <a:ext cx="3505200" cy="38862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b="1" dirty="0" smtClean="0">
                <a:latin typeface="Times New Roman" pitchFamily="18" charset="0"/>
                <a:cs typeface="Times New Roman" pitchFamily="18" charset="0"/>
              </a:rPr>
              <a:t>Step 2: Reduction:</a:t>
            </a:r>
            <a:r>
              <a:rPr lang="en-US" sz="4800" dirty="0" smtClean="0">
                <a:latin typeface="Times New Roman" pitchFamily="18" charset="0"/>
                <a:cs typeface="Times New Roman" pitchFamily="18" charset="0"/>
              </a:rPr>
              <a:t/>
            </a:r>
            <a:br>
              <a:rPr lang="en-US" sz="4800" dirty="0" smtClean="0">
                <a:latin typeface="Times New Roman" pitchFamily="18" charset="0"/>
                <a:cs typeface="Times New Roman" pitchFamily="18" charset="0"/>
              </a:rPr>
            </a:br>
            <a:endParaRPr lang="en-US" dirty="0"/>
          </a:p>
        </p:txBody>
      </p:sp>
      <p:sp>
        <p:nvSpPr>
          <p:cNvPr id="3" name="Content Placeholder 2"/>
          <p:cNvSpPr>
            <a:spLocks noGrp="1"/>
          </p:cNvSpPr>
          <p:nvPr>
            <p:ph sz="half" idx="1"/>
          </p:nvPr>
        </p:nvSpPr>
        <p:spPr/>
        <p:txBody>
          <a:bodyPr>
            <a:normAutofit fontScale="92500"/>
          </a:bodyPr>
          <a:lstStyle/>
          <a:p>
            <a:r>
              <a:rPr lang="en-US" dirty="0" smtClean="0">
                <a:latin typeface="Times New Roman" pitchFamily="18" charset="0"/>
                <a:cs typeface="Times New Roman" pitchFamily="18" charset="0"/>
              </a:rPr>
              <a:t>In the second phase, six ATP and six NADPH are used to convert the six 3-PGA molecules into six molecules of a three-carbon sugar (G3P). This reaction is considered a reduction because NADPH must donate its electrons to a three-carbon intermediate to make G3P.</a:t>
            </a:r>
          </a:p>
          <a:p>
            <a:endParaRPr lang="en-US" dirty="0"/>
          </a:p>
        </p:txBody>
      </p:sp>
      <p:pic>
        <p:nvPicPr>
          <p:cNvPr id="5" name="Content Placeholder 4" descr="1586685608737.jpg"/>
          <p:cNvPicPr>
            <a:picLocks noGrp="1"/>
          </p:cNvPicPr>
          <p:nvPr>
            <p:ph sz="half" idx="2"/>
          </p:nvPr>
        </p:nvPicPr>
        <p:blipFill>
          <a:blip r:embed="rId2" cstate="print"/>
          <a:stretch>
            <a:fillRect/>
          </a:stretch>
        </p:blipFill>
        <p:spPr>
          <a:xfrm>
            <a:off x="4876800" y="1676400"/>
            <a:ext cx="3733799" cy="44196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127</TotalTime>
  <Words>2208</Words>
  <Application>Microsoft Office PowerPoint</Application>
  <PresentationFormat>On-screen Show (4:3)</PresentationFormat>
  <Paragraphs>183</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Times New Roman</vt:lpstr>
      <vt:lpstr>Wingdings 2</vt:lpstr>
      <vt:lpstr>Foundry</vt:lpstr>
      <vt:lpstr>Contents:</vt:lpstr>
      <vt:lpstr>Photosynthesis: </vt:lpstr>
      <vt:lpstr>C3 plants</vt:lpstr>
      <vt:lpstr>What are C3 plants? </vt:lpstr>
      <vt:lpstr>Discovery: </vt:lpstr>
      <vt:lpstr>Why called c3 cycle or dark reaction:</vt:lpstr>
      <vt:lpstr>Occurance of c3 mechanism:</vt:lpstr>
      <vt:lpstr>Mechanism of C3 cycle/Benson-Calvin cycle/Calvin cycle/c3 pathway/Reduction reaction/Dark reaction/Bio-synthetic pathway:</vt:lpstr>
      <vt:lpstr>Step 2: Reduction: </vt:lpstr>
      <vt:lpstr>Step 3:Regeneration: </vt:lpstr>
      <vt:lpstr>Net gain of ATP and NADPH:</vt:lpstr>
      <vt:lpstr>Advantages of c3 plants:</vt:lpstr>
      <vt:lpstr>C4 plants:</vt:lpstr>
      <vt:lpstr>C4 pathway or Hatch and Slack pathway </vt:lpstr>
      <vt:lpstr>C4 Photosynthesis: </vt:lpstr>
      <vt:lpstr>Mesophyll Cells and its role</vt:lpstr>
      <vt:lpstr>Bundle sheath cells and its role: </vt:lpstr>
      <vt:lpstr>Photosynthesis in c3 plants:</vt:lpstr>
      <vt:lpstr>C4 cycle:</vt:lpstr>
      <vt:lpstr>Advantages of C4 Photosynthesis </vt:lpstr>
      <vt:lpstr>Water Loss: </vt:lpstr>
      <vt:lpstr>CAM plants:</vt:lpstr>
      <vt:lpstr>CAM plants: </vt:lpstr>
      <vt:lpstr>Photosynthesis in CAM plants:</vt:lpstr>
      <vt:lpstr>Mechanism in CAM </vt:lpstr>
      <vt:lpstr>Stomatal opening mechanism:  </vt:lpstr>
      <vt:lpstr>In day time:</vt:lpstr>
      <vt:lpstr>In night time: </vt:lpstr>
      <vt:lpstr>Advantages of CAM mechanism: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AHMAD</dc:creator>
  <cp:lastModifiedBy>Shahid Iqbal</cp:lastModifiedBy>
  <cp:revision>63</cp:revision>
  <dcterms:created xsi:type="dcterms:W3CDTF">2020-04-16T14:28:01Z</dcterms:created>
  <dcterms:modified xsi:type="dcterms:W3CDTF">2020-05-02T06:45:41Z</dcterms:modified>
</cp:coreProperties>
</file>