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0" r:id="rId1"/>
  </p:sldMasterIdLst>
  <p:notesMasterIdLst>
    <p:notesMasterId r:id="rId34"/>
  </p:notesMasterIdLst>
  <p:sldIdLst>
    <p:sldId id="409" r:id="rId2"/>
    <p:sldId id="389" r:id="rId3"/>
    <p:sldId id="327" r:id="rId4"/>
    <p:sldId id="328" r:id="rId5"/>
    <p:sldId id="329" r:id="rId6"/>
    <p:sldId id="330" r:id="rId7"/>
    <p:sldId id="332" r:id="rId8"/>
    <p:sldId id="333" r:id="rId9"/>
    <p:sldId id="336" r:id="rId10"/>
    <p:sldId id="337" r:id="rId11"/>
    <p:sldId id="340" r:id="rId12"/>
    <p:sldId id="341" r:id="rId13"/>
    <p:sldId id="396" r:id="rId14"/>
    <p:sldId id="343" r:id="rId15"/>
    <p:sldId id="410" r:id="rId16"/>
    <p:sldId id="404" r:id="rId17"/>
    <p:sldId id="405" r:id="rId18"/>
    <p:sldId id="388" r:id="rId19"/>
    <p:sldId id="406" r:id="rId20"/>
    <p:sldId id="347" r:id="rId21"/>
    <p:sldId id="352" r:id="rId22"/>
    <p:sldId id="407" r:id="rId23"/>
    <p:sldId id="408" r:id="rId24"/>
    <p:sldId id="362" r:id="rId25"/>
    <p:sldId id="398" r:id="rId26"/>
    <p:sldId id="364" r:id="rId27"/>
    <p:sldId id="366" r:id="rId28"/>
    <p:sldId id="369" r:id="rId29"/>
    <p:sldId id="370" r:id="rId30"/>
    <p:sldId id="377" r:id="rId31"/>
    <p:sldId id="411" r:id="rId32"/>
    <p:sldId id="412"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0000" autoAdjust="0"/>
  </p:normalViewPr>
  <p:slideViewPr>
    <p:cSldViewPr>
      <p:cViewPr varScale="1">
        <p:scale>
          <a:sx n="65" d="100"/>
          <a:sy n="65" d="100"/>
        </p:scale>
        <p:origin x="-1536"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480E56-0468-4318-8A09-BA81A8B0EE47}" type="datetimeFigureOut">
              <a:rPr lang="en-US" smtClean="0"/>
              <a:pPr/>
              <a:t>10/18/2018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4400C2F-2296-4902-9F80-093C92FE209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4400C2F-2296-4902-9F80-093C92FE209E}" type="slidenum">
              <a:rPr lang="en-US" smtClean="0"/>
              <a:pPr/>
              <a:t>23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A7F77AD0-2CB1-401C-AA4E-91C0D66DBAEF}" type="datetimeFigureOut">
              <a:rPr lang="en-US" smtClean="0"/>
              <a:pPr/>
              <a:t>10/18/2018</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1F114F81-A77A-4E40-83AC-87C26D24199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7F77AD0-2CB1-401C-AA4E-91C0D66DBAEF}" type="datetimeFigureOut">
              <a:rPr lang="en-US" smtClean="0"/>
              <a:pPr/>
              <a:t>10/18/2018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14F81-A77A-4E40-83AC-87C26D24199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7F77AD0-2CB1-401C-AA4E-91C0D66DBAEF}" type="datetimeFigureOut">
              <a:rPr lang="en-US" smtClean="0"/>
              <a:pPr/>
              <a:t>10/18/2018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14F81-A77A-4E40-83AC-87C26D24199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7F77AD0-2CB1-401C-AA4E-91C0D66DBAEF}" type="datetimeFigureOut">
              <a:rPr lang="en-US" smtClean="0"/>
              <a:pPr/>
              <a:t>10/18/2018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14F81-A77A-4E40-83AC-87C26D24199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7F77AD0-2CB1-401C-AA4E-91C0D66DBAEF}" type="datetimeFigureOut">
              <a:rPr lang="en-US" smtClean="0"/>
              <a:pPr/>
              <a:t>10/18/2018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14F81-A77A-4E40-83AC-87C26D24199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7F77AD0-2CB1-401C-AA4E-91C0D66DBAEF}" type="datetimeFigureOut">
              <a:rPr lang="en-US" smtClean="0"/>
              <a:pPr/>
              <a:t>10/18/2018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114F81-A77A-4E40-83AC-87C26D24199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A7F77AD0-2CB1-401C-AA4E-91C0D66DBAEF}" type="datetimeFigureOut">
              <a:rPr lang="en-US" smtClean="0"/>
              <a:pPr/>
              <a:t>10/18/2018</a:t>
            </a:fld>
            <a:endParaRPr lang="en-US"/>
          </a:p>
        </p:txBody>
      </p:sp>
      <p:sp>
        <p:nvSpPr>
          <p:cNvPr id="27" name="Slide Number Placeholder 26"/>
          <p:cNvSpPr>
            <a:spLocks noGrp="1"/>
          </p:cNvSpPr>
          <p:nvPr>
            <p:ph type="sldNum" sz="quarter" idx="11"/>
          </p:nvPr>
        </p:nvSpPr>
        <p:spPr/>
        <p:txBody>
          <a:bodyPr rtlCol="0"/>
          <a:lstStyle/>
          <a:p>
            <a:fld id="{1F114F81-A77A-4E40-83AC-87C26D24199A}"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A7F77AD0-2CB1-401C-AA4E-91C0D66DBAEF}" type="datetimeFigureOut">
              <a:rPr lang="en-US" smtClean="0"/>
              <a:pPr/>
              <a:t>10/18/2018</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1F114F81-A77A-4E40-83AC-87C26D24199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F77AD0-2CB1-401C-AA4E-91C0D66DBAEF}" type="datetimeFigureOut">
              <a:rPr lang="en-US" smtClean="0"/>
              <a:pPr/>
              <a:t>10/18/2018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114F81-A77A-4E40-83AC-87C26D24199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7F77AD0-2CB1-401C-AA4E-91C0D66DBAEF}" type="datetimeFigureOut">
              <a:rPr lang="en-US" smtClean="0"/>
              <a:pPr/>
              <a:t>10/18/2018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114F81-A77A-4E40-83AC-87C26D24199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7F77AD0-2CB1-401C-AA4E-91C0D66DBAEF}" type="datetimeFigureOut">
              <a:rPr lang="en-US" smtClean="0"/>
              <a:pPr/>
              <a:t>10/18/2018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114F81-A77A-4E40-83AC-87C26D24199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A7F77AD0-2CB1-401C-AA4E-91C0D66DBAEF}" type="datetimeFigureOut">
              <a:rPr lang="en-US" smtClean="0"/>
              <a:pPr/>
              <a:t>10/18/2018</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1F114F81-A77A-4E40-83AC-87C26D24199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081" r:id="rId1"/>
    <p:sldLayoutId id="2147484082" r:id="rId2"/>
    <p:sldLayoutId id="2147484083" r:id="rId3"/>
    <p:sldLayoutId id="2147484084" r:id="rId4"/>
    <p:sldLayoutId id="2147484085" r:id="rId5"/>
    <p:sldLayoutId id="2147484086" r:id="rId6"/>
    <p:sldLayoutId id="2147484087" r:id="rId7"/>
    <p:sldLayoutId id="2147484088" r:id="rId8"/>
    <p:sldLayoutId id="2147484089" r:id="rId9"/>
    <p:sldLayoutId id="2147484090" r:id="rId10"/>
    <p:sldLayoutId id="214748409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dirty="0" smtClean="0"/>
          </a:p>
          <a:p>
            <a:r>
              <a:rPr lang="en-US" dirty="0" smtClean="0"/>
              <a:t>Memory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914400"/>
          </a:xfrm>
        </p:spPr>
        <p:txBody>
          <a:bodyPr>
            <a:normAutofit/>
          </a:bodyPr>
          <a:lstStyle/>
          <a:p>
            <a:r>
              <a:rPr lang="en-US" sz="4800" dirty="0" smtClean="0">
                <a:latin typeface="Times New Roman" pitchFamily="18" charset="0"/>
                <a:cs typeface="Times New Roman" pitchFamily="18" charset="0"/>
              </a:rPr>
              <a:t>Storage </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1676400"/>
            <a:ext cx="8229600" cy="4876800"/>
          </a:xfrm>
        </p:spPr>
        <p:txBody>
          <a:bodyPr>
            <a:normAutofit fontScale="92500" lnSpcReduction="10000"/>
          </a:bodyPr>
          <a:lstStyle/>
          <a:p>
            <a:pPr>
              <a:lnSpc>
                <a:spcPct val="120000"/>
              </a:lnSpc>
              <a:buNone/>
            </a:pPr>
            <a:r>
              <a:rPr lang="en-US" sz="2400" dirty="0" smtClean="0">
                <a:latin typeface="Times New Roman" pitchFamily="18" charset="0"/>
                <a:cs typeface="Times New Roman" pitchFamily="18" charset="0"/>
              </a:rPr>
              <a:t>There are three memory stores .</a:t>
            </a:r>
          </a:p>
          <a:p>
            <a:pPr>
              <a:lnSpc>
                <a:spcPct val="120000"/>
              </a:lnSpc>
            </a:pPr>
            <a:r>
              <a:rPr lang="en-US" sz="2400" dirty="0" smtClean="0">
                <a:latin typeface="Times New Roman" pitchFamily="18" charset="0"/>
                <a:cs typeface="Times New Roman" pitchFamily="18" charset="0"/>
              </a:rPr>
              <a:t>Sensory memory</a:t>
            </a:r>
          </a:p>
          <a:p>
            <a:pPr>
              <a:lnSpc>
                <a:spcPct val="120000"/>
              </a:lnSpc>
            </a:pPr>
            <a:r>
              <a:rPr lang="en-US" sz="2400" dirty="0" smtClean="0">
                <a:latin typeface="Times New Roman" pitchFamily="18" charset="0"/>
                <a:cs typeface="Times New Roman" pitchFamily="18" charset="0"/>
              </a:rPr>
              <a:t>Short term memory</a:t>
            </a:r>
          </a:p>
          <a:p>
            <a:pPr>
              <a:lnSpc>
                <a:spcPct val="120000"/>
              </a:lnSpc>
            </a:pPr>
            <a:r>
              <a:rPr lang="en-US" sz="2400" dirty="0" smtClean="0">
                <a:latin typeface="Times New Roman" pitchFamily="18" charset="0"/>
                <a:cs typeface="Times New Roman" pitchFamily="18" charset="0"/>
              </a:rPr>
              <a:t>Long term memory</a:t>
            </a:r>
          </a:p>
          <a:p>
            <a:pPr>
              <a:lnSpc>
                <a:spcPct val="120000"/>
              </a:lnSpc>
              <a:buNone/>
            </a:pPr>
            <a:endParaRPr lang="en-US" sz="2400" dirty="0" smtClean="0">
              <a:latin typeface="Times New Roman" pitchFamily="18" charset="0"/>
              <a:cs typeface="Times New Roman" pitchFamily="18" charset="0"/>
            </a:endParaRPr>
          </a:p>
          <a:p>
            <a:pPr>
              <a:lnSpc>
                <a:spcPct val="120000"/>
              </a:lnSpc>
              <a:buNone/>
            </a:pPr>
            <a:r>
              <a:rPr lang="en-US" sz="2400" b="1" dirty="0" smtClean="0">
                <a:latin typeface="Times New Roman" pitchFamily="18" charset="0"/>
                <a:cs typeface="Times New Roman" pitchFamily="18" charset="0"/>
              </a:rPr>
              <a:t>Sensory memory</a:t>
            </a:r>
            <a:endParaRPr lang="en-US" sz="2400" dirty="0" smtClean="0">
              <a:latin typeface="Times New Roman" pitchFamily="18" charset="0"/>
              <a:cs typeface="Times New Roman" pitchFamily="18" charset="0"/>
            </a:endParaRPr>
          </a:p>
          <a:p>
            <a:pPr>
              <a:lnSpc>
                <a:spcPct val="120000"/>
              </a:lnSpc>
              <a:buNone/>
            </a:pPr>
            <a:r>
              <a:rPr lang="en-US" sz="2400" dirty="0" smtClean="0">
                <a:latin typeface="Times New Roman" pitchFamily="18" charset="0"/>
                <a:cs typeface="Times New Roman" pitchFamily="18" charset="0"/>
              </a:rPr>
              <a:t>Referring to the information we receive through the senses. This memory is very brief lasting only as much as a few seconds.</a:t>
            </a:r>
          </a:p>
          <a:p>
            <a:pPr>
              <a:lnSpc>
                <a:spcPct val="120000"/>
              </a:lnSpc>
              <a:buNone/>
            </a:pPr>
            <a:endParaRPr lang="en-US" sz="2400" dirty="0" smtClean="0">
              <a:latin typeface="Times New Roman" pitchFamily="18" charset="0"/>
              <a:cs typeface="Times New Roman" pitchFamily="18" charset="0"/>
            </a:endParaRPr>
          </a:p>
          <a:p>
            <a:pPr>
              <a:lnSpc>
                <a:spcPct val="120000"/>
              </a:lnSpc>
            </a:pPr>
            <a:r>
              <a:rPr lang="en-US" sz="2400" dirty="0" smtClean="0">
                <a:latin typeface="Times New Roman" pitchFamily="18" charset="0"/>
                <a:cs typeface="Times New Roman" pitchFamily="18" charset="0"/>
              </a:rPr>
              <a:t>Sensory memory provides temporary storage of information brought to us by our senses. Sensory memory corresponds approximately to the initial 200-500 milliseconds after an item is perceived.</a:t>
            </a:r>
          </a:p>
          <a:p>
            <a:pPr>
              <a:buNone/>
            </a:pPr>
            <a:endParaRPr lang="en-US" sz="3600" dirty="0" smtClean="0">
              <a:latin typeface="Times New Roman" pitchFamily="18" charset="0"/>
              <a:cs typeface="Times New Roman" pitchFamily="18" charset="0"/>
            </a:endParaRPr>
          </a:p>
          <a:p>
            <a:pPr>
              <a:buNone/>
            </a:pPr>
            <a:endParaRPr lang="en-US" sz="20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09600"/>
          </a:xfrm>
        </p:spPr>
        <p:txBody>
          <a:bodyPr>
            <a:normAutofit fontScale="90000"/>
          </a:bodyPr>
          <a:lstStyle/>
          <a:p>
            <a:r>
              <a:rPr lang="en-US" dirty="0" smtClean="0"/>
              <a:t>Short term memory</a:t>
            </a:r>
            <a:endParaRPr lang="en-US" dirty="0"/>
          </a:p>
        </p:txBody>
      </p:sp>
      <p:sp>
        <p:nvSpPr>
          <p:cNvPr id="3" name="Content Placeholder 2"/>
          <p:cNvSpPr>
            <a:spLocks noGrp="1"/>
          </p:cNvSpPr>
          <p:nvPr>
            <p:ph idx="1"/>
          </p:nvPr>
        </p:nvSpPr>
        <p:spPr>
          <a:xfrm>
            <a:off x="685800" y="1600200"/>
            <a:ext cx="7772400" cy="4953000"/>
          </a:xfrm>
        </p:spPr>
        <p:txBody>
          <a:bodyPr>
            <a:noAutofit/>
          </a:bodyPr>
          <a:lstStyle/>
          <a:p>
            <a:pPr algn="just"/>
            <a:r>
              <a:rPr lang="en-US" sz="2000" dirty="0" smtClean="0">
                <a:latin typeface="Times New Roman" pitchFamily="18" charset="0"/>
                <a:cs typeface="Times New Roman" pitchFamily="18" charset="0"/>
              </a:rPr>
              <a:t>Short-term memory (STM) is a limited-capacity store that can maintain unrehearsed information for up to about 30 seconds.</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That is currently active such as reading this page, talking to a friend, or writing a paper. </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However, there is a way that you can maintain information in your short-term store through rehearsal.</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Rehearsal is the process of repetitively verbalizing or thinking about the information.</a:t>
            </a:r>
          </a:p>
          <a:p>
            <a:pPr algn="just">
              <a:buNone/>
            </a:pPr>
            <a:r>
              <a:rPr lang="en-US" sz="2000" b="1" dirty="0" smtClean="0">
                <a:latin typeface="Times New Roman" pitchFamily="18" charset="0"/>
                <a:cs typeface="Times New Roman" pitchFamily="18" charset="0"/>
              </a:rPr>
              <a:t>Example  </a:t>
            </a:r>
          </a:p>
          <a:p>
            <a:pPr algn="just"/>
            <a:r>
              <a:rPr lang="en-US" sz="2000" dirty="0" smtClean="0">
                <a:latin typeface="Times New Roman" pitchFamily="18" charset="0"/>
                <a:cs typeface="Times New Roman" pitchFamily="18" charset="0"/>
              </a:rPr>
              <a:t>when you look up a phone number, you probably recite it over and over until you can dial it.</a:t>
            </a:r>
          </a:p>
          <a:p>
            <a:pPr algn="just">
              <a:buNone/>
            </a:pPr>
            <a:endParaRPr lang="en-U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104106"/>
          </a:xfrm>
        </p:spPr>
        <p:txBody>
          <a:bodyPr>
            <a:normAutofit/>
          </a:bodyPr>
          <a:lstStyle/>
          <a:p>
            <a:r>
              <a:rPr lang="en-US" sz="4800" dirty="0" smtClean="0">
                <a:latin typeface="Times New Roman" pitchFamily="18" charset="0"/>
                <a:cs typeface="Times New Roman" pitchFamily="18" charset="0"/>
              </a:rPr>
              <a:t>Capacity of storage</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304800" y="1295400"/>
            <a:ext cx="8839200" cy="4953000"/>
          </a:xfrm>
        </p:spPr>
        <p:txBody>
          <a:bodyPr>
            <a:noAutofit/>
          </a:bodyPr>
          <a:lstStyle/>
          <a:p>
            <a:r>
              <a:rPr lang="en-US" sz="2400" dirty="0" smtClean="0">
                <a:latin typeface="Times New Roman" pitchFamily="18" charset="0"/>
                <a:cs typeface="Times New Roman" pitchFamily="18" charset="0"/>
              </a:rPr>
              <a:t>Short-term memory is also limited in the number of items it can hold. </a:t>
            </a:r>
          </a:p>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Miller noticed that people could recall only about seven items in tasks that required the use of STM.</a:t>
            </a:r>
          </a:p>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So, he gave the idea of  “The Magical Number Seven, Plus or Minus Two”</a:t>
            </a:r>
          </a:p>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You can increase the capacity of your short-term memory by chunking.</a:t>
            </a:r>
          </a:p>
          <a:p>
            <a:endParaRPr lang="en-US" sz="2400" dirty="0" smtClean="0">
              <a:latin typeface="Times New Roman" pitchFamily="18" charset="0"/>
              <a:cs typeface="Times New Roman" pitchFamily="18" charset="0"/>
            </a:endParaRPr>
          </a:p>
          <a:p>
            <a:pPr>
              <a:buNone/>
            </a:pPr>
            <a:endParaRPr lang="en-US" sz="36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69008"/>
          </a:xfrm>
        </p:spPr>
        <p:txBody>
          <a:bodyPr/>
          <a:lstStyle/>
          <a:p>
            <a:pPr algn="just">
              <a:buNone/>
            </a:pPr>
            <a:endParaRPr lang="en-US" sz="3600" dirty="0" smtClean="0">
              <a:latin typeface="Times New Roman" pitchFamily="18" charset="0"/>
              <a:cs typeface="Times New Roman" pitchFamily="18" charset="0"/>
            </a:endParaRPr>
          </a:p>
          <a:p>
            <a:r>
              <a:rPr lang="en-US" sz="2800" b="1" dirty="0" smtClean="0">
                <a:latin typeface="Time new roman"/>
              </a:rPr>
              <a:t>Chunking</a:t>
            </a:r>
            <a:r>
              <a:rPr lang="en-US" sz="2800" dirty="0" smtClean="0">
                <a:latin typeface="Time new roman"/>
              </a:rPr>
              <a:t> is a term referring to the process of taking individual pieces of information (chunks) and grouping them into larger units. By grouping each piece into a large whole, you can improve the amount of information you can remember.</a:t>
            </a:r>
          </a:p>
          <a:p>
            <a:endParaRPr lang="en-US" dirty="0" smtClean="0">
              <a:latin typeface="Time new roman"/>
            </a:endParaRPr>
          </a:p>
          <a:p>
            <a:pPr algn="just">
              <a:buNone/>
            </a:pPr>
            <a:r>
              <a:rPr lang="en-US" b="1" dirty="0" smtClean="0">
                <a:latin typeface="Times New Roman" pitchFamily="18" charset="0"/>
                <a:cs typeface="Times New Roman" pitchFamily="18" charset="0"/>
              </a:rPr>
              <a:t>EXAMPLE </a:t>
            </a:r>
          </a:p>
          <a:p>
            <a:pPr algn="just"/>
            <a:r>
              <a:rPr lang="en-US" dirty="0" smtClean="0">
                <a:latin typeface="Times New Roman" pitchFamily="18" charset="0"/>
                <a:cs typeface="Times New Roman" pitchFamily="18" charset="0"/>
              </a:rPr>
              <a:t> Ask someone to recall a sequence of 12 letters grouped in the following way:</a:t>
            </a:r>
          </a:p>
          <a:p>
            <a:pPr algn="just"/>
            <a:r>
              <a:rPr lang="en-US" dirty="0" smtClean="0">
                <a:latin typeface="Times New Roman" pitchFamily="18" charset="0"/>
                <a:cs typeface="Times New Roman" pitchFamily="18" charset="0"/>
              </a:rPr>
              <a:t>FB INB CCIAIBM</a:t>
            </a:r>
          </a:p>
          <a:p>
            <a:endParaRPr lang="en-US" sz="2800" dirty="0">
              <a:latin typeface="Time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09600"/>
            <a:ext cx="8305800" cy="6019800"/>
          </a:xfrm>
        </p:spPr>
        <p:txBody>
          <a:bodyPr>
            <a:normAutofit/>
          </a:bodyPr>
          <a:lstStyle/>
          <a:p>
            <a:pPr algn="just"/>
            <a:endParaRPr lang="en-US" sz="3000" dirty="0" smtClean="0">
              <a:latin typeface="Times New Roman" pitchFamily="18" charset="0"/>
              <a:cs typeface="Times New Roman" pitchFamily="18" charset="0"/>
            </a:endParaRPr>
          </a:p>
          <a:p>
            <a:pPr algn="just"/>
            <a:r>
              <a:rPr lang="en-US" sz="3000" dirty="0" smtClean="0">
                <a:latin typeface="Times New Roman" pitchFamily="18" charset="0"/>
                <a:cs typeface="Times New Roman" pitchFamily="18" charset="0"/>
              </a:rPr>
              <a:t>It will be difficult for your subject to  remember each letter separately because there are no obvious groups or chunks</a:t>
            </a:r>
          </a:p>
          <a:p>
            <a:pPr algn="just">
              <a:buNone/>
            </a:pPr>
            <a:endParaRPr lang="en-US" sz="3000" dirty="0" smtClean="0">
              <a:latin typeface="Times New Roman" pitchFamily="18" charset="0"/>
              <a:cs typeface="Times New Roman" pitchFamily="18" charset="0"/>
            </a:endParaRPr>
          </a:p>
          <a:p>
            <a:pPr algn="just"/>
            <a:r>
              <a:rPr lang="en-US" sz="3000" dirty="0" smtClean="0">
                <a:latin typeface="Times New Roman" pitchFamily="18" charset="0"/>
                <a:cs typeface="Times New Roman" pitchFamily="18" charset="0"/>
              </a:rPr>
              <a:t>Now present the same string of letters to another person, but place the pauses in the following locations:</a:t>
            </a:r>
          </a:p>
          <a:p>
            <a:pPr algn="just"/>
            <a:r>
              <a:rPr lang="en-US" sz="3000" dirty="0" smtClean="0">
                <a:latin typeface="Times New Roman" pitchFamily="18" charset="0"/>
                <a:cs typeface="Times New Roman" pitchFamily="18" charset="0"/>
              </a:rPr>
              <a:t>FBI - NBC - CIA - IBM</a:t>
            </a:r>
          </a:p>
          <a:p>
            <a:pPr algn="just"/>
            <a:r>
              <a:rPr lang="en-US" sz="3000" dirty="0" smtClean="0">
                <a:latin typeface="Times New Roman" pitchFamily="18" charset="0"/>
                <a:cs typeface="Times New Roman" pitchFamily="18" charset="0"/>
              </a:rPr>
              <a:t>The letters now form four familiar chunks, resulting in successful recall.</a:t>
            </a:r>
          </a:p>
          <a:p>
            <a:pPr algn="just"/>
            <a:endParaRPr lang="en-US" sz="3600" dirty="0" smtClean="0">
              <a:latin typeface="Times New Roman" pitchFamily="18" charset="0"/>
              <a:cs typeface="Times New Roman" pitchFamily="18" charset="0"/>
            </a:endParaRPr>
          </a:p>
          <a:p>
            <a:pPr algn="just"/>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660136"/>
          </a:xfrm>
        </p:spPr>
        <p:txBody>
          <a:bodyPr/>
          <a:lstStyle/>
          <a:p>
            <a:r>
              <a:rPr lang="en-US" dirty="0" smtClean="0"/>
              <a:t>Psychologist now usually refer to this kind of memory as working memory.</a:t>
            </a:r>
          </a:p>
          <a:p>
            <a:endParaRPr lang="en-US" dirty="0" smtClean="0"/>
          </a:p>
          <a:p>
            <a:r>
              <a:rPr lang="en-US" dirty="0" smtClean="0"/>
              <a:t>In Freudian terms, this is conscious memory.</a:t>
            </a:r>
          </a:p>
          <a:p>
            <a:endParaRPr lang="en-US" dirty="0" smtClean="0"/>
          </a:p>
          <a:p>
            <a:r>
              <a:rPr lang="en-US" dirty="0" smtClean="0"/>
              <a:t>The name working memory, for short-term memory is appropriate because it handles the material we are currently or presently working with, </a:t>
            </a:r>
            <a:r>
              <a:rPr lang="en-US" dirty="0" smtClean="0"/>
              <a:t> </a:t>
            </a:r>
            <a:r>
              <a:rPr lang="en-US" dirty="0" smtClean="0"/>
              <a:t>rather </a:t>
            </a:r>
            <a:r>
              <a:rPr lang="en-US" dirty="0" smtClean="0"/>
              <a:t>than the items that were unattended in sensory memory or the items stored away in the long-term memory</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1"/>
                </a:solidFill>
              </a:rPr>
              <a:t>R</a:t>
            </a:r>
            <a:r>
              <a:rPr lang="en-US" dirty="0" smtClean="0">
                <a:solidFill>
                  <a:schemeClr val="tx1"/>
                </a:solidFill>
              </a:rPr>
              <a:t>easons </a:t>
            </a:r>
            <a:r>
              <a:rPr lang="en-US" dirty="0" smtClean="0">
                <a:solidFill>
                  <a:schemeClr val="tx1"/>
                </a:solidFill>
              </a:rPr>
              <a:t>why information is stored in our short term memory </a:t>
            </a:r>
            <a:endParaRPr lang="en-US" dirty="0">
              <a:solidFill>
                <a:schemeClr val="tx1"/>
              </a:solidFill>
            </a:endParaRPr>
          </a:p>
        </p:txBody>
      </p:sp>
      <p:sp>
        <p:nvSpPr>
          <p:cNvPr id="3" name="Content Placeholder 2"/>
          <p:cNvSpPr>
            <a:spLocks noGrp="1"/>
          </p:cNvSpPr>
          <p:nvPr>
            <p:ph idx="1"/>
          </p:nvPr>
        </p:nvSpPr>
        <p:spPr/>
        <p:txBody>
          <a:bodyPr>
            <a:normAutofit lnSpcReduction="10000"/>
          </a:bodyPr>
          <a:lstStyle/>
          <a:p>
            <a:r>
              <a:rPr lang="en-US" b="1" dirty="0" smtClean="0">
                <a:latin typeface="Time new roman"/>
              </a:rPr>
              <a:t>Primary effect</a:t>
            </a:r>
          </a:p>
          <a:p>
            <a:pPr>
              <a:buNone/>
            </a:pPr>
            <a:r>
              <a:rPr lang="en-US" dirty="0" smtClean="0">
                <a:latin typeface="Time new roman"/>
              </a:rPr>
              <a:t>	information that occur first is typically remembered better than information occurring later.</a:t>
            </a:r>
          </a:p>
          <a:p>
            <a:r>
              <a:rPr lang="en-US" b="1" dirty="0" err="1" smtClean="0">
                <a:latin typeface="Time new roman"/>
              </a:rPr>
              <a:t>Recency</a:t>
            </a:r>
            <a:r>
              <a:rPr lang="en-US" b="1" dirty="0" smtClean="0">
                <a:latin typeface="Time new roman"/>
              </a:rPr>
              <a:t> effect</a:t>
            </a:r>
          </a:p>
          <a:p>
            <a:pPr>
              <a:buNone/>
            </a:pPr>
            <a:r>
              <a:rPr lang="en-US" dirty="0" smtClean="0">
                <a:latin typeface="Time new roman"/>
              </a:rPr>
              <a:t>	often the last bit  of information is remembered better because not as much time has past.</a:t>
            </a:r>
          </a:p>
          <a:p>
            <a:r>
              <a:rPr lang="en-US" b="1" dirty="0" smtClean="0">
                <a:latin typeface="Time new roman"/>
              </a:rPr>
              <a:t>Association </a:t>
            </a:r>
          </a:p>
          <a:p>
            <a:pPr>
              <a:buNone/>
            </a:pPr>
            <a:r>
              <a:rPr lang="en-US" dirty="0" smtClean="0">
                <a:latin typeface="Time new roman"/>
              </a:rPr>
              <a:t>	when we associate or attach information to other information it become easier to remember.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Frequency effect</a:t>
            </a:r>
            <a:r>
              <a:rPr lang="en-US" dirty="0" smtClean="0"/>
              <a:t>.</a:t>
            </a:r>
          </a:p>
          <a:p>
            <a:pPr>
              <a:buNone/>
            </a:pPr>
            <a:r>
              <a:rPr lang="en-US" dirty="0" smtClean="0"/>
              <a:t>	rehearsal, trying to memorize a formula for your math class. The more you went over it, the better you knew it.</a:t>
            </a:r>
          </a:p>
          <a:p>
            <a:r>
              <a:rPr lang="en-US" b="1" dirty="0" smtClean="0"/>
              <a:t>Distinctiveness</a:t>
            </a:r>
            <a:r>
              <a:rPr lang="en-US" dirty="0" smtClean="0"/>
              <a:t> </a:t>
            </a:r>
          </a:p>
          <a:p>
            <a:pPr>
              <a:buNone/>
            </a:pPr>
            <a:r>
              <a:rPr lang="en-US" dirty="0" smtClean="0"/>
              <a:t>	Any distinctive information is easier to remember than that which is similar /usual</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838200"/>
          </a:xfrm>
        </p:spPr>
        <p:txBody>
          <a:bodyPr>
            <a:normAutofit/>
          </a:bodyPr>
          <a:lstStyle/>
          <a:p>
            <a:r>
              <a:rPr lang="en-US" sz="4800" dirty="0" smtClean="0">
                <a:latin typeface="Times New Roman" pitchFamily="18" charset="0"/>
                <a:cs typeface="Times New Roman" pitchFamily="18" charset="0"/>
              </a:rPr>
              <a:t>Long term memory</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752600"/>
            <a:ext cx="8229600" cy="4821936"/>
          </a:xfrm>
        </p:spPr>
        <p:txBody>
          <a:bodyPr>
            <a:normAutofit fontScale="85000" lnSpcReduction="20000"/>
          </a:bodyPr>
          <a:lstStyle/>
          <a:p>
            <a:pPr algn="just"/>
            <a:r>
              <a:rPr lang="en-US" sz="3600" dirty="0" smtClean="0">
                <a:latin typeface="Times New Roman" pitchFamily="18" charset="0"/>
                <a:cs typeface="Times New Roman" pitchFamily="18" charset="0"/>
              </a:rPr>
              <a:t>Long-term memory (LTM) is an unlimited capacity store that can hold information over lengthy periods of time.</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Unlike sensory and short-term memory, which have very brief storage durations, LTM can store information indefinitely.</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 In fact, one point of view is that </a:t>
            </a:r>
            <a:r>
              <a:rPr lang="en-US" sz="3600" b="1" dirty="0" smtClean="0">
                <a:latin typeface="Times New Roman" pitchFamily="18" charset="0"/>
                <a:cs typeface="Times New Roman" pitchFamily="18" charset="0"/>
              </a:rPr>
              <a:t>all information stored</a:t>
            </a:r>
            <a:r>
              <a:rPr lang="en-US" sz="3600" dirty="0" smtClean="0">
                <a:latin typeface="Times New Roman" pitchFamily="18" charset="0"/>
                <a:cs typeface="Times New Roman" pitchFamily="18" charset="0"/>
              </a:rPr>
              <a:t> in long-term memory is stored there </a:t>
            </a:r>
            <a:r>
              <a:rPr lang="en-US" sz="3600" b="1" dirty="0" smtClean="0">
                <a:latin typeface="Times New Roman" pitchFamily="18" charset="0"/>
                <a:cs typeface="Times New Roman" pitchFamily="18" charset="0"/>
              </a:rPr>
              <a:t>permanently. </a:t>
            </a:r>
          </a:p>
          <a:p>
            <a:pPr algn="just"/>
            <a:endParaRPr lang="en-US" sz="3600" dirty="0" smtClean="0">
              <a:latin typeface="Times New Roman" pitchFamily="18" charset="0"/>
              <a:cs typeface="Times New Roman" pitchFamily="18" charset="0"/>
            </a:endParaRP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429000" y="381000"/>
            <a:ext cx="22098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Long term memory</a:t>
            </a:r>
            <a:endParaRPr lang="en-US" dirty="0"/>
          </a:p>
        </p:txBody>
      </p:sp>
      <p:sp>
        <p:nvSpPr>
          <p:cNvPr id="7" name="Rectangle 6"/>
          <p:cNvSpPr/>
          <p:nvPr/>
        </p:nvSpPr>
        <p:spPr>
          <a:xfrm>
            <a:off x="1066800" y="2667000"/>
            <a:ext cx="22098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Declarative memory</a:t>
            </a:r>
            <a:endParaRPr lang="en-US" dirty="0"/>
          </a:p>
        </p:txBody>
      </p:sp>
      <p:sp>
        <p:nvSpPr>
          <p:cNvPr id="11" name="Content Placeholder 10"/>
          <p:cNvSpPr>
            <a:spLocks noGrp="1"/>
          </p:cNvSpPr>
          <p:nvPr>
            <p:ph idx="1"/>
          </p:nvPr>
        </p:nvSpPr>
        <p:spPr>
          <a:xfrm>
            <a:off x="0" y="533400"/>
            <a:ext cx="9144000" cy="6324600"/>
          </a:xfrm>
        </p:spPr>
        <p:txBody>
          <a:bodyPr/>
          <a:lstStyle/>
          <a:p>
            <a:pPr>
              <a:buNone/>
            </a:pPr>
            <a:endParaRPr lang="en-US" dirty="0"/>
          </a:p>
        </p:txBody>
      </p:sp>
      <p:sp>
        <p:nvSpPr>
          <p:cNvPr id="12" name="Rectangle 11"/>
          <p:cNvSpPr/>
          <p:nvPr/>
        </p:nvSpPr>
        <p:spPr>
          <a:xfrm>
            <a:off x="5486400" y="2667000"/>
            <a:ext cx="22098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Non declarative memory</a:t>
            </a:r>
            <a:endParaRPr lang="en-US" dirty="0"/>
          </a:p>
        </p:txBody>
      </p:sp>
      <p:sp>
        <p:nvSpPr>
          <p:cNvPr id="14" name="Rectangle 13"/>
          <p:cNvSpPr/>
          <p:nvPr/>
        </p:nvSpPr>
        <p:spPr>
          <a:xfrm>
            <a:off x="304800" y="5181600"/>
            <a:ext cx="22098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Semantic memory</a:t>
            </a:r>
            <a:endParaRPr lang="en-US" dirty="0"/>
          </a:p>
        </p:txBody>
      </p:sp>
      <p:sp>
        <p:nvSpPr>
          <p:cNvPr id="15" name="Rectangle 14"/>
          <p:cNvSpPr/>
          <p:nvPr/>
        </p:nvSpPr>
        <p:spPr>
          <a:xfrm>
            <a:off x="3124200" y="5181600"/>
            <a:ext cx="22098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Episodic memory</a:t>
            </a:r>
            <a:endParaRPr lang="en-US" dirty="0"/>
          </a:p>
        </p:txBody>
      </p:sp>
      <p:cxnSp>
        <p:nvCxnSpPr>
          <p:cNvPr id="16" name="Straight Arrow Connector 15"/>
          <p:cNvCxnSpPr/>
          <p:nvPr/>
        </p:nvCxnSpPr>
        <p:spPr>
          <a:xfrm rot="10800000" flipV="1">
            <a:off x="1981200" y="1676400"/>
            <a:ext cx="2133600" cy="838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4953000" y="1676400"/>
            <a:ext cx="1752600" cy="838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rot="10800000" flipV="1">
            <a:off x="762000" y="3810000"/>
            <a:ext cx="1295400" cy="1219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2057400" y="3810000"/>
            <a:ext cx="1676400" cy="1143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762000"/>
          </a:xfrm>
        </p:spPr>
        <p:txBody>
          <a:bodyPr>
            <a:normAutofit fontScale="90000"/>
          </a:bodyPr>
          <a:lstStyle/>
          <a:p>
            <a:r>
              <a:rPr lang="en-US" sz="4800" dirty="0" smtClean="0">
                <a:latin typeface="Times New Roman" pitchFamily="18" charset="0"/>
                <a:cs typeface="Times New Roman" pitchFamily="18" charset="0"/>
              </a:rPr>
              <a:t>Definition </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2133600"/>
            <a:ext cx="8229600" cy="4321208"/>
          </a:xfrm>
        </p:spPr>
        <p:txBody>
          <a:bodyPr>
            <a:normAutofit lnSpcReduction="10000"/>
          </a:bodyPr>
          <a:lstStyle/>
          <a:p>
            <a:r>
              <a:rPr lang="en-US" sz="2800" dirty="0" smtClean="0">
                <a:latin typeface="Time new roman"/>
                <a:cs typeface="Times New Roman" pitchFamily="18" charset="0"/>
              </a:rPr>
              <a:t>The process by which we encode, store, and retrieve information</a:t>
            </a:r>
          </a:p>
          <a:p>
            <a:pPr>
              <a:buNone/>
            </a:pPr>
            <a:endParaRPr lang="en-US" sz="2800" dirty="0" smtClean="0">
              <a:latin typeface="Time new roman"/>
              <a:cs typeface="Times New Roman" pitchFamily="18" charset="0"/>
            </a:endParaRPr>
          </a:p>
          <a:p>
            <a:r>
              <a:rPr lang="en-US" sz="2800" i="1" dirty="0" smtClean="0">
                <a:latin typeface="Time new roman"/>
              </a:rPr>
              <a:t>“</a:t>
            </a:r>
            <a:r>
              <a:rPr lang="en-US" sz="2800" dirty="0" smtClean="0">
                <a:latin typeface="Time new roman"/>
              </a:rPr>
              <a:t>Memory is the ability to retain information over time through three processes: encoding (getting information into memory), storing (holding or maintaining information in memory) and retrieving (retrieve information from the past or back out of memory).” </a:t>
            </a:r>
          </a:p>
          <a:p>
            <a:pPr>
              <a:buNone/>
            </a:pPr>
            <a:r>
              <a:rPr lang="en-US" sz="2800" dirty="0" smtClean="0">
                <a:latin typeface="Time new roman"/>
              </a:rPr>
              <a:t>   (R.S. Feldman)</a:t>
            </a:r>
          </a:p>
          <a:p>
            <a:endParaRPr lang="en-US" sz="3600" dirty="0" smtClean="0">
              <a:latin typeface="Times New Roman" pitchFamily="18" charset="0"/>
              <a:cs typeface="Times New Roman" pitchFamily="18" charset="0"/>
            </a:endParaRP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457200"/>
            <a:ext cx="8229600" cy="1209326"/>
          </a:xfrm>
        </p:spPr>
        <p:txBody>
          <a:bodyPr>
            <a:normAutofit fontScale="90000"/>
          </a:bodyPr>
          <a:lstStyle/>
          <a:p>
            <a:r>
              <a:rPr lang="en-US" sz="5300" dirty="0" smtClean="0">
                <a:latin typeface="Times New Roman" pitchFamily="18" charset="0"/>
                <a:cs typeface="Times New Roman" pitchFamily="18" charset="0"/>
              </a:rPr>
              <a:t>Declarative memory </a:t>
            </a:r>
            <a:r>
              <a:rPr lang="en-US" dirty="0" smtClean="0"/>
              <a:t/>
            </a:r>
            <a:br>
              <a:rPr lang="en-US" dirty="0" smtClean="0"/>
            </a:br>
            <a:endParaRPr lang="en-US" dirty="0"/>
          </a:p>
        </p:txBody>
      </p:sp>
      <p:sp>
        <p:nvSpPr>
          <p:cNvPr id="3" name="Content Placeholder 2"/>
          <p:cNvSpPr>
            <a:spLocks noGrp="1"/>
          </p:cNvSpPr>
          <p:nvPr>
            <p:ph idx="1"/>
          </p:nvPr>
        </p:nvSpPr>
        <p:spPr>
          <a:xfrm>
            <a:off x="457200" y="1295400"/>
            <a:ext cx="8229600" cy="5279136"/>
          </a:xfrm>
        </p:spPr>
        <p:txBody>
          <a:bodyPr>
            <a:normAutofit fontScale="92500" lnSpcReduction="20000"/>
          </a:bodyPr>
          <a:lstStyle/>
          <a:p>
            <a:pPr algn="just"/>
            <a:r>
              <a:rPr lang="en-US" sz="3600" dirty="0" smtClean="0">
                <a:latin typeface="Times New Roman" pitchFamily="18" charset="0"/>
                <a:cs typeface="Times New Roman" pitchFamily="18" charset="0"/>
              </a:rPr>
              <a:t> </a:t>
            </a:r>
            <a:r>
              <a:rPr lang="en-US" sz="3000" dirty="0" smtClean="0">
                <a:latin typeface="Times New Roman" pitchFamily="18" charset="0"/>
                <a:cs typeface="Times New Roman" pitchFamily="18" charset="0"/>
              </a:rPr>
              <a:t>memories for facts, life events, and information about our environment are stored in declarative memory</a:t>
            </a:r>
          </a:p>
          <a:p>
            <a:pPr algn="just"/>
            <a:r>
              <a:rPr lang="en-US" sz="3000" dirty="0" smtClean="0">
                <a:latin typeface="Times New Roman" pitchFamily="18" charset="0"/>
                <a:cs typeface="Times New Roman" pitchFamily="18" charset="0"/>
              </a:rPr>
              <a:t>Example</a:t>
            </a:r>
          </a:p>
          <a:p>
            <a:pPr algn="just"/>
            <a:r>
              <a:rPr lang="en-US" sz="3000" dirty="0" smtClean="0">
                <a:latin typeface="Times New Roman" pitchFamily="18" charset="0"/>
                <a:cs typeface="Times New Roman" pitchFamily="18" charset="0"/>
              </a:rPr>
              <a:t>“a bike has two wheels</a:t>
            </a:r>
          </a:p>
          <a:p>
            <a:pPr algn="just"/>
            <a:endParaRPr lang="en-US" sz="3000" dirty="0" smtClean="0">
              <a:latin typeface="Times New Roman" pitchFamily="18" charset="0"/>
              <a:cs typeface="Times New Roman" pitchFamily="18" charset="0"/>
            </a:endParaRPr>
          </a:p>
          <a:p>
            <a:pPr algn="just">
              <a:buNone/>
            </a:pPr>
            <a:r>
              <a:rPr lang="en-US" sz="3000" b="1" dirty="0" smtClean="0">
                <a:latin typeface="Times New Roman" pitchFamily="18" charset="0"/>
                <a:cs typeface="Times New Roman" pitchFamily="18" charset="0"/>
              </a:rPr>
              <a:t>Types of declarative memory</a:t>
            </a:r>
          </a:p>
          <a:p>
            <a:pPr algn="just">
              <a:buNone/>
            </a:pPr>
            <a:endParaRPr lang="en-US" sz="3000" b="1" dirty="0" smtClean="0">
              <a:latin typeface="Times New Roman" pitchFamily="18" charset="0"/>
              <a:cs typeface="Times New Roman" pitchFamily="18" charset="0"/>
            </a:endParaRPr>
          </a:p>
          <a:p>
            <a:pPr algn="just">
              <a:buNone/>
            </a:pPr>
            <a:r>
              <a:rPr lang="en-US" sz="3000" b="1" dirty="0" smtClean="0">
                <a:latin typeface="Times New Roman" pitchFamily="18" charset="0"/>
                <a:cs typeface="Times New Roman" pitchFamily="18" charset="0"/>
              </a:rPr>
              <a:t>Semantic memory, </a:t>
            </a:r>
          </a:p>
          <a:p>
            <a:pPr algn="just"/>
            <a:r>
              <a:rPr lang="en-US" sz="3000" dirty="0" smtClean="0">
                <a:latin typeface="Times New Roman" pitchFamily="18" charset="0"/>
                <a:cs typeface="Times New Roman" pitchFamily="18" charset="0"/>
              </a:rPr>
              <a:t>Memory for general knowledge and facts about the world (meaning of words and concept and our ability to do math). That dose not involve memory of a specific event.</a:t>
            </a:r>
          </a:p>
          <a:p>
            <a:pPr>
              <a:buNone/>
            </a:pPr>
            <a:endParaRPr lang="en-US" sz="3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14400"/>
            <a:ext cx="8305800" cy="5715000"/>
          </a:xfrm>
        </p:spPr>
        <p:txBody>
          <a:bodyPr>
            <a:normAutofit fontScale="77500" lnSpcReduction="20000"/>
          </a:bodyPr>
          <a:lstStyle/>
          <a:p>
            <a:pPr algn="just"/>
            <a:r>
              <a:rPr lang="en-US" sz="3600" dirty="0" smtClean="0">
                <a:latin typeface="Times New Roman" pitchFamily="18" charset="0"/>
                <a:cs typeface="Times New Roman" pitchFamily="18" charset="0"/>
              </a:rPr>
              <a:t>Semantic memory contains information such as Christmas is December 25, Pakistan day 14 august and dogs have four legs. </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You probably don’t remember when you learned these facts. Such information is usually stored undated. </a:t>
            </a:r>
          </a:p>
          <a:p>
            <a:pPr algn="just"/>
            <a:endParaRPr lang="en-US" sz="3600" dirty="0" smtClean="0">
              <a:latin typeface="Times New Roman" pitchFamily="18" charset="0"/>
              <a:cs typeface="Times New Roman" pitchFamily="18" charset="0"/>
            </a:endParaRPr>
          </a:p>
          <a:p>
            <a:pPr algn="just">
              <a:buNone/>
            </a:pPr>
            <a:r>
              <a:rPr lang="en-US" sz="3600" b="1" dirty="0" smtClean="0">
                <a:latin typeface="Times New Roman" pitchFamily="18" charset="0"/>
                <a:cs typeface="Times New Roman" pitchFamily="18" charset="0"/>
              </a:rPr>
              <a:t>Episodic memory </a:t>
            </a:r>
          </a:p>
          <a:p>
            <a:pPr algn="just"/>
            <a:r>
              <a:rPr lang="en-US" sz="3600" dirty="0" smtClean="0">
                <a:latin typeface="Times New Roman" pitchFamily="18" charset="0"/>
                <a:cs typeface="Times New Roman" pitchFamily="18" charset="0"/>
              </a:rPr>
              <a:t>Memory for events and situation that occur in a particular time, place, or context.</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Episodic memory is a record of things you’ve done, seen, and heard. It includes information about when you did these things, saw them, or heard them..</a:t>
            </a:r>
            <a:r>
              <a:rPr lang="en-US" sz="3200" dirty="0" smtClean="0">
                <a:latin typeface="Times New Roman" pitchFamily="18" charset="0"/>
                <a:cs typeface="Times New Roman" pitchFamily="18" charset="0"/>
              </a:rPr>
              <a:t> </a:t>
            </a:r>
          </a:p>
          <a:p>
            <a:pPr algn="just"/>
            <a:endParaRPr lang="en-US" sz="3600" dirty="0" smtClean="0">
              <a:latin typeface="Times New Roman" pitchFamily="18" charset="0"/>
              <a:cs typeface="Times New Roman" pitchFamily="18" charset="0"/>
            </a:endParaRP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609600"/>
            <a:ext cx="8229600" cy="1056926"/>
          </a:xfrm>
        </p:spPr>
        <p:txBody>
          <a:bodyPr>
            <a:noAutofit/>
          </a:bodyPr>
          <a:lstStyle/>
          <a:p>
            <a:r>
              <a:rPr lang="en-US" sz="3200" b="1" dirty="0" smtClean="0">
                <a:latin typeface="Times New Roman" pitchFamily="18" charset="0"/>
                <a:cs typeface="Times New Roman" pitchFamily="18" charset="0"/>
              </a:rPr>
              <a:t>Non declarative (procedural memory )</a:t>
            </a:r>
            <a:br>
              <a:rPr lang="en-US" sz="3200" b="1" dirty="0" smtClean="0">
                <a:latin typeface="Times New Roman" pitchFamily="18" charset="0"/>
                <a:cs typeface="Times New Roman" pitchFamily="18" charset="0"/>
              </a:rPr>
            </a:b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854608"/>
          </a:xfrm>
        </p:spPr>
        <p:txBody>
          <a:bodyPr>
            <a:normAutofit fontScale="92500" lnSpcReduction="20000"/>
          </a:bodyPr>
          <a:lstStyle/>
          <a:p>
            <a:endParaRPr lang="en-US" dirty="0" smtClean="0"/>
          </a:p>
          <a:p>
            <a:pPr algn="just"/>
            <a:r>
              <a:rPr lang="en-US" sz="3600" dirty="0" smtClean="0">
                <a:latin typeface="Times New Roman" pitchFamily="18" charset="0"/>
                <a:cs typeface="Times New Roman" pitchFamily="18" charset="0"/>
              </a:rPr>
              <a:t>Memory for skills and habits and information about how to do things is stored in procedural memory.</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Procedural memory is the way we remember how things get done.</a:t>
            </a:r>
          </a:p>
          <a:p>
            <a:pPr algn="just">
              <a:buNone/>
            </a:pPr>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Example </a:t>
            </a:r>
          </a:p>
          <a:p>
            <a:pPr algn="just"/>
            <a:r>
              <a:rPr lang="en-US" sz="3600" dirty="0" smtClean="0">
                <a:latin typeface="Times New Roman" pitchFamily="18" charset="0"/>
                <a:cs typeface="Times New Roman" pitchFamily="18" charset="0"/>
              </a:rPr>
              <a:t>such as riding a bike or hitting a baseball, typing, and tying one’s shoes.</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838200"/>
            <a:ext cx="7772400" cy="5517360"/>
          </a:xfrm>
        </p:spPr>
        <p:txBody>
          <a:bodyPr>
            <a:normAutofit lnSpcReduction="10000"/>
          </a:bodyPr>
          <a:lstStyle/>
          <a:p>
            <a:pPr algn="just"/>
            <a:r>
              <a:rPr lang="en-US" sz="3600" dirty="0" smtClean="0">
                <a:latin typeface="Times New Roman" pitchFamily="18" charset="0"/>
                <a:cs typeface="Times New Roman" pitchFamily="18" charset="0"/>
              </a:rPr>
              <a:t>To illustrate the distinction, if you know the rules of tennis (the number of games in a set, scoring, and such), this factual information is stored in declarative memory. If you remember how to hit a serve and swing through a backhand, these are procedural memories that are part of the non declarative system (procedural memory).</a:t>
            </a:r>
            <a:endParaRPr lang="en-US" sz="3600"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609600"/>
            <a:ext cx="8229600" cy="609600"/>
          </a:xfrm>
        </p:spPr>
        <p:txBody>
          <a:bodyPr>
            <a:noAutofit/>
          </a:bodyPr>
          <a:lstStyle/>
          <a:p>
            <a:r>
              <a:rPr lang="en-US" sz="2800" b="1" dirty="0" smtClean="0">
                <a:latin typeface="Times New Roman" pitchFamily="18" charset="0"/>
                <a:cs typeface="Times New Roman" pitchFamily="18" charset="0"/>
              </a:rPr>
              <a:t/>
            </a:r>
            <a:br>
              <a:rPr lang="en-US" sz="2800" b="1" dirty="0" smtClean="0">
                <a:latin typeface="Times New Roman" pitchFamily="18" charset="0"/>
                <a:cs typeface="Times New Roman" pitchFamily="18" charset="0"/>
              </a:rPr>
            </a:br>
            <a:r>
              <a:rPr lang="en-US" sz="2800" b="1" dirty="0" smtClean="0">
                <a:latin typeface="Times New Roman" pitchFamily="18" charset="0"/>
                <a:cs typeface="Times New Roman" pitchFamily="18" charset="0"/>
              </a:rPr>
              <a:t>Retrieval  </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76400"/>
            <a:ext cx="8229600" cy="4778408"/>
          </a:xfrm>
        </p:spPr>
        <p:txBody>
          <a:bodyPr>
            <a:normAutofit/>
          </a:bodyPr>
          <a:lstStyle/>
          <a:p>
            <a:pPr algn="just"/>
            <a:r>
              <a:rPr lang="en-US" dirty="0" smtClean="0">
                <a:latin typeface="Time new roman"/>
                <a:cs typeface="Times New Roman" pitchFamily="18" charset="0"/>
              </a:rPr>
              <a:t>It is the stimulus that help gain access to memories.</a:t>
            </a:r>
          </a:p>
          <a:p>
            <a:pPr algn="just"/>
            <a:endParaRPr lang="en-US" dirty="0" smtClean="0">
              <a:latin typeface="Time new roman"/>
              <a:cs typeface="Times New Roman" pitchFamily="18" charset="0"/>
            </a:endParaRPr>
          </a:p>
          <a:p>
            <a:pPr algn="just">
              <a:buNone/>
            </a:pPr>
            <a:r>
              <a:rPr lang="en-US" dirty="0" smtClean="0">
                <a:latin typeface="Time new roman"/>
                <a:cs typeface="Times New Roman" pitchFamily="18" charset="0"/>
              </a:rPr>
              <a:t>Reinstating the Context of an Event</a:t>
            </a:r>
            <a:endParaRPr lang="en-US" dirty="0" smtClean="0">
              <a:latin typeface="Time new roman"/>
            </a:endParaRPr>
          </a:p>
          <a:p>
            <a:r>
              <a:rPr lang="en-US" dirty="0" smtClean="0">
                <a:latin typeface="Time new roman"/>
                <a:cs typeface="Times New Roman" pitchFamily="18" charset="0"/>
              </a:rPr>
              <a:t>To recall an event by putting yourself back in the context in which it occurred involves working with context cues to aid retrieval</a:t>
            </a:r>
          </a:p>
          <a:p>
            <a:endParaRPr lang="en-US" dirty="0" smtClean="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21408"/>
          </a:xfrm>
        </p:spPr>
        <p:txBody>
          <a:bodyPr/>
          <a:lstStyle/>
          <a:p>
            <a:pPr algn="just"/>
            <a:r>
              <a:rPr lang="en-US" sz="3600" dirty="0" smtClean="0">
                <a:latin typeface="Times New Roman" pitchFamily="18" charset="0"/>
                <a:cs typeface="Times New Roman" pitchFamily="18" charset="0"/>
              </a:rPr>
              <a:t>Example </a:t>
            </a:r>
          </a:p>
          <a:p>
            <a:pPr algn="just"/>
            <a:r>
              <a:rPr lang="en-US" sz="3600" dirty="0" smtClean="0">
                <a:latin typeface="Times New Roman" pitchFamily="18" charset="0"/>
                <a:cs typeface="Times New Roman" pitchFamily="18" charset="0"/>
              </a:rPr>
              <a:t>What did you have for breakfast two days ago? If you can’t immediately answer, you might begin by imagining yourself sitting at the breakfast table. Trying to recall an event by putting yourself back in the context in which it occurred involves working with context cues to aid retrieval.</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838200"/>
          </a:xfrm>
        </p:spPr>
        <p:txBody>
          <a:bodyPr>
            <a:normAutofit/>
          </a:bodyPr>
          <a:lstStyle/>
          <a:p>
            <a:r>
              <a:rPr lang="en-US" sz="4800" dirty="0" smtClean="0">
                <a:latin typeface="Times New Roman" pitchFamily="18" charset="0"/>
                <a:cs typeface="Times New Roman" pitchFamily="18" charset="0"/>
              </a:rPr>
              <a:t>Why we forget</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76400"/>
            <a:ext cx="8229600" cy="4898136"/>
          </a:xfrm>
        </p:spPr>
        <p:txBody>
          <a:bodyPr>
            <a:normAutofit fontScale="70000" lnSpcReduction="20000"/>
          </a:bodyPr>
          <a:lstStyle/>
          <a:p>
            <a:pPr algn="just"/>
            <a:r>
              <a:rPr lang="en-US" sz="3600" dirty="0" smtClean="0">
                <a:latin typeface="Times New Roman" pitchFamily="18" charset="0"/>
                <a:cs typeface="Times New Roman" pitchFamily="18" charset="0"/>
              </a:rPr>
              <a:t>Ineffective encoding</a:t>
            </a:r>
          </a:p>
          <a:p>
            <a:pPr algn="just"/>
            <a:r>
              <a:rPr lang="en-US" sz="3600" dirty="0" smtClean="0">
                <a:latin typeface="Times New Roman" pitchFamily="18" charset="0"/>
                <a:cs typeface="Times New Roman" pitchFamily="18" charset="0"/>
              </a:rPr>
              <a:t>Decay</a:t>
            </a:r>
          </a:p>
          <a:p>
            <a:pPr algn="just"/>
            <a:r>
              <a:rPr lang="en-US" sz="3600" dirty="0" smtClean="0">
                <a:latin typeface="Times New Roman" pitchFamily="18" charset="0"/>
                <a:cs typeface="Times New Roman" pitchFamily="18" charset="0"/>
              </a:rPr>
              <a:t>Interference</a:t>
            </a:r>
          </a:p>
          <a:p>
            <a:pPr algn="just"/>
            <a:r>
              <a:rPr lang="en-US" sz="3600" dirty="0" smtClean="0">
                <a:latin typeface="Times New Roman" pitchFamily="18" charset="0"/>
                <a:cs typeface="Times New Roman" pitchFamily="18" charset="0"/>
              </a:rPr>
              <a:t>repression </a:t>
            </a:r>
          </a:p>
          <a:p>
            <a:pPr algn="just">
              <a:buNone/>
            </a:pPr>
            <a:endParaRPr lang="en-US" sz="3600" b="1" dirty="0" smtClean="0">
              <a:latin typeface="Times New Roman" pitchFamily="18" charset="0"/>
              <a:cs typeface="Times New Roman" pitchFamily="18" charset="0"/>
            </a:endParaRPr>
          </a:p>
          <a:p>
            <a:pPr algn="just">
              <a:buNone/>
            </a:pPr>
            <a:r>
              <a:rPr lang="en-US" sz="3600" b="1" dirty="0" smtClean="0">
                <a:latin typeface="Times New Roman" pitchFamily="18" charset="0"/>
                <a:cs typeface="Times New Roman" pitchFamily="18" charset="0"/>
              </a:rPr>
              <a:t>Ineffective encoding </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Often, we don’t  even encode the features necessary to remember an object/event.</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The information  may never have been inserted into memory in the first place. Since you can’t really forget something you never learned, this phenomenon is sometimes called pseudo forgetting</a:t>
            </a:r>
            <a:r>
              <a:rPr lang="en-US" sz="3600" dirty="0" smtClean="0"/>
              <a:t>.</a:t>
            </a:r>
          </a:p>
          <a:p>
            <a:pPr algn="just"/>
            <a:endParaRPr lang="en-US" sz="3600"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685800"/>
            <a:ext cx="7772400" cy="5669760"/>
          </a:xfrm>
        </p:spPr>
        <p:txBody>
          <a:bodyPr>
            <a:normAutofit/>
          </a:bodyPr>
          <a:lstStyle/>
          <a:p>
            <a:pPr algn="just"/>
            <a:r>
              <a:rPr lang="en-US" sz="3600" dirty="0" smtClean="0">
                <a:latin typeface="Times New Roman" pitchFamily="18" charset="0"/>
                <a:cs typeface="Times New Roman" pitchFamily="18" charset="0"/>
              </a:rPr>
              <a:t>Example </a:t>
            </a:r>
          </a:p>
          <a:p>
            <a:pPr algn="just"/>
            <a:r>
              <a:rPr lang="en-US" sz="3600" dirty="0" smtClean="0">
                <a:latin typeface="Times New Roman" pitchFamily="18" charset="0"/>
                <a:cs typeface="Times New Roman" pitchFamily="18" charset="0"/>
              </a:rPr>
              <a:t>People usually assume that they know what a penny looks like, but most have actually failed to encode this information. </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Pseudo forgetting is usually due to lack of attention.</a:t>
            </a:r>
            <a:endParaRPr lang="en-US" sz="3600"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583936"/>
          </a:xfrm>
        </p:spPr>
        <p:txBody>
          <a:bodyPr>
            <a:noAutofit/>
          </a:bodyPr>
          <a:lstStyle/>
          <a:p>
            <a:pPr algn="just">
              <a:buNone/>
            </a:pPr>
            <a:r>
              <a:rPr lang="en-US" sz="2200" b="1" dirty="0" smtClean="0">
                <a:latin typeface="Times New Roman" pitchFamily="18" charset="0"/>
                <a:cs typeface="Times New Roman" pitchFamily="18" charset="0"/>
              </a:rPr>
              <a:t>Decay </a:t>
            </a:r>
          </a:p>
          <a:p>
            <a:pPr algn="just"/>
            <a:r>
              <a:rPr lang="en-US" sz="2200" dirty="0" smtClean="0">
                <a:latin typeface="Times New Roman" pitchFamily="18" charset="0"/>
                <a:cs typeface="Times New Roman" pitchFamily="18" charset="0"/>
              </a:rPr>
              <a:t>Which means that information that is not used for extended period of time decays or fades away over time.</a:t>
            </a:r>
          </a:p>
          <a:p>
            <a:pPr algn="just"/>
            <a:endParaRPr lang="en-US" sz="2200" dirty="0" smtClean="0">
              <a:latin typeface="Times New Roman" pitchFamily="18" charset="0"/>
              <a:cs typeface="Times New Roman" pitchFamily="18" charset="0"/>
            </a:endParaRPr>
          </a:p>
          <a:p>
            <a:pPr algn="just">
              <a:buNone/>
            </a:pPr>
            <a:r>
              <a:rPr lang="en-US" sz="2200" b="1" dirty="0" smtClean="0">
                <a:latin typeface="Times New Roman" pitchFamily="18" charset="0"/>
                <a:cs typeface="Times New Roman" pitchFamily="18" charset="0"/>
              </a:rPr>
              <a:t>Interference</a:t>
            </a:r>
          </a:p>
          <a:p>
            <a:pPr algn="just">
              <a:buNone/>
            </a:pPr>
            <a:r>
              <a:rPr lang="en-US" sz="2200" dirty="0" smtClean="0">
                <a:latin typeface="Times New Roman" pitchFamily="18" charset="0"/>
                <a:cs typeface="Times New Roman" pitchFamily="18" charset="0"/>
              </a:rPr>
              <a:t>Interference theory proposes that people forget information because of competition from other material.</a:t>
            </a:r>
          </a:p>
          <a:p>
            <a:pPr algn="just">
              <a:buNone/>
            </a:pPr>
            <a:r>
              <a:rPr lang="en-US" sz="2200" dirty="0" smtClean="0">
                <a:latin typeface="Times New Roman" pitchFamily="18" charset="0"/>
                <a:cs typeface="Times New Roman" pitchFamily="18" charset="0"/>
              </a:rPr>
              <a:t>				OR</a:t>
            </a:r>
          </a:p>
          <a:p>
            <a:pPr algn="just"/>
            <a:r>
              <a:rPr lang="en-US" sz="2200" dirty="0" smtClean="0">
                <a:latin typeface="Times New Roman" pitchFamily="18" charset="0"/>
                <a:cs typeface="Times New Roman" pitchFamily="18" charset="0"/>
              </a:rPr>
              <a:t>The phenomenon by which information in memory disrupts the recall of other information.</a:t>
            </a:r>
          </a:p>
          <a:p>
            <a:pPr algn="just"/>
            <a:r>
              <a:rPr lang="en-US" sz="2200" dirty="0" smtClean="0">
                <a:latin typeface="Times New Roman" pitchFamily="18" charset="0"/>
                <a:cs typeface="Times New Roman" pitchFamily="18" charset="0"/>
              </a:rPr>
              <a:t>Interference is assumed to be greatest when intervening material is most similar.</a:t>
            </a:r>
          </a:p>
          <a:p>
            <a:pPr algn="just"/>
            <a:endParaRPr lang="en-US" sz="2200" dirty="0" smtClean="0">
              <a:latin typeface="Times New Roman" pitchFamily="18" charset="0"/>
              <a:cs typeface="Times New Roman" pitchFamily="18" charset="0"/>
            </a:endParaRPr>
          </a:p>
          <a:p>
            <a:pPr algn="just"/>
            <a:r>
              <a:rPr lang="en-US" sz="2200" dirty="0" smtClean="0">
                <a:latin typeface="Times New Roman" pitchFamily="18" charset="0"/>
                <a:cs typeface="Times New Roman" pitchFamily="18" charset="0"/>
              </a:rPr>
              <a:t> Decreasing the similarity should reduce interference and cause less forgetting.</a:t>
            </a:r>
          </a:p>
          <a:p>
            <a:pPr algn="just"/>
            <a:endParaRPr lang="en-US" sz="2400" dirty="0" smtClean="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a:p>
            <a:endParaRPr lang="en-US" sz="2400" b="1" dirty="0" smtClean="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838200"/>
          </a:xfrm>
        </p:spPr>
        <p:txBody>
          <a:bodyPr>
            <a:normAutofit/>
          </a:bodyPr>
          <a:lstStyle/>
          <a:p>
            <a:r>
              <a:rPr lang="en-US" sz="4800" dirty="0" smtClean="0">
                <a:latin typeface="Times New Roman" pitchFamily="18" charset="0"/>
                <a:cs typeface="Times New Roman" pitchFamily="18" charset="0"/>
              </a:rPr>
              <a:t>Kinds of Interference </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974336"/>
          </a:xfrm>
        </p:spPr>
        <p:txBody>
          <a:bodyPr>
            <a:normAutofit lnSpcReduction="10000"/>
          </a:bodyPr>
          <a:lstStyle/>
          <a:p>
            <a:pPr algn="just"/>
            <a:r>
              <a:rPr lang="en-US" sz="3000" dirty="0" smtClean="0">
                <a:latin typeface="Time new roman"/>
                <a:cs typeface="Times New Roman" pitchFamily="18" charset="0"/>
              </a:rPr>
              <a:t>Retroactive interference (New learning interferes with old)</a:t>
            </a:r>
          </a:p>
          <a:p>
            <a:pPr algn="just"/>
            <a:r>
              <a:rPr lang="en-US" sz="3000" dirty="0" smtClean="0">
                <a:latin typeface="Time new roman"/>
                <a:cs typeface="Times New Roman" pitchFamily="18" charset="0"/>
              </a:rPr>
              <a:t>Retroactive interference occurs when new information impairs the retention of previously learned information.</a:t>
            </a:r>
          </a:p>
          <a:p>
            <a:pPr algn="just">
              <a:buNone/>
            </a:pPr>
            <a:endParaRPr lang="en-US" sz="3000" dirty="0" smtClean="0">
              <a:latin typeface="Time new roman"/>
              <a:cs typeface="Times New Roman" pitchFamily="18" charset="0"/>
            </a:endParaRPr>
          </a:p>
          <a:p>
            <a:pPr algn="just"/>
            <a:r>
              <a:rPr lang="en-US" sz="3000" dirty="0" smtClean="0">
                <a:latin typeface="Time new roman"/>
                <a:cs typeface="Times New Roman" pitchFamily="18" charset="0"/>
              </a:rPr>
              <a:t>proactive interference (old/previous learning interferes with new)</a:t>
            </a:r>
          </a:p>
          <a:p>
            <a:pPr algn="just"/>
            <a:r>
              <a:rPr lang="en-US" sz="3000" dirty="0" smtClean="0">
                <a:latin typeface="Time new roman"/>
                <a:cs typeface="Times New Roman" pitchFamily="18" charset="0"/>
              </a:rPr>
              <a:t>Proactive interference occurs when previously learned information interferes with the retention of new information</a:t>
            </a:r>
            <a:r>
              <a:rPr lang="en-US" sz="3000" b="1" dirty="0" smtClean="0">
                <a:latin typeface="Time new roman"/>
              </a:rPr>
              <a:t>.</a:t>
            </a:r>
          </a:p>
          <a:p>
            <a:pPr algn="just"/>
            <a:endParaRPr lang="en-US" sz="36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304800" y="838200"/>
          <a:ext cx="8686800" cy="5791202"/>
        </p:xfrm>
        <a:graphic>
          <a:graphicData uri="http://schemas.openxmlformats.org/drawingml/2006/table">
            <a:tbl>
              <a:tblPr firstRow="1" bandRow="1">
                <a:tableStyleId>{5C22544A-7EE6-4342-B048-85BDC9FD1C3A}</a:tableStyleId>
              </a:tblPr>
              <a:tblGrid>
                <a:gridCol w="2171700"/>
                <a:gridCol w="2171700"/>
                <a:gridCol w="2171700"/>
                <a:gridCol w="2171700"/>
              </a:tblGrid>
              <a:tr h="651399">
                <a:tc>
                  <a:txBody>
                    <a:bodyPr/>
                    <a:lstStyle/>
                    <a:p>
                      <a:r>
                        <a:rPr lang="en-US" dirty="0" smtClean="0"/>
                        <a:t>process</a:t>
                      </a:r>
                      <a:endParaRPr lang="en-US" dirty="0"/>
                    </a:p>
                  </a:txBody>
                  <a:tcPr/>
                </a:tc>
                <a:tc>
                  <a:txBody>
                    <a:bodyPr/>
                    <a:lstStyle/>
                    <a:p>
                      <a:r>
                        <a:rPr lang="en-US" dirty="0" smtClean="0"/>
                        <a:t>encoding</a:t>
                      </a:r>
                      <a:endParaRPr lang="en-US" dirty="0"/>
                    </a:p>
                  </a:txBody>
                  <a:tcPr/>
                </a:tc>
                <a:tc>
                  <a:txBody>
                    <a:bodyPr/>
                    <a:lstStyle/>
                    <a:p>
                      <a:r>
                        <a:rPr lang="en-US" dirty="0" smtClean="0"/>
                        <a:t> storage</a:t>
                      </a:r>
                      <a:endParaRPr lang="en-US" dirty="0"/>
                    </a:p>
                  </a:txBody>
                  <a:tcPr/>
                </a:tc>
                <a:tc>
                  <a:txBody>
                    <a:bodyPr/>
                    <a:lstStyle/>
                    <a:p>
                      <a:r>
                        <a:rPr lang="en-US" dirty="0" smtClean="0"/>
                        <a:t>retrieval</a:t>
                      </a:r>
                      <a:endParaRPr lang="en-US" dirty="0"/>
                    </a:p>
                  </a:txBody>
                  <a:tcPr/>
                </a:tc>
              </a:tr>
              <a:tr h="3051758">
                <a:tc>
                  <a:txBody>
                    <a:bodyPr/>
                    <a:lstStyle/>
                    <a:p>
                      <a:r>
                        <a:rPr kumimoji="0" lang="en-US" sz="1800" b="1" kern="1200" baseline="0" dirty="0" smtClean="0">
                          <a:solidFill>
                            <a:schemeClr val="dk1"/>
                          </a:solidFill>
                          <a:latin typeface="+mn-lt"/>
                          <a:ea typeface="+mn-ea"/>
                          <a:cs typeface="+mn-cs"/>
                        </a:rPr>
                        <a:t>Definition</a:t>
                      </a:r>
                      <a:endParaRPr lang="en-US" dirty="0"/>
                    </a:p>
                  </a:txBody>
                  <a:tcPr/>
                </a:tc>
                <a:tc>
                  <a:txBody>
                    <a:bodyPr/>
                    <a:lstStyle/>
                    <a:p>
                      <a:r>
                        <a:rPr kumimoji="0" lang="en-US" sz="1800" kern="1200" baseline="0" dirty="0" smtClean="0">
                          <a:solidFill>
                            <a:schemeClr val="tx1"/>
                          </a:solidFill>
                          <a:latin typeface="+mn-lt"/>
                          <a:ea typeface="+mn-ea"/>
                          <a:cs typeface="+mn-cs"/>
                        </a:rPr>
                        <a:t>Involves forming</a:t>
                      </a:r>
                    </a:p>
                    <a:p>
                      <a:r>
                        <a:rPr kumimoji="0" lang="en-US" sz="1800" kern="1200" baseline="0" dirty="0" smtClean="0">
                          <a:solidFill>
                            <a:schemeClr val="tx1"/>
                          </a:solidFill>
                          <a:latin typeface="+mn-lt"/>
                          <a:ea typeface="+mn-ea"/>
                          <a:cs typeface="+mn-cs"/>
                        </a:rPr>
                        <a:t>a memory code</a:t>
                      </a:r>
                      <a:endParaRPr lang="en-US" dirty="0">
                        <a:solidFill>
                          <a:schemeClr val="tx1"/>
                        </a:solidFill>
                      </a:endParaRPr>
                    </a:p>
                  </a:txBody>
                  <a:tcPr/>
                </a:tc>
                <a:tc>
                  <a:txBody>
                    <a:bodyPr/>
                    <a:lstStyle/>
                    <a:p>
                      <a:pPr algn="just"/>
                      <a:r>
                        <a:rPr kumimoji="0" lang="en-US" sz="1800" kern="1200" baseline="0" dirty="0" smtClean="0">
                          <a:solidFill>
                            <a:schemeClr val="dk1"/>
                          </a:solidFill>
                          <a:latin typeface="+mn-lt"/>
                          <a:ea typeface="+mn-ea"/>
                          <a:cs typeface="+mn-cs"/>
                        </a:rPr>
                        <a:t>Involves maintaining</a:t>
                      </a:r>
                    </a:p>
                    <a:p>
                      <a:pPr algn="just"/>
                      <a:r>
                        <a:rPr kumimoji="0" lang="en-US" sz="1800" kern="1200" baseline="0" dirty="0" smtClean="0">
                          <a:solidFill>
                            <a:schemeClr val="dk1"/>
                          </a:solidFill>
                          <a:latin typeface="+mn-lt"/>
                          <a:ea typeface="+mn-ea"/>
                          <a:cs typeface="+mn-cs"/>
                        </a:rPr>
                        <a:t>encoded information</a:t>
                      </a:r>
                    </a:p>
                    <a:p>
                      <a:pPr algn="just"/>
                      <a:r>
                        <a:rPr kumimoji="0" lang="en-US" sz="1800" kern="1200" baseline="0" dirty="0" smtClean="0">
                          <a:solidFill>
                            <a:schemeClr val="dk1"/>
                          </a:solidFill>
                          <a:latin typeface="+mn-lt"/>
                          <a:ea typeface="+mn-ea"/>
                          <a:cs typeface="+mn-cs"/>
                        </a:rPr>
                        <a:t>in memory over time</a:t>
                      </a:r>
                      <a:endParaRPr lang="en-US" dirty="0"/>
                    </a:p>
                  </a:txBody>
                  <a:tcPr/>
                </a:tc>
                <a:tc>
                  <a:txBody>
                    <a:bodyPr/>
                    <a:lstStyle/>
                    <a:p>
                      <a:pPr algn="just"/>
                      <a:r>
                        <a:rPr kumimoji="0" lang="en-US" sz="1800" kern="1200" baseline="0" dirty="0" smtClean="0">
                          <a:solidFill>
                            <a:schemeClr val="dk1"/>
                          </a:solidFill>
                          <a:latin typeface="+mn-lt"/>
                          <a:ea typeface="+mn-ea"/>
                          <a:cs typeface="+mn-cs"/>
                        </a:rPr>
                        <a:t>Involves recovering</a:t>
                      </a:r>
                    </a:p>
                    <a:p>
                      <a:pPr algn="just"/>
                      <a:r>
                        <a:rPr kumimoji="0" lang="en-US" sz="1800" kern="1200" baseline="0" dirty="0" smtClean="0">
                          <a:solidFill>
                            <a:schemeClr val="dk1"/>
                          </a:solidFill>
                          <a:latin typeface="+mn-lt"/>
                          <a:ea typeface="+mn-ea"/>
                          <a:cs typeface="+mn-cs"/>
                        </a:rPr>
                        <a:t>information from</a:t>
                      </a:r>
                    </a:p>
                    <a:p>
                      <a:pPr algn="just"/>
                      <a:r>
                        <a:rPr kumimoji="0" lang="en-US" sz="1800" kern="1200" baseline="0" dirty="0" smtClean="0">
                          <a:solidFill>
                            <a:schemeClr val="dk1"/>
                          </a:solidFill>
                          <a:latin typeface="+mn-lt"/>
                          <a:ea typeface="+mn-ea"/>
                          <a:cs typeface="+mn-cs"/>
                        </a:rPr>
                        <a:t>memory stores</a:t>
                      </a:r>
                      <a:endParaRPr lang="en-US" dirty="0"/>
                    </a:p>
                  </a:txBody>
                  <a:tcPr/>
                </a:tc>
              </a:tr>
              <a:tr h="2088045">
                <a:tc>
                  <a:txBody>
                    <a:bodyPr/>
                    <a:lstStyle/>
                    <a:p>
                      <a:r>
                        <a:rPr kumimoji="0" lang="en-US" sz="1800" b="1" kern="1200" baseline="0" dirty="0" smtClean="0">
                          <a:solidFill>
                            <a:schemeClr val="dk1"/>
                          </a:solidFill>
                          <a:latin typeface="+mn-lt"/>
                          <a:ea typeface="+mn-ea"/>
                          <a:cs typeface="+mn-cs"/>
                        </a:rPr>
                        <a:t>Analogy to</a:t>
                      </a:r>
                    </a:p>
                    <a:p>
                      <a:r>
                        <a:rPr kumimoji="0" lang="en-US" sz="1800" b="1" kern="1200" baseline="0" dirty="0" smtClean="0">
                          <a:solidFill>
                            <a:schemeClr val="dk1"/>
                          </a:solidFill>
                          <a:latin typeface="+mn-lt"/>
                          <a:ea typeface="+mn-ea"/>
                          <a:cs typeface="+mn-cs"/>
                        </a:rPr>
                        <a:t>information</a:t>
                      </a:r>
                    </a:p>
                    <a:p>
                      <a:r>
                        <a:rPr kumimoji="0" lang="en-US" sz="1800" b="1" kern="1200" baseline="0" dirty="0" smtClean="0">
                          <a:solidFill>
                            <a:schemeClr val="dk1"/>
                          </a:solidFill>
                          <a:latin typeface="+mn-lt"/>
                          <a:ea typeface="+mn-ea"/>
                          <a:cs typeface="+mn-cs"/>
                        </a:rPr>
                        <a:t>processing</a:t>
                      </a:r>
                    </a:p>
                    <a:p>
                      <a:r>
                        <a:rPr kumimoji="0" lang="en-US" sz="1800" b="1" kern="1200" baseline="0" dirty="0" smtClean="0">
                          <a:solidFill>
                            <a:schemeClr val="dk1"/>
                          </a:solidFill>
                          <a:latin typeface="+mn-lt"/>
                          <a:ea typeface="+mn-ea"/>
                          <a:cs typeface="+mn-cs"/>
                        </a:rPr>
                        <a:t>by a computer</a:t>
                      </a:r>
                      <a:endParaRPr lang="en-US" dirty="0"/>
                    </a:p>
                  </a:txBody>
                  <a:tcPr/>
                </a:tc>
                <a:tc>
                  <a:txBody>
                    <a:bodyPr/>
                    <a:lstStyle/>
                    <a:p>
                      <a:r>
                        <a:rPr kumimoji="0" lang="en-US" sz="1800" kern="1200" baseline="0" dirty="0" smtClean="0">
                          <a:solidFill>
                            <a:schemeClr val="dk1"/>
                          </a:solidFill>
                          <a:latin typeface="+mn-lt"/>
                          <a:ea typeface="+mn-ea"/>
                          <a:cs typeface="+mn-cs"/>
                        </a:rPr>
                        <a:t>Entering data</a:t>
                      </a:r>
                    </a:p>
                    <a:p>
                      <a:r>
                        <a:rPr kumimoji="0" lang="en-US" sz="1800" kern="1200" baseline="0" dirty="0" smtClean="0">
                          <a:solidFill>
                            <a:schemeClr val="dk1"/>
                          </a:solidFill>
                          <a:latin typeface="+mn-lt"/>
                          <a:ea typeface="+mn-ea"/>
                          <a:cs typeface="+mn-cs"/>
                        </a:rPr>
                        <a:t>through</a:t>
                      </a:r>
                    </a:p>
                    <a:p>
                      <a:r>
                        <a:rPr kumimoji="0" lang="en-US" sz="1800" kern="1200" baseline="0" dirty="0" smtClean="0">
                          <a:solidFill>
                            <a:schemeClr val="dk1"/>
                          </a:solidFill>
                          <a:latin typeface="+mn-lt"/>
                          <a:ea typeface="+mn-ea"/>
                          <a:cs typeface="+mn-cs"/>
                        </a:rPr>
                        <a:t>keyboard</a:t>
                      </a:r>
                      <a:endParaRPr lang="en-US" dirty="0"/>
                    </a:p>
                  </a:txBody>
                  <a:tcPr/>
                </a:tc>
                <a:tc>
                  <a:txBody>
                    <a:bodyPr/>
                    <a:lstStyle/>
                    <a:p>
                      <a:pPr algn="just"/>
                      <a:r>
                        <a:rPr kumimoji="0" lang="en-US" sz="1800" kern="1200" baseline="0" dirty="0" smtClean="0">
                          <a:solidFill>
                            <a:schemeClr val="tx1"/>
                          </a:solidFill>
                          <a:latin typeface="+mn-lt"/>
                          <a:ea typeface="+mn-ea"/>
                          <a:cs typeface="+mn-cs"/>
                        </a:rPr>
                        <a:t>Saving data</a:t>
                      </a:r>
                    </a:p>
                    <a:p>
                      <a:pPr algn="just"/>
                      <a:r>
                        <a:rPr kumimoji="0" lang="en-US" sz="1800" kern="1200" baseline="0" dirty="0" smtClean="0">
                          <a:solidFill>
                            <a:schemeClr val="tx1"/>
                          </a:solidFill>
                          <a:latin typeface="+mn-lt"/>
                          <a:ea typeface="+mn-ea"/>
                          <a:cs typeface="+mn-cs"/>
                        </a:rPr>
                        <a:t>in file on</a:t>
                      </a:r>
                    </a:p>
                    <a:p>
                      <a:pPr algn="just"/>
                      <a:r>
                        <a:rPr kumimoji="0" lang="en-US" sz="1800" kern="1200" baseline="0" dirty="0" smtClean="0">
                          <a:solidFill>
                            <a:schemeClr val="tx1"/>
                          </a:solidFill>
                          <a:latin typeface="+mn-lt"/>
                          <a:ea typeface="+mn-ea"/>
                          <a:cs typeface="+mn-cs"/>
                        </a:rPr>
                        <a:t>hard disk</a:t>
                      </a:r>
                      <a:endParaRPr lang="en-US" dirty="0">
                        <a:solidFill>
                          <a:schemeClr val="tx1"/>
                        </a:solidFill>
                      </a:endParaRPr>
                    </a:p>
                  </a:txBody>
                  <a:tcPr/>
                </a:tc>
                <a:tc>
                  <a:txBody>
                    <a:bodyPr/>
                    <a:lstStyle/>
                    <a:p>
                      <a:pPr algn="just"/>
                      <a:r>
                        <a:rPr kumimoji="0" lang="en-US" sz="1800" kern="1200" baseline="0" dirty="0" smtClean="0">
                          <a:solidFill>
                            <a:schemeClr val="dk1"/>
                          </a:solidFill>
                          <a:latin typeface="+mn-lt"/>
                          <a:ea typeface="+mn-ea"/>
                          <a:cs typeface="+mn-cs"/>
                        </a:rPr>
                        <a:t>Calling up file</a:t>
                      </a:r>
                    </a:p>
                    <a:p>
                      <a:pPr algn="just"/>
                      <a:r>
                        <a:rPr kumimoji="0" lang="en-US" sz="1800" kern="1200" baseline="0" dirty="0" smtClean="0">
                          <a:solidFill>
                            <a:schemeClr val="dk1"/>
                          </a:solidFill>
                          <a:latin typeface="+mn-lt"/>
                          <a:ea typeface="+mn-ea"/>
                          <a:cs typeface="+mn-cs"/>
                        </a:rPr>
                        <a:t>and displaying</a:t>
                      </a:r>
                    </a:p>
                    <a:p>
                      <a:pPr algn="just"/>
                      <a:r>
                        <a:rPr kumimoji="0" lang="en-US" sz="1800" kern="1200" baseline="0" dirty="0" smtClean="0">
                          <a:solidFill>
                            <a:schemeClr val="dk1"/>
                          </a:solidFill>
                          <a:latin typeface="+mn-lt"/>
                          <a:ea typeface="+mn-ea"/>
                          <a:cs typeface="+mn-cs"/>
                        </a:rPr>
                        <a:t>data on monitor</a:t>
                      </a:r>
                      <a:endParaRPr lang="en-US" dirty="0"/>
                    </a:p>
                  </a:txBody>
                  <a:tcPr/>
                </a:tc>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399032"/>
          </a:xfrm>
        </p:spPr>
        <p:txBody>
          <a:bodyPr>
            <a:normAutofit/>
          </a:bodyPr>
          <a:lstStyle/>
          <a:p>
            <a:r>
              <a:rPr lang="en-US" sz="4800" dirty="0" smtClean="0">
                <a:latin typeface="Times New Roman" pitchFamily="18" charset="0"/>
                <a:cs typeface="Times New Roman" pitchFamily="18" charset="0"/>
              </a:rPr>
              <a:t>Repression </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1295400"/>
            <a:ext cx="8305800" cy="5257800"/>
          </a:xfrm>
        </p:spPr>
        <p:txBody>
          <a:bodyPr>
            <a:noAutofit/>
          </a:bodyPr>
          <a:lstStyle/>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Which mean that we purposefully push a memory out of reach because we do not want to remember the associated feelings.</a:t>
            </a:r>
            <a:endParaRPr lang="en-US" sz="3600" dirty="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660136"/>
          </a:xfrm>
        </p:spPr>
        <p:txBody>
          <a:bodyPr>
            <a:normAutofit fontScale="92500" lnSpcReduction="10000"/>
          </a:bodyPr>
          <a:lstStyle/>
          <a:p>
            <a:pPr>
              <a:buNone/>
            </a:pPr>
            <a:r>
              <a:rPr lang="en-US" b="1" dirty="0" smtClean="0"/>
              <a:t>fan effect</a:t>
            </a:r>
          </a:p>
          <a:p>
            <a:r>
              <a:rPr lang="en-US" dirty="0" smtClean="0"/>
              <a:t>The fan effect is another example in which </a:t>
            </a:r>
            <a:r>
              <a:rPr lang="en-US" b="1" dirty="0" smtClean="0"/>
              <a:t>remembering too much can cause forgetting.</a:t>
            </a:r>
          </a:p>
          <a:p>
            <a:endParaRPr lang="en-US" dirty="0" smtClean="0"/>
          </a:p>
          <a:p>
            <a:r>
              <a:rPr lang="en-US" dirty="0" smtClean="0"/>
              <a:t>When we associate a number of memories with one cue, we are slower and less accurate in retrieving any one of those memories than we are if we associate only one memory with a cue.</a:t>
            </a:r>
          </a:p>
          <a:p>
            <a:endParaRPr lang="en-US" dirty="0" smtClean="0"/>
          </a:p>
          <a:p>
            <a:r>
              <a:rPr lang="en-US" dirty="0" smtClean="0"/>
              <a:t> b. For example, if we have to remember </a:t>
            </a:r>
            <a:r>
              <a:rPr lang="en-US" dirty="0" smtClean="0"/>
              <a:t>Ali </a:t>
            </a:r>
            <a:r>
              <a:rPr lang="en-US" dirty="0" smtClean="0"/>
              <a:t>office phone number, his cell phone number, his home phone number, and his wife’s phone number, we are less effective in recalling any one of those numbers than if we simply have to remember his cell number.</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660136"/>
          </a:xfrm>
        </p:spPr>
        <p:txBody>
          <a:bodyPr/>
          <a:lstStyle/>
          <a:p>
            <a:pPr>
              <a:buNone/>
            </a:pPr>
            <a:r>
              <a:rPr lang="en-US" b="1" dirty="0" smtClean="0"/>
              <a:t>Retrieval-induced forgetting</a:t>
            </a:r>
          </a:p>
          <a:p>
            <a:r>
              <a:rPr lang="en-US" dirty="0" smtClean="0"/>
              <a:t> occurs when we have many memories associated with a cue, and we selectively rehearse only one or two of those memories. </a:t>
            </a:r>
          </a:p>
          <a:p>
            <a:endParaRPr lang="en-US" dirty="0" smtClean="0"/>
          </a:p>
          <a:p>
            <a:r>
              <a:rPr lang="en-US" dirty="0" smtClean="0"/>
              <a:t>For example, if we know </a:t>
            </a:r>
            <a:r>
              <a:rPr lang="en-US" dirty="0" smtClean="0"/>
              <a:t>Ali </a:t>
            </a:r>
            <a:r>
              <a:rPr lang="en-US" dirty="0" smtClean="0"/>
              <a:t>work, cell, and home numbers but repeatedly call only his cell, our memory for his other numbers will diminish.</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609600"/>
          </a:xfrm>
        </p:spPr>
        <p:txBody>
          <a:bodyPr>
            <a:normAutofit fontScale="90000"/>
          </a:bodyPr>
          <a:lstStyle/>
          <a:p>
            <a:r>
              <a:rPr lang="en-US" sz="4800" dirty="0" smtClean="0">
                <a:latin typeface="Times New Roman" pitchFamily="18" charset="0"/>
                <a:cs typeface="Times New Roman" pitchFamily="18" charset="0"/>
              </a:rPr>
              <a:t>Encoding </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981200"/>
            <a:ext cx="8229600" cy="4473608"/>
          </a:xfrm>
        </p:spPr>
        <p:txBody>
          <a:bodyPr>
            <a:noAutofit/>
          </a:bodyPr>
          <a:lstStyle/>
          <a:p>
            <a:pPr algn="just"/>
            <a:r>
              <a:rPr lang="en-US" sz="3600" dirty="0" smtClean="0">
                <a:latin typeface="Times New Roman" pitchFamily="18" charset="0"/>
                <a:cs typeface="Times New Roman" pitchFamily="18" charset="0"/>
              </a:rPr>
              <a:t>Encoding involves forming a memory code.</a:t>
            </a:r>
            <a:r>
              <a:rPr lang="en-US" sz="3600" b="1" i="1" dirty="0" smtClean="0">
                <a:latin typeface="Times New Roman" pitchFamily="18" charset="0"/>
                <a:cs typeface="Times New Roman" pitchFamily="18" charset="0"/>
              </a:rPr>
              <a:t> </a:t>
            </a:r>
          </a:p>
          <a:p>
            <a:pPr algn="just"/>
            <a:r>
              <a:rPr lang="en-US" sz="3600" dirty="0" smtClean="0">
                <a:latin typeface="Times New Roman" pitchFamily="18" charset="0"/>
                <a:cs typeface="Times New Roman" pitchFamily="18" charset="0"/>
              </a:rPr>
              <a:t>Example</a:t>
            </a:r>
          </a:p>
          <a:p>
            <a:pPr algn="just"/>
            <a:r>
              <a:rPr lang="en-US" sz="3600" dirty="0" smtClean="0">
                <a:latin typeface="Times New Roman" pitchFamily="18" charset="0"/>
                <a:cs typeface="Times New Roman" pitchFamily="18" charset="0"/>
              </a:rPr>
              <a:t>When you form a memory code for a word, you might emphasize how it looks (structural), how it sounds (phonemic) or what it means (semantic).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143000"/>
            <a:ext cx="8229600" cy="685800"/>
          </a:xfrm>
        </p:spPr>
        <p:txBody>
          <a:bodyPr>
            <a:normAutofit fontScale="90000"/>
          </a:bodyPr>
          <a:lstStyle/>
          <a:p>
            <a:r>
              <a:rPr lang="en-US" sz="4800" dirty="0" smtClean="0">
                <a:latin typeface="Times New Roman" pitchFamily="18" charset="0"/>
                <a:cs typeface="Times New Roman" pitchFamily="18" charset="0"/>
              </a:rPr>
              <a:t>The Role of Attention</a:t>
            </a:r>
            <a:endParaRPr lang="en-US" sz="4800" dirty="0">
              <a:latin typeface="Times New Roman" pitchFamily="18" charset="0"/>
              <a:cs typeface="Times New Roman" pitchFamily="18" charset="0"/>
            </a:endParaRPr>
          </a:p>
        </p:txBody>
      </p:sp>
      <p:sp>
        <p:nvSpPr>
          <p:cNvPr id="5" name="Content Placeholder 4"/>
          <p:cNvSpPr>
            <a:spLocks noGrp="1"/>
          </p:cNvSpPr>
          <p:nvPr>
            <p:ph idx="1"/>
          </p:nvPr>
        </p:nvSpPr>
        <p:spPr>
          <a:xfrm>
            <a:off x="228600" y="1981200"/>
            <a:ext cx="8458200" cy="4572000"/>
          </a:xfrm>
        </p:spPr>
        <p:txBody>
          <a:bodyPr>
            <a:noAutofit/>
          </a:bodyPr>
          <a:lstStyle/>
          <a:p>
            <a:pPr algn="just"/>
            <a:r>
              <a:rPr lang="en-US" sz="3600" dirty="0" smtClean="0">
                <a:latin typeface="Times New Roman" pitchFamily="18" charset="0"/>
                <a:cs typeface="Times New Roman" pitchFamily="18" charset="0"/>
              </a:rPr>
              <a:t>You need to pay attention to information if you intend to remember it. </a:t>
            </a:r>
          </a:p>
          <a:p>
            <a:pPr algn="just">
              <a:buNone/>
            </a:pPr>
            <a:endParaRPr lang="en-US" sz="3600" dirty="0" smtClean="0">
              <a:latin typeface="Times New Roman" pitchFamily="18" charset="0"/>
              <a:cs typeface="Times New Roman" pitchFamily="18" charset="0"/>
            </a:endParaRPr>
          </a:p>
          <a:p>
            <a:pPr algn="just">
              <a:buNone/>
            </a:pPr>
            <a:r>
              <a:rPr lang="en-US" sz="3600" dirty="0" smtClean="0">
                <a:latin typeface="Times New Roman" pitchFamily="18" charset="0"/>
                <a:cs typeface="Times New Roman" pitchFamily="18" charset="0"/>
              </a:rPr>
              <a:t>Example</a:t>
            </a:r>
          </a:p>
          <a:p>
            <a:pPr algn="just"/>
            <a:r>
              <a:rPr lang="en-US" sz="3600" dirty="0" smtClean="0">
                <a:latin typeface="Times New Roman" pitchFamily="18" charset="0"/>
                <a:cs typeface="Times New Roman" pitchFamily="18" charset="0"/>
              </a:rPr>
              <a:t>if you sit through a class lecture but pay little attention to it, you’re unlikely to remember much of what the professor had to say.</a:t>
            </a:r>
          </a:p>
          <a:p>
            <a:pPr algn="just"/>
            <a:endParaRPr lang="en-US" sz="36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951706"/>
          </a:xfrm>
        </p:spPr>
        <p:txBody>
          <a:bodyPr>
            <a:normAutofit/>
          </a:bodyPr>
          <a:lstStyle/>
          <a:p>
            <a:r>
              <a:rPr lang="en-US" sz="4800" dirty="0" smtClean="0">
                <a:latin typeface="Times New Roman" pitchFamily="18" charset="0"/>
                <a:cs typeface="Times New Roman" pitchFamily="18" charset="0"/>
              </a:rPr>
              <a:t>Level of processing </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0" y="1219200"/>
            <a:ext cx="8686800" cy="5638800"/>
          </a:xfrm>
        </p:spPr>
        <p:txBody>
          <a:bodyPr>
            <a:noAutofit/>
          </a:bodyPr>
          <a:lstStyle/>
          <a:p>
            <a:pPr algn="just"/>
            <a:r>
              <a:rPr lang="en-US" sz="2800" dirty="0" smtClean="0">
                <a:latin typeface="Times New Roman" pitchFamily="18" charset="0"/>
                <a:cs typeface="Times New Roman" pitchFamily="18" charset="0"/>
              </a:rPr>
              <a:t>It suggests that the amount of information processing that occurs when material is initially encountered.</a:t>
            </a:r>
          </a:p>
          <a:p>
            <a:pPr algn="just"/>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So, the degree to which information is analyzed and considered—is critical</a:t>
            </a:r>
          </a:p>
          <a:p>
            <a:pPr algn="just">
              <a:buNone/>
            </a:pP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Therefore how people attend to information are important factors influencing how much they remember</a:t>
            </a:r>
            <a:r>
              <a:rPr lang="en-US" sz="3600" dirty="0" smtClean="0">
                <a:latin typeface="Times New Roman" pitchFamily="18" charset="0"/>
                <a:cs typeface="Times New Roman" pitchFamily="18" charset="0"/>
              </a:rPr>
              <a:t>.</a:t>
            </a:r>
          </a:p>
          <a:p>
            <a:pPr algn="just"/>
            <a:endParaRPr lang="en-US" sz="3600" dirty="0" smtClean="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104106"/>
          </a:xfrm>
        </p:spPr>
        <p:txBody>
          <a:bodyPr/>
          <a:lstStyle/>
          <a:p>
            <a:r>
              <a:rPr lang="en-US" dirty="0" smtClean="0"/>
              <a:t>Structural encoding </a:t>
            </a:r>
            <a:endParaRPr lang="en-US" dirty="0"/>
          </a:p>
        </p:txBody>
      </p:sp>
      <p:sp>
        <p:nvSpPr>
          <p:cNvPr id="3" name="Content Placeholder 2"/>
          <p:cNvSpPr>
            <a:spLocks noGrp="1"/>
          </p:cNvSpPr>
          <p:nvPr>
            <p:ph idx="1"/>
          </p:nvPr>
        </p:nvSpPr>
        <p:spPr>
          <a:xfrm>
            <a:off x="533400" y="1524000"/>
            <a:ext cx="8382000" cy="5105400"/>
          </a:xfrm>
        </p:spPr>
        <p:txBody>
          <a:bodyPr>
            <a:noAutofit/>
          </a:bodyPr>
          <a:lstStyle/>
          <a:p>
            <a:pPr algn="just"/>
            <a:r>
              <a:rPr lang="en-US" dirty="0" smtClean="0">
                <a:latin typeface="Times New Roman" pitchFamily="18" charset="0"/>
                <a:cs typeface="Times New Roman" pitchFamily="18" charset="0"/>
              </a:rPr>
              <a:t>Structural encoding is relatively shallow processing that emphasizes the physical structure of the stimulus. </a:t>
            </a:r>
          </a:p>
          <a:p>
            <a:pPr algn="just">
              <a:buNone/>
            </a:pP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example </a:t>
            </a:r>
          </a:p>
          <a:p>
            <a:pPr algn="just"/>
            <a:r>
              <a:rPr lang="en-US" dirty="0" smtClean="0">
                <a:latin typeface="Times New Roman" pitchFamily="18" charset="0"/>
                <a:cs typeface="Times New Roman" pitchFamily="18" charset="0"/>
              </a:rPr>
              <a:t>if words are flashed on a screen, structural encoding registers such things as how they were printed (capital, lowercase, and so on) or the length of the words (how many letters).</a:t>
            </a:r>
          </a:p>
          <a:p>
            <a:pPr algn="just"/>
            <a:endParaRPr lang="en-US" sz="3600" dirty="0" smtClean="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14400"/>
            <a:ext cx="8305800" cy="5715000"/>
          </a:xfrm>
        </p:spPr>
        <p:txBody>
          <a:bodyPr>
            <a:noAutofit/>
          </a:bodyPr>
          <a:lstStyle/>
          <a:p>
            <a:pPr algn="just">
              <a:buNone/>
            </a:pPr>
            <a:r>
              <a:rPr lang="en-US" b="1" dirty="0" smtClean="0">
                <a:latin typeface="Times New Roman" pitchFamily="18" charset="0"/>
                <a:cs typeface="Times New Roman" pitchFamily="18" charset="0"/>
              </a:rPr>
              <a:t>Phonemic encoding</a:t>
            </a:r>
          </a:p>
          <a:p>
            <a:pPr algn="just"/>
            <a:r>
              <a:rPr lang="en-US" dirty="0" smtClean="0">
                <a:latin typeface="Times New Roman" pitchFamily="18" charset="0"/>
                <a:cs typeface="Times New Roman" pitchFamily="18" charset="0"/>
              </a:rPr>
              <a:t>Phonemic encoding is an intermediate level of processing, which emphasizes what a word sounds like. </a:t>
            </a:r>
          </a:p>
          <a:p>
            <a:pPr algn="just"/>
            <a:r>
              <a:rPr lang="en-US" dirty="0" smtClean="0">
                <a:latin typeface="Times New Roman" pitchFamily="18" charset="0"/>
                <a:cs typeface="Times New Roman" pitchFamily="18" charset="0"/>
              </a:rPr>
              <a:t>Phonemic encoding involves naming or saying the words.</a:t>
            </a:r>
          </a:p>
          <a:p>
            <a:pPr algn="just"/>
            <a:endParaRPr lang="en-US" dirty="0" smtClean="0">
              <a:latin typeface="Times New Roman" pitchFamily="18" charset="0"/>
              <a:cs typeface="Times New Roman" pitchFamily="18" charset="0"/>
            </a:endParaRPr>
          </a:p>
          <a:p>
            <a:pPr algn="just">
              <a:buNone/>
            </a:pPr>
            <a:r>
              <a:rPr lang="en-US" b="1" dirty="0" smtClean="0">
                <a:latin typeface="Times New Roman" pitchFamily="18" charset="0"/>
                <a:cs typeface="Times New Roman" pitchFamily="18" charset="0"/>
              </a:rPr>
              <a:t>Semantic encoding</a:t>
            </a:r>
          </a:p>
          <a:p>
            <a:pPr algn="just"/>
            <a:r>
              <a:rPr lang="en-US" dirty="0" smtClean="0">
                <a:latin typeface="Times New Roman" pitchFamily="18" charset="0"/>
                <a:cs typeface="Times New Roman" pitchFamily="18" charset="0"/>
              </a:rPr>
              <a:t>Semantic encoding is the deepest level of processing which emphasizes the meaning of verbal input.</a:t>
            </a:r>
          </a:p>
          <a:p>
            <a:pPr algn="just"/>
            <a:r>
              <a:rPr lang="en-US" dirty="0" smtClean="0">
                <a:latin typeface="Times New Roman" pitchFamily="18" charset="0"/>
                <a:cs typeface="Times New Roman" pitchFamily="18" charset="0"/>
              </a:rPr>
              <a:t>Information is analyzed in terms of its meaning. </a:t>
            </a:r>
          </a:p>
          <a:p>
            <a:pPr algn="just"/>
            <a:endParaRPr lang="en-US" sz="3600" dirty="0" smtClean="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828800" y="838200"/>
          <a:ext cx="7010400" cy="5791200"/>
        </p:xfrm>
        <a:graphic>
          <a:graphicData uri="http://schemas.openxmlformats.org/drawingml/2006/table">
            <a:tbl>
              <a:tblPr firstRow="1" bandRow="1">
                <a:tableStyleId>{5C22544A-7EE6-4342-B048-85BDC9FD1C3A}</a:tableStyleId>
              </a:tblPr>
              <a:tblGrid>
                <a:gridCol w="2336800"/>
                <a:gridCol w="2336800"/>
                <a:gridCol w="2336800"/>
              </a:tblGrid>
              <a:tr h="753813">
                <a:tc>
                  <a:txBody>
                    <a:bodyPr/>
                    <a:lstStyle/>
                    <a:p>
                      <a:r>
                        <a:rPr kumimoji="0" lang="en-US" sz="1800" b="1" kern="1200" baseline="0" dirty="0" smtClean="0">
                          <a:solidFill>
                            <a:schemeClr val="lt1"/>
                          </a:solidFill>
                          <a:latin typeface="+mn-lt"/>
                          <a:ea typeface="+mn-ea"/>
                          <a:cs typeface="+mn-cs"/>
                        </a:rPr>
                        <a:t>Level of</a:t>
                      </a:r>
                    </a:p>
                    <a:p>
                      <a:r>
                        <a:rPr kumimoji="0" lang="en-US" sz="1800" b="1" kern="1200" baseline="0" dirty="0" smtClean="0">
                          <a:solidFill>
                            <a:schemeClr val="lt1"/>
                          </a:solidFill>
                          <a:latin typeface="+mn-lt"/>
                          <a:ea typeface="+mn-ea"/>
                          <a:cs typeface="+mn-cs"/>
                        </a:rPr>
                        <a:t>processing</a:t>
                      </a:r>
                      <a:endParaRPr lang="en-US" dirty="0"/>
                    </a:p>
                  </a:txBody>
                  <a:tcPr/>
                </a:tc>
                <a:tc>
                  <a:txBody>
                    <a:bodyPr/>
                    <a:lstStyle/>
                    <a:p>
                      <a:r>
                        <a:rPr kumimoji="0" lang="en-US" sz="1800" b="1" kern="1200" baseline="0" dirty="0" smtClean="0">
                          <a:solidFill>
                            <a:schemeClr val="lt1"/>
                          </a:solidFill>
                          <a:latin typeface="+mn-lt"/>
                          <a:ea typeface="+mn-ea"/>
                          <a:cs typeface="+mn-cs"/>
                        </a:rPr>
                        <a:t>Type of</a:t>
                      </a:r>
                    </a:p>
                    <a:p>
                      <a:r>
                        <a:rPr kumimoji="0" lang="en-US" sz="1800" b="1" kern="1200" baseline="0" dirty="0" smtClean="0">
                          <a:solidFill>
                            <a:schemeClr val="lt1"/>
                          </a:solidFill>
                          <a:latin typeface="+mn-lt"/>
                          <a:ea typeface="+mn-ea"/>
                          <a:cs typeface="+mn-cs"/>
                        </a:rPr>
                        <a:t>encoding</a:t>
                      </a:r>
                      <a:endParaRPr lang="en-US" dirty="0"/>
                    </a:p>
                  </a:txBody>
                  <a:tcPr/>
                </a:tc>
                <a:tc>
                  <a:txBody>
                    <a:bodyPr/>
                    <a:lstStyle/>
                    <a:p>
                      <a:r>
                        <a:rPr kumimoji="0" lang="en-US" sz="1800" b="1" kern="1200" baseline="0" dirty="0" smtClean="0">
                          <a:solidFill>
                            <a:schemeClr val="lt1"/>
                          </a:solidFill>
                          <a:latin typeface="+mn-lt"/>
                          <a:ea typeface="+mn-ea"/>
                          <a:cs typeface="+mn-cs"/>
                        </a:rPr>
                        <a:t>Example</a:t>
                      </a:r>
                      <a:endParaRPr lang="en-US" dirty="0"/>
                    </a:p>
                  </a:txBody>
                  <a:tcPr/>
                </a:tc>
              </a:tr>
              <a:tr h="1495662">
                <a:tc>
                  <a:txBody>
                    <a:bodyPr/>
                    <a:lstStyle/>
                    <a:p>
                      <a:r>
                        <a:rPr kumimoji="0" lang="en-US" sz="1800" i="1" kern="1200" baseline="0" dirty="0" smtClean="0">
                          <a:solidFill>
                            <a:schemeClr val="dk1"/>
                          </a:solidFill>
                          <a:latin typeface="+mn-lt"/>
                          <a:ea typeface="+mn-ea"/>
                          <a:cs typeface="+mn-cs"/>
                        </a:rPr>
                        <a:t>Shallow</a:t>
                      </a:r>
                    </a:p>
                    <a:p>
                      <a:r>
                        <a:rPr kumimoji="0" lang="en-US" sz="1800" i="1" kern="1200" baseline="0" dirty="0" smtClean="0">
                          <a:solidFill>
                            <a:schemeClr val="dk1"/>
                          </a:solidFill>
                          <a:latin typeface="+mn-lt"/>
                          <a:ea typeface="+mn-ea"/>
                          <a:cs typeface="+mn-cs"/>
                        </a:rPr>
                        <a:t>processing</a:t>
                      </a:r>
                      <a:endParaRPr lang="en-US" dirty="0"/>
                    </a:p>
                  </a:txBody>
                  <a:tcPr/>
                </a:tc>
                <a:tc>
                  <a:txBody>
                    <a:bodyPr/>
                    <a:lstStyle/>
                    <a:p>
                      <a:r>
                        <a:rPr kumimoji="0" lang="en-US" sz="1800" i="1" kern="1200" baseline="0" dirty="0" smtClean="0">
                          <a:solidFill>
                            <a:schemeClr val="dk1"/>
                          </a:solidFill>
                          <a:latin typeface="+mn-lt"/>
                          <a:ea typeface="+mn-ea"/>
                          <a:cs typeface="+mn-cs"/>
                        </a:rPr>
                        <a:t>Structural encoding:</a:t>
                      </a:r>
                    </a:p>
                    <a:p>
                      <a:r>
                        <a:rPr kumimoji="0" lang="en-US" sz="1800" kern="1200" baseline="0" dirty="0" smtClean="0">
                          <a:solidFill>
                            <a:schemeClr val="dk1"/>
                          </a:solidFill>
                          <a:latin typeface="+mn-lt"/>
                          <a:ea typeface="+mn-ea"/>
                          <a:cs typeface="+mn-cs"/>
                        </a:rPr>
                        <a:t>emphasizes the</a:t>
                      </a:r>
                    </a:p>
                    <a:p>
                      <a:r>
                        <a:rPr kumimoji="0" lang="en-US" sz="1800" kern="1200" baseline="0" dirty="0" smtClean="0">
                          <a:solidFill>
                            <a:schemeClr val="dk1"/>
                          </a:solidFill>
                          <a:latin typeface="+mn-lt"/>
                          <a:ea typeface="+mn-ea"/>
                          <a:cs typeface="+mn-cs"/>
                        </a:rPr>
                        <a:t>physical structure</a:t>
                      </a:r>
                    </a:p>
                    <a:p>
                      <a:r>
                        <a:rPr kumimoji="0" lang="en-US" sz="1800" kern="1200" baseline="0" dirty="0" smtClean="0">
                          <a:solidFill>
                            <a:schemeClr val="dk1"/>
                          </a:solidFill>
                          <a:latin typeface="+mn-lt"/>
                          <a:ea typeface="+mn-ea"/>
                          <a:cs typeface="+mn-cs"/>
                        </a:rPr>
                        <a:t>of the stimulus</a:t>
                      </a:r>
                      <a:endParaRPr lang="en-US" dirty="0"/>
                    </a:p>
                  </a:txBody>
                  <a:tcPr/>
                </a:tc>
                <a:tc>
                  <a:txBody>
                    <a:bodyPr/>
                    <a:lstStyle/>
                    <a:p>
                      <a:r>
                        <a:rPr kumimoji="0" lang="en-US" sz="1800" kern="1200" baseline="0" dirty="0" smtClean="0">
                          <a:solidFill>
                            <a:schemeClr val="dk1"/>
                          </a:solidFill>
                          <a:latin typeface="+mn-lt"/>
                          <a:ea typeface="+mn-ea"/>
                          <a:cs typeface="+mn-cs"/>
                        </a:rPr>
                        <a:t>Is the word written in capital letters?</a:t>
                      </a:r>
                      <a:endParaRPr lang="en-US" dirty="0"/>
                    </a:p>
                  </a:txBody>
                  <a:tcPr/>
                </a:tc>
              </a:tr>
              <a:tr h="1495662">
                <a:tc>
                  <a:txBody>
                    <a:bodyPr/>
                    <a:lstStyle/>
                    <a:p>
                      <a:r>
                        <a:rPr kumimoji="0" lang="en-US" sz="1800" i="1" kern="1200" baseline="0" dirty="0" smtClean="0">
                          <a:solidFill>
                            <a:schemeClr val="dk1"/>
                          </a:solidFill>
                          <a:latin typeface="+mn-lt"/>
                          <a:ea typeface="+mn-ea"/>
                          <a:cs typeface="+mn-cs"/>
                        </a:rPr>
                        <a:t>Intermediate</a:t>
                      </a:r>
                    </a:p>
                    <a:p>
                      <a:r>
                        <a:rPr kumimoji="0" lang="en-US" sz="1800" i="1" kern="1200" baseline="0" dirty="0" smtClean="0">
                          <a:solidFill>
                            <a:schemeClr val="dk1"/>
                          </a:solidFill>
                          <a:latin typeface="+mn-lt"/>
                          <a:ea typeface="+mn-ea"/>
                          <a:cs typeface="+mn-cs"/>
                        </a:rPr>
                        <a:t>processing</a:t>
                      </a:r>
                      <a:endParaRPr lang="en-US" dirty="0"/>
                    </a:p>
                  </a:txBody>
                  <a:tcPr/>
                </a:tc>
                <a:tc>
                  <a:txBody>
                    <a:bodyPr/>
                    <a:lstStyle/>
                    <a:p>
                      <a:r>
                        <a:rPr kumimoji="0" lang="en-US" sz="1800" i="1" kern="1200" baseline="0" dirty="0" smtClean="0">
                          <a:solidFill>
                            <a:schemeClr val="dk1"/>
                          </a:solidFill>
                          <a:latin typeface="+mn-lt"/>
                          <a:ea typeface="+mn-ea"/>
                          <a:cs typeface="+mn-cs"/>
                        </a:rPr>
                        <a:t>Phonemic encoding:</a:t>
                      </a:r>
                    </a:p>
                    <a:p>
                      <a:r>
                        <a:rPr kumimoji="0" lang="en-US" sz="1800" kern="1200" baseline="0" dirty="0" smtClean="0">
                          <a:solidFill>
                            <a:schemeClr val="dk1"/>
                          </a:solidFill>
                          <a:latin typeface="+mn-lt"/>
                          <a:ea typeface="+mn-ea"/>
                          <a:cs typeface="+mn-cs"/>
                        </a:rPr>
                        <a:t>emphasizes what a</a:t>
                      </a:r>
                    </a:p>
                    <a:p>
                      <a:r>
                        <a:rPr kumimoji="0" lang="en-US" sz="1800" kern="1200" baseline="0" dirty="0" smtClean="0">
                          <a:solidFill>
                            <a:schemeClr val="dk1"/>
                          </a:solidFill>
                          <a:latin typeface="+mn-lt"/>
                          <a:ea typeface="+mn-ea"/>
                          <a:cs typeface="+mn-cs"/>
                        </a:rPr>
                        <a:t>word sounds like</a:t>
                      </a:r>
                      <a:endParaRPr lang="en-US" dirty="0"/>
                    </a:p>
                  </a:txBody>
                  <a:tcPr/>
                </a:tc>
                <a:tc>
                  <a:txBody>
                    <a:bodyPr/>
                    <a:lstStyle/>
                    <a:p>
                      <a:r>
                        <a:rPr kumimoji="0" lang="en-US" sz="1800" kern="1200" baseline="0" dirty="0" smtClean="0">
                          <a:solidFill>
                            <a:schemeClr val="dk1"/>
                          </a:solidFill>
                          <a:latin typeface="+mn-lt"/>
                          <a:ea typeface="+mn-ea"/>
                          <a:cs typeface="+mn-cs"/>
                        </a:rPr>
                        <a:t>Does the word rhyme with weight?</a:t>
                      </a:r>
                      <a:endParaRPr lang="en-US" dirty="0"/>
                    </a:p>
                  </a:txBody>
                  <a:tcPr/>
                </a:tc>
              </a:tr>
              <a:tr h="2046063">
                <a:tc>
                  <a:txBody>
                    <a:bodyPr/>
                    <a:lstStyle/>
                    <a:p>
                      <a:r>
                        <a:rPr kumimoji="0" lang="en-US" sz="1800" i="1" kern="1200" baseline="0" dirty="0" smtClean="0">
                          <a:solidFill>
                            <a:schemeClr val="dk1"/>
                          </a:solidFill>
                          <a:latin typeface="+mn-lt"/>
                          <a:ea typeface="+mn-ea"/>
                          <a:cs typeface="+mn-cs"/>
                        </a:rPr>
                        <a:t>Deep</a:t>
                      </a:r>
                    </a:p>
                    <a:p>
                      <a:r>
                        <a:rPr kumimoji="0" lang="en-US" sz="1800" i="1" kern="1200" baseline="0" dirty="0" smtClean="0">
                          <a:solidFill>
                            <a:schemeClr val="dk1"/>
                          </a:solidFill>
                          <a:latin typeface="+mn-lt"/>
                          <a:ea typeface="+mn-ea"/>
                          <a:cs typeface="+mn-cs"/>
                        </a:rPr>
                        <a:t>processing</a:t>
                      </a:r>
                      <a:endParaRPr lang="en-US" dirty="0"/>
                    </a:p>
                  </a:txBody>
                  <a:tcPr/>
                </a:tc>
                <a:tc>
                  <a:txBody>
                    <a:bodyPr/>
                    <a:lstStyle/>
                    <a:p>
                      <a:r>
                        <a:rPr kumimoji="0" lang="en-US" sz="1800" i="1" kern="1200" baseline="0" dirty="0" smtClean="0">
                          <a:solidFill>
                            <a:schemeClr val="dk1"/>
                          </a:solidFill>
                          <a:latin typeface="+mn-lt"/>
                          <a:ea typeface="+mn-ea"/>
                          <a:cs typeface="+mn-cs"/>
                        </a:rPr>
                        <a:t>Semantic encoding:</a:t>
                      </a:r>
                    </a:p>
                    <a:p>
                      <a:r>
                        <a:rPr kumimoji="0" lang="en-US" sz="1800" kern="1200" baseline="0" dirty="0" smtClean="0">
                          <a:solidFill>
                            <a:schemeClr val="dk1"/>
                          </a:solidFill>
                          <a:latin typeface="+mn-lt"/>
                          <a:ea typeface="+mn-ea"/>
                          <a:cs typeface="+mn-cs"/>
                        </a:rPr>
                        <a:t>emphasizes the</a:t>
                      </a:r>
                    </a:p>
                    <a:p>
                      <a:r>
                        <a:rPr kumimoji="0" lang="en-US" sz="1800" kern="1200" baseline="0" dirty="0" smtClean="0">
                          <a:solidFill>
                            <a:schemeClr val="dk1"/>
                          </a:solidFill>
                          <a:latin typeface="+mn-lt"/>
                          <a:ea typeface="+mn-ea"/>
                          <a:cs typeface="+mn-cs"/>
                        </a:rPr>
                        <a:t>meaning of verbal</a:t>
                      </a:r>
                    </a:p>
                    <a:p>
                      <a:r>
                        <a:rPr kumimoji="0" lang="en-US" sz="1800" kern="1200" baseline="0" dirty="0" smtClean="0">
                          <a:solidFill>
                            <a:schemeClr val="dk1"/>
                          </a:solidFill>
                          <a:latin typeface="+mn-lt"/>
                          <a:ea typeface="+mn-ea"/>
                          <a:cs typeface="+mn-cs"/>
                        </a:rPr>
                        <a:t>input</a:t>
                      </a:r>
                      <a:endParaRPr lang="en-US" dirty="0"/>
                    </a:p>
                  </a:txBody>
                  <a:tcPr/>
                </a:tc>
                <a:tc>
                  <a:txBody>
                    <a:bodyPr/>
                    <a:lstStyle/>
                    <a:p>
                      <a:r>
                        <a:rPr kumimoji="0" lang="en-US" sz="1800" kern="1200" baseline="0" dirty="0" smtClean="0">
                          <a:solidFill>
                            <a:schemeClr val="dk1"/>
                          </a:solidFill>
                          <a:latin typeface="+mn-lt"/>
                          <a:ea typeface="+mn-ea"/>
                          <a:cs typeface="+mn-cs"/>
                        </a:rPr>
                        <a:t>Would the word fit in the sentence:</a:t>
                      </a:r>
                    </a:p>
                    <a:p>
                      <a:r>
                        <a:rPr kumimoji="0" lang="en-US" sz="1800" kern="1200" baseline="0" dirty="0" smtClean="0">
                          <a:solidFill>
                            <a:schemeClr val="dk1"/>
                          </a:solidFill>
                          <a:latin typeface="+mn-lt"/>
                          <a:ea typeface="+mn-ea"/>
                          <a:cs typeface="+mn-cs"/>
                        </a:rPr>
                        <a:t>“He met a _____________on the</a:t>
                      </a:r>
                    </a:p>
                    <a:p>
                      <a:r>
                        <a:rPr kumimoji="0" lang="en-US" sz="1800" kern="1200" baseline="0" dirty="0" smtClean="0">
                          <a:solidFill>
                            <a:schemeClr val="dk1"/>
                          </a:solidFill>
                          <a:latin typeface="+mn-lt"/>
                          <a:ea typeface="+mn-ea"/>
                          <a:cs typeface="+mn-cs"/>
                        </a:rPr>
                        <a:t>street”?</a:t>
                      </a:r>
                      <a:endParaRPr lang="en-US" dirty="0"/>
                    </a:p>
                  </a:txBody>
                  <a:tcPr/>
                </a:tc>
              </a:tr>
            </a:tbl>
          </a:graphicData>
        </a:graphic>
      </p:graphicFrame>
      <p:sp>
        <p:nvSpPr>
          <p:cNvPr id="7" name="TextBox 6"/>
          <p:cNvSpPr txBox="1"/>
          <p:nvPr/>
        </p:nvSpPr>
        <p:spPr>
          <a:xfrm>
            <a:off x="0" y="2819400"/>
            <a:ext cx="1752600" cy="830997"/>
          </a:xfrm>
          <a:prstGeom prst="rect">
            <a:avLst/>
          </a:prstGeom>
          <a:noFill/>
        </p:spPr>
        <p:txBody>
          <a:bodyPr wrap="square" rtlCol="0">
            <a:spAutoFit/>
          </a:bodyPr>
          <a:lstStyle/>
          <a:p>
            <a:r>
              <a:rPr lang="en-US" sz="2400" dirty="0" smtClean="0">
                <a:latin typeface="Times New Roman" pitchFamily="18" charset="0"/>
                <a:cs typeface="Times New Roman" pitchFamily="18" charset="0"/>
              </a:rPr>
              <a:t>Depth of processing </a:t>
            </a:r>
            <a:endParaRPr lang="en-US" sz="2400" dirty="0">
              <a:latin typeface="Times New Roman" pitchFamily="18" charset="0"/>
              <a:cs typeface="Times New Roman" pitchFamily="18" charset="0"/>
            </a:endParaRPr>
          </a:p>
        </p:txBody>
      </p:sp>
      <p:sp>
        <p:nvSpPr>
          <p:cNvPr id="8" name="Down Arrow 7"/>
          <p:cNvSpPr/>
          <p:nvPr/>
        </p:nvSpPr>
        <p:spPr>
          <a:xfrm>
            <a:off x="1295400" y="1295400"/>
            <a:ext cx="457200" cy="457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3512</TotalTime>
  <Words>1614</Words>
  <Application>Microsoft Office PowerPoint</Application>
  <PresentationFormat>On-screen Show (4:3)</PresentationFormat>
  <Paragraphs>234</Paragraphs>
  <Slides>32</Slides>
  <Notes>1</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Urban</vt:lpstr>
      <vt:lpstr>Slide 1</vt:lpstr>
      <vt:lpstr>Definition </vt:lpstr>
      <vt:lpstr>Slide 3</vt:lpstr>
      <vt:lpstr>Encoding </vt:lpstr>
      <vt:lpstr>The Role of Attention</vt:lpstr>
      <vt:lpstr>Level of processing </vt:lpstr>
      <vt:lpstr>Structural encoding </vt:lpstr>
      <vt:lpstr>Slide 8</vt:lpstr>
      <vt:lpstr>Slide 9</vt:lpstr>
      <vt:lpstr>Storage </vt:lpstr>
      <vt:lpstr>Short term memory</vt:lpstr>
      <vt:lpstr>Capacity of storage</vt:lpstr>
      <vt:lpstr>Slide 13</vt:lpstr>
      <vt:lpstr>Slide 14</vt:lpstr>
      <vt:lpstr>Slide 15</vt:lpstr>
      <vt:lpstr>Reasons why information is stored in our short term memory </vt:lpstr>
      <vt:lpstr>Slide 17</vt:lpstr>
      <vt:lpstr>Long term memory</vt:lpstr>
      <vt:lpstr>Slide 19</vt:lpstr>
      <vt:lpstr>Declarative memory  </vt:lpstr>
      <vt:lpstr>Slide 21</vt:lpstr>
      <vt:lpstr>Non declarative (procedural memory ) </vt:lpstr>
      <vt:lpstr>Slide 23</vt:lpstr>
      <vt:lpstr> Retrieval   </vt:lpstr>
      <vt:lpstr>Slide 25</vt:lpstr>
      <vt:lpstr>Why we forget</vt:lpstr>
      <vt:lpstr>Slide 27</vt:lpstr>
      <vt:lpstr>Slide 28</vt:lpstr>
      <vt:lpstr>Kinds of Interference </vt:lpstr>
      <vt:lpstr>Repression </vt:lpstr>
      <vt:lpstr>Slide 31</vt:lpstr>
      <vt:lpstr>Slide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Definition of Psychology</dc:title>
  <dc:creator>nOMi</dc:creator>
  <cp:lastModifiedBy>zeeshan</cp:lastModifiedBy>
  <cp:revision>356</cp:revision>
  <dcterms:created xsi:type="dcterms:W3CDTF">2013-12-09T21:37:58Z</dcterms:created>
  <dcterms:modified xsi:type="dcterms:W3CDTF">2018-10-18T08:46:40Z</dcterms:modified>
</cp:coreProperties>
</file>