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63" r:id="rId3"/>
    <p:sldId id="290" r:id="rId4"/>
    <p:sldId id="280" r:id="rId5"/>
    <p:sldId id="281" r:id="rId6"/>
    <p:sldId id="282" r:id="rId7"/>
    <p:sldId id="293" r:id="rId8"/>
    <p:sldId id="294" r:id="rId9"/>
    <p:sldId id="297" r:id="rId10"/>
    <p:sldId id="271" r:id="rId11"/>
    <p:sldId id="270" r:id="rId12"/>
    <p:sldId id="292" r:id="rId13"/>
    <p:sldId id="267" r:id="rId14"/>
    <p:sldId id="265" r:id="rId15"/>
    <p:sldId id="266" r:id="rId16"/>
    <p:sldId id="283" r:id="rId17"/>
    <p:sldId id="284" r:id="rId18"/>
    <p:sldId id="285" r:id="rId19"/>
    <p:sldId id="286" r:id="rId20"/>
    <p:sldId id="287" r:id="rId21"/>
    <p:sldId id="288" r:id="rId22"/>
    <p:sldId id="289" r:id="rId23"/>
    <p:sldId id="295" r:id="rId24"/>
    <p:sldId id="29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p:scale>
          <a:sx n="80" d="100"/>
          <a:sy n="80" d="100"/>
        </p:scale>
        <p:origin x="-111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5D410-EBC3-4BE8-8FF9-7673BCDBE52B}" type="datetimeFigureOut">
              <a:rPr lang="en-US" smtClean="0"/>
              <a:pPr/>
              <a:t>11/10/2020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070B26-8414-430B-BD7A-A5435B2486FB}" type="slidenum">
              <a:rPr lang="en-US" smtClean="0"/>
              <a:pPr/>
              <a:t>‹#›</a:t>
            </a:fld>
            <a:endParaRPr lang="en-US"/>
          </a:p>
        </p:txBody>
      </p:sp>
    </p:spTree>
    <p:extLst>
      <p:ext uri="{BB962C8B-B14F-4D97-AF65-F5344CB8AC3E}">
        <p14:creationId xmlns="" xmlns:p14="http://schemas.microsoft.com/office/powerpoint/2010/main" val="948531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70B26-8414-430B-BD7A-A5435B2486FB}" type="slidenum">
              <a:rPr lang="en-US" smtClean="0"/>
              <a:pPr/>
              <a:t>16</a:t>
            </a:fld>
            <a:endParaRPr lang="en-US"/>
          </a:p>
        </p:txBody>
      </p:sp>
    </p:spTree>
    <p:extLst>
      <p:ext uri="{BB962C8B-B14F-4D97-AF65-F5344CB8AC3E}">
        <p14:creationId xmlns="" xmlns:p14="http://schemas.microsoft.com/office/powerpoint/2010/main" val="352835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11/10/2020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11/10/2020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11/10/2020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11/10/2020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11/10/2020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11/10/2020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en-US" sz="1400" dirty="0" smtClean="0"/>
              <a:t>Prepared by</a:t>
            </a:r>
          </a:p>
          <a:p>
            <a:r>
              <a:rPr lang="en-US" sz="2800" dirty="0" err="1" smtClean="0"/>
              <a:t>Noman</a:t>
            </a:r>
            <a:r>
              <a:rPr lang="en-US" sz="2800" dirty="0" smtClean="0"/>
              <a:t> </a:t>
            </a:r>
            <a:r>
              <a:rPr lang="en-US" sz="2800" dirty="0" err="1" smtClean="0"/>
              <a:t>Yaser</a:t>
            </a:r>
            <a:r>
              <a:rPr lang="en-US" sz="2800" dirty="0" smtClean="0"/>
              <a:t> </a:t>
            </a:r>
            <a:r>
              <a:rPr lang="en-US" sz="2800" dirty="0" err="1" smtClean="0"/>
              <a:t>Qureshi</a:t>
            </a:r>
            <a:endParaRPr lang="en-US" sz="2800" dirty="0" smtClean="0"/>
          </a:p>
          <a:p>
            <a:r>
              <a:rPr lang="en-US" dirty="0" smtClean="0"/>
              <a:t>Assistant Professor</a:t>
            </a:r>
          </a:p>
          <a:p>
            <a:r>
              <a:rPr lang="en-US" sz="2000" dirty="0" smtClean="0"/>
              <a:t>Communication and Media Studies</a:t>
            </a:r>
            <a:endParaRPr lang="en-US" sz="2000" dirty="0"/>
          </a:p>
        </p:txBody>
      </p:sp>
      <p:sp>
        <p:nvSpPr>
          <p:cNvPr id="2" name="Title 1"/>
          <p:cNvSpPr>
            <a:spLocks noGrp="1"/>
          </p:cNvSpPr>
          <p:nvPr>
            <p:ph type="ctrTitle"/>
          </p:nvPr>
        </p:nvSpPr>
        <p:spPr/>
        <p:txBody>
          <a:bodyPr/>
          <a:lstStyle/>
          <a:p>
            <a:r>
              <a:rPr lang="en-US" b="1" dirty="0" smtClean="0">
                <a:latin typeface="Calibri" pitchFamily="34" charset="0"/>
                <a:cs typeface="Calibri" pitchFamily="34" charset="0"/>
              </a:rPr>
              <a:t>Content Analysis</a:t>
            </a:r>
            <a:endParaRPr lang="en-US" b="1" dirty="0">
              <a:latin typeface="Calibri" pitchFamily="34" charset="0"/>
              <a:cs typeface="Calibri" pitchFamily="34" charset="0"/>
            </a:endParaRPr>
          </a:p>
        </p:txBody>
      </p:sp>
    </p:spTree>
    <p:extLst>
      <p:ext uri="{BB962C8B-B14F-4D97-AF65-F5344CB8AC3E}">
        <p14:creationId xmlns="" xmlns:p14="http://schemas.microsoft.com/office/powerpoint/2010/main" val="2785502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Content Analysis</a:t>
            </a:r>
            <a:endParaRPr lang="en-US" dirty="0"/>
          </a:p>
        </p:txBody>
      </p:sp>
      <p:sp>
        <p:nvSpPr>
          <p:cNvPr id="3" name="Content Placeholder 2"/>
          <p:cNvSpPr>
            <a:spLocks noGrp="1"/>
          </p:cNvSpPr>
          <p:nvPr>
            <p:ph sz="quarter" idx="1"/>
          </p:nvPr>
        </p:nvSpPr>
        <p:spPr/>
        <p:txBody>
          <a:bodyPr>
            <a:normAutofit fontScale="55000" lnSpcReduction="20000"/>
          </a:bodyPr>
          <a:lstStyle/>
          <a:p>
            <a:pPr lvl="0"/>
            <a:r>
              <a:rPr lang="en-US" dirty="0"/>
              <a:t>Formulate the research question or hypothesis.</a:t>
            </a:r>
          </a:p>
          <a:p>
            <a:pPr marL="0" indent="0">
              <a:buNone/>
            </a:pPr>
            <a:r>
              <a:rPr lang="en-US" b="1" dirty="0"/>
              <a:t> </a:t>
            </a:r>
            <a:endParaRPr lang="en-US" dirty="0"/>
          </a:p>
          <a:p>
            <a:pPr lvl="0"/>
            <a:r>
              <a:rPr lang="en-US" dirty="0"/>
              <a:t>Define the universe in question.</a:t>
            </a:r>
          </a:p>
          <a:p>
            <a:endParaRPr lang="en-US" dirty="0"/>
          </a:p>
          <a:p>
            <a:pPr lvl="0"/>
            <a:r>
              <a:rPr lang="en-US" dirty="0"/>
              <a:t>Select an appropriate sample from the population.</a:t>
            </a:r>
          </a:p>
          <a:p>
            <a:pPr marL="0" indent="0">
              <a:buNone/>
            </a:pPr>
            <a:r>
              <a:rPr lang="en-US" b="1" dirty="0"/>
              <a:t> </a:t>
            </a:r>
            <a:endParaRPr lang="en-US" dirty="0"/>
          </a:p>
          <a:p>
            <a:pPr lvl="0"/>
            <a:r>
              <a:rPr lang="en-US" dirty="0"/>
              <a:t>Select and define a unit of analysis.</a:t>
            </a:r>
          </a:p>
          <a:p>
            <a:pPr marL="0" indent="0">
              <a:buNone/>
            </a:pPr>
            <a:r>
              <a:rPr lang="en-US" b="1" dirty="0"/>
              <a:t> </a:t>
            </a:r>
            <a:endParaRPr lang="en-US" dirty="0"/>
          </a:p>
          <a:p>
            <a:pPr lvl="0"/>
            <a:r>
              <a:rPr lang="en-US" dirty="0"/>
              <a:t>Construct the categories of content to be analyzed.</a:t>
            </a:r>
          </a:p>
          <a:p>
            <a:pPr marL="0" indent="0">
              <a:buNone/>
            </a:pPr>
            <a:r>
              <a:rPr lang="en-US" b="1" dirty="0"/>
              <a:t> </a:t>
            </a:r>
            <a:endParaRPr lang="en-US" dirty="0"/>
          </a:p>
          <a:p>
            <a:pPr lvl="0"/>
            <a:r>
              <a:rPr lang="en-US" dirty="0"/>
              <a:t>Establish a quantification system.</a:t>
            </a:r>
          </a:p>
          <a:p>
            <a:pPr marL="0" indent="0">
              <a:buNone/>
            </a:pPr>
            <a:r>
              <a:rPr lang="en-US" b="1" dirty="0"/>
              <a:t> </a:t>
            </a:r>
            <a:endParaRPr lang="en-US" dirty="0"/>
          </a:p>
          <a:p>
            <a:pPr lvl="0"/>
            <a:r>
              <a:rPr lang="en-US" dirty="0"/>
              <a:t>Train coders and conduct a pilot study.</a:t>
            </a:r>
          </a:p>
          <a:p>
            <a:pPr marL="0" indent="0">
              <a:buNone/>
            </a:pPr>
            <a:r>
              <a:rPr lang="en-US" b="1" dirty="0"/>
              <a:t> </a:t>
            </a:r>
            <a:endParaRPr lang="en-US" dirty="0"/>
          </a:p>
          <a:p>
            <a:pPr lvl="0"/>
            <a:r>
              <a:rPr lang="en-US" dirty="0"/>
              <a:t>Code the content according to established definitions.</a:t>
            </a:r>
          </a:p>
          <a:p>
            <a:pPr marL="0" indent="0">
              <a:buNone/>
            </a:pPr>
            <a:r>
              <a:rPr lang="en-US" b="1" dirty="0"/>
              <a:t> </a:t>
            </a:r>
            <a:endParaRPr lang="en-US" dirty="0"/>
          </a:p>
          <a:p>
            <a:pPr lvl="0"/>
            <a:r>
              <a:rPr lang="en-US" dirty="0"/>
              <a:t>Analyze the collected data.</a:t>
            </a:r>
          </a:p>
          <a:p>
            <a:pPr marL="0" indent="0">
              <a:buNone/>
            </a:pPr>
            <a:r>
              <a:rPr lang="en-US" b="1" dirty="0"/>
              <a:t> </a:t>
            </a:r>
            <a:endParaRPr lang="en-US" dirty="0"/>
          </a:p>
          <a:p>
            <a:pPr lvl="0"/>
            <a:r>
              <a:rPr lang="en-US" dirty="0"/>
              <a:t>Draw conclusions and search for indications.</a:t>
            </a:r>
          </a:p>
          <a:p>
            <a:pPr marL="0" indent="0">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a:t>
            </a:r>
            <a:r>
              <a:rPr lang="en-US" sz="2000" dirty="0" smtClean="0"/>
              <a:t>(</a:t>
            </a:r>
            <a:r>
              <a:rPr lang="en-US" sz="2000" dirty="0" err="1" smtClean="0"/>
              <a:t>Cont</a:t>
            </a:r>
            <a:r>
              <a:rPr lang="en-US" sz="2000" dirty="0" smtClean="0"/>
              <a:t>)</a:t>
            </a:r>
            <a:endParaRPr lang="en-US" sz="2000" dirty="0"/>
          </a:p>
        </p:txBody>
      </p:sp>
      <p:sp>
        <p:nvSpPr>
          <p:cNvPr id="3" name="Content Placeholder 2"/>
          <p:cNvSpPr>
            <a:spLocks noGrp="1"/>
          </p:cNvSpPr>
          <p:nvPr>
            <p:ph sz="quarter" idx="1"/>
          </p:nvPr>
        </p:nvSpPr>
        <p:spPr/>
        <p:txBody>
          <a:bodyPr>
            <a:normAutofit/>
          </a:bodyPr>
          <a:lstStyle/>
          <a:p>
            <a:pPr marL="0" lvl="0" indent="0">
              <a:buNone/>
            </a:pPr>
            <a:r>
              <a:rPr lang="en-US" sz="2400" dirty="0"/>
              <a:t>Formulate the research question or </a:t>
            </a:r>
            <a:r>
              <a:rPr lang="en-US" sz="2400" dirty="0" smtClean="0"/>
              <a:t>hypothesis</a:t>
            </a:r>
          </a:p>
          <a:p>
            <a:pPr marL="0" lvl="0" indent="0">
              <a:buNone/>
            </a:pPr>
            <a:endParaRPr lang="en-US" sz="2400" dirty="0" smtClean="0"/>
          </a:p>
          <a:p>
            <a:r>
              <a:rPr lang="en-US" sz="1900" dirty="0" smtClean="0"/>
              <a:t>Content </a:t>
            </a:r>
            <a:r>
              <a:rPr lang="en-US" sz="1900" dirty="0"/>
              <a:t>analysis should be guided by well-formulated research questions or hypotheses. </a:t>
            </a:r>
          </a:p>
          <a:p>
            <a:r>
              <a:rPr lang="en-US" sz="1900" dirty="0" smtClean="0"/>
              <a:t>A </a:t>
            </a:r>
            <a:r>
              <a:rPr lang="en-US" sz="1900" dirty="0"/>
              <a:t>basic review of the </a:t>
            </a:r>
            <a:r>
              <a:rPr lang="en-US" sz="1900" dirty="0" smtClean="0"/>
              <a:t>literature </a:t>
            </a:r>
            <a:r>
              <a:rPr lang="en-US" sz="1900" dirty="0"/>
              <a:t>is a required step. </a:t>
            </a:r>
          </a:p>
          <a:p>
            <a:pPr algn="just"/>
            <a:r>
              <a:rPr lang="en-US" sz="1900" dirty="0" smtClean="0"/>
              <a:t>The </a:t>
            </a:r>
            <a:r>
              <a:rPr lang="en-US" sz="1900" dirty="0"/>
              <a:t>sources for </a:t>
            </a:r>
            <a:r>
              <a:rPr lang="en-US" sz="2000" dirty="0" smtClean="0"/>
              <a:t>hypotheses </a:t>
            </a:r>
            <a:r>
              <a:rPr lang="en-US" sz="1900" dirty="0"/>
              <a:t>are the same as for other areas of </a:t>
            </a:r>
            <a:r>
              <a:rPr lang="en-US" sz="1900" dirty="0" smtClean="0"/>
              <a:t>media research.</a:t>
            </a:r>
          </a:p>
          <a:p>
            <a:pPr algn="just"/>
            <a:r>
              <a:rPr lang="en-US" sz="1900" dirty="0" smtClean="0"/>
              <a:t>It </a:t>
            </a:r>
            <a:r>
              <a:rPr lang="en-US" sz="1900" dirty="0"/>
              <a:t>is possible to generate a research question based on </a:t>
            </a:r>
            <a:r>
              <a:rPr lang="en-US" sz="1900" dirty="0" smtClean="0"/>
              <a:t>existing theory</a:t>
            </a:r>
            <a:r>
              <a:rPr lang="en-US" sz="1900" dirty="0"/>
              <a:t>, prior research, or practical problems, or as a response to changing </a:t>
            </a:r>
            <a:r>
              <a:rPr lang="en-US" sz="1900" dirty="0" smtClean="0"/>
              <a:t>social conditions</a:t>
            </a:r>
            <a:r>
              <a:rPr lang="en-US" dirty="0" smtClean="0"/>
              <a:t>.</a:t>
            </a:r>
          </a:p>
          <a:p>
            <a:pPr algn="just"/>
            <a:r>
              <a:rPr lang="en-US" sz="1900" dirty="0"/>
              <a:t>Well-defined research questions or hypotheses lead to the development of accurate and sensitive con-tent categories</a:t>
            </a:r>
          </a:p>
          <a:p>
            <a:pPr marL="0" indent="0">
              <a:buNone/>
            </a:pPr>
            <a:r>
              <a:rPr lang="en-US" sz="1900" b="1" dirty="0"/>
              <a:t> </a:t>
            </a:r>
            <a:endParaRPr lang="en-US" sz="1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r>
              <a:rPr lang="en-US" smtClean="0"/>
              <a:t>in </a:t>
            </a:r>
            <a:r>
              <a:rPr lang="en-US"/>
              <a:t>C</a:t>
            </a:r>
            <a:r>
              <a:rPr lang="en-US" smtClean="0"/>
              <a:t>ontents </a:t>
            </a:r>
            <a:r>
              <a:rPr lang="en-US" dirty="0" smtClean="0"/>
              <a:t>Analysis</a:t>
            </a:r>
            <a:endParaRPr lang="en-US" dirty="0"/>
          </a:p>
        </p:txBody>
      </p:sp>
      <p:pic>
        <p:nvPicPr>
          <p:cNvPr id="1026" name="Picture 2" descr="C:\Users\Noman Yaser\Desktop\Capture 2.PNG"/>
          <p:cNvPicPr>
            <a:picLocks noGrp="1" noChangeAspect="1" noChangeArrowheads="1"/>
          </p:cNvPicPr>
          <p:nvPr>
            <p:ph sz="quarter"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1086" y="1527175"/>
            <a:ext cx="7125315" cy="4572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253517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Steps </a:t>
            </a:r>
            <a:r>
              <a:rPr lang="en-US" sz="2400" dirty="0"/>
              <a:t>(</a:t>
            </a:r>
            <a:r>
              <a:rPr lang="en-US" sz="2400" dirty="0" err="1"/>
              <a:t>Cont</a:t>
            </a:r>
            <a:r>
              <a:rPr lang="en-US" sz="2400" dirty="0"/>
              <a:t>)</a:t>
            </a:r>
            <a:endParaRPr lang="en-US" sz="4000" dirty="0"/>
          </a:p>
        </p:txBody>
      </p:sp>
      <p:sp>
        <p:nvSpPr>
          <p:cNvPr id="3" name="Content Placeholder 2"/>
          <p:cNvSpPr>
            <a:spLocks noGrp="1"/>
          </p:cNvSpPr>
          <p:nvPr>
            <p:ph sz="quarter" idx="1"/>
          </p:nvPr>
        </p:nvSpPr>
        <p:spPr/>
        <p:txBody>
          <a:bodyPr>
            <a:normAutofit/>
          </a:bodyPr>
          <a:lstStyle/>
          <a:p>
            <a:pPr marL="0" lvl="0" indent="0">
              <a:buNone/>
            </a:pPr>
            <a:r>
              <a:rPr lang="en-US" sz="2400" dirty="0"/>
              <a:t>Define the universe in </a:t>
            </a:r>
            <a:r>
              <a:rPr lang="en-US" sz="2400" dirty="0" smtClean="0"/>
              <a:t>question</a:t>
            </a:r>
          </a:p>
          <a:p>
            <a:r>
              <a:rPr lang="en-US" sz="1600" dirty="0" smtClean="0"/>
              <a:t>To </a:t>
            </a:r>
            <a:r>
              <a:rPr lang="en-US" sz="1600" dirty="0"/>
              <a:t>“define the </a:t>
            </a:r>
            <a:r>
              <a:rPr lang="en-US" sz="1600" b="1" dirty="0"/>
              <a:t>universe</a:t>
            </a:r>
            <a:r>
              <a:rPr lang="en-US" sz="1600" dirty="0"/>
              <a:t>” is to specify the boundaries of the</a:t>
            </a:r>
            <a:r>
              <a:rPr lang="en-US" sz="1600" b="1" dirty="0"/>
              <a:t> </a:t>
            </a:r>
            <a:r>
              <a:rPr lang="en-US" sz="1600" dirty="0"/>
              <a:t>body of content to be considered, which </a:t>
            </a:r>
            <a:r>
              <a:rPr lang="en-US" sz="1600" dirty="0" smtClean="0"/>
              <a:t>requires </a:t>
            </a:r>
            <a:r>
              <a:rPr lang="en-US" sz="1600" dirty="0"/>
              <a:t>an appropriate operational </a:t>
            </a:r>
            <a:r>
              <a:rPr lang="en-US" sz="1600" dirty="0" smtClean="0"/>
              <a:t>definition </a:t>
            </a:r>
            <a:r>
              <a:rPr lang="en-US" sz="1600" dirty="0"/>
              <a:t>of the relevant </a:t>
            </a:r>
            <a:r>
              <a:rPr lang="en-US" sz="1600" dirty="0" smtClean="0"/>
              <a:t>population.</a:t>
            </a:r>
          </a:p>
          <a:p>
            <a:r>
              <a:rPr lang="en-US" sz="1600" dirty="0"/>
              <a:t>Two dimensions are usually used to </a:t>
            </a:r>
            <a:r>
              <a:rPr lang="en-US" sz="1600" dirty="0" smtClean="0"/>
              <a:t>determine </a:t>
            </a:r>
            <a:r>
              <a:rPr lang="en-US" sz="1600" dirty="0"/>
              <a:t>the appropriate universe for a </a:t>
            </a:r>
            <a:r>
              <a:rPr lang="en-US" sz="1600" dirty="0" smtClean="0"/>
              <a:t>content </a:t>
            </a:r>
            <a:r>
              <a:rPr lang="en-US" sz="1600" dirty="0"/>
              <a:t>analysis—the topic area and the time period. </a:t>
            </a:r>
            <a:endParaRPr lang="en-US" sz="1600" dirty="0" smtClean="0"/>
          </a:p>
          <a:p>
            <a:r>
              <a:rPr lang="en-US" sz="1600" dirty="0"/>
              <a:t>The topic area should be logically consistent with the research question and related to the goals of the study. </a:t>
            </a:r>
            <a:endParaRPr lang="en-US" sz="1600" dirty="0" smtClean="0"/>
          </a:p>
          <a:p>
            <a:r>
              <a:rPr lang="en-US" sz="1600" dirty="0" smtClean="0"/>
              <a:t>A concise </a:t>
            </a:r>
            <a:r>
              <a:rPr lang="en-US" sz="1600" dirty="0"/>
              <a:t>statement </a:t>
            </a:r>
            <a:r>
              <a:rPr lang="en-US" sz="1600" dirty="0" smtClean="0"/>
              <a:t>spells </a:t>
            </a:r>
            <a:r>
              <a:rPr lang="en-US" sz="1600" dirty="0"/>
              <a:t>out the parameters of the investigation</a:t>
            </a:r>
            <a:r>
              <a:rPr lang="en-US" sz="1600" dirty="0" smtClean="0"/>
              <a:t>.</a:t>
            </a:r>
          </a:p>
          <a:p>
            <a:r>
              <a:rPr lang="en-US" sz="1600" b="1" dirty="0" smtClean="0"/>
              <a:t>Example</a:t>
            </a:r>
            <a:r>
              <a:rPr lang="en-US" sz="1600" dirty="0" smtClean="0"/>
              <a:t>: </a:t>
            </a:r>
            <a:r>
              <a:rPr lang="en-US" sz="1600" dirty="0"/>
              <a:t>This study considers the news content </a:t>
            </a:r>
            <a:r>
              <a:rPr lang="en-US" sz="1600" dirty="0" smtClean="0"/>
              <a:t>published on </a:t>
            </a:r>
            <a:r>
              <a:rPr lang="en-US" sz="1600" dirty="0"/>
              <a:t>the front pages of the </a:t>
            </a:r>
            <a:r>
              <a:rPr lang="en-US" sz="1600" i="1" dirty="0" smtClean="0"/>
              <a:t>Daily Dawn </a:t>
            </a:r>
            <a:r>
              <a:rPr lang="en-US" sz="1600" dirty="0" smtClean="0"/>
              <a:t>and </a:t>
            </a:r>
            <a:r>
              <a:rPr lang="en-US" sz="1600" dirty="0"/>
              <a:t>the</a:t>
            </a:r>
            <a:r>
              <a:rPr lang="en-US" sz="1600" i="1" dirty="0"/>
              <a:t> </a:t>
            </a:r>
            <a:r>
              <a:rPr lang="en-US" sz="1600" i="1" dirty="0" smtClean="0"/>
              <a:t>News </a:t>
            </a:r>
            <a:r>
              <a:rPr lang="en-US" sz="1600" dirty="0"/>
              <a:t>excluding</a:t>
            </a:r>
            <a:r>
              <a:rPr lang="en-US" sz="1600" i="1" dirty="0"/>
              <a:t> </a:t>
            </a:r>
            <a:r>
              <a:rPr lang="en-US" sz="1600" dirty="0"/>
              <a:t>Sundays, from January 1 to December </a:t>
            </a:r>
            <a:r>
              <a:rPr lang="en-US" sz="1600" dirty="0" smtClean="0"/>
              <a:t>31, 2020.</a:t>
            </a:r>
            <a:endParaRPr lang="en-US" dirty="0"/>
          </a:p>
          <a:p>
            <a:endParaRPr lang="en-US" dirty="0"/>
          </a:p>
        </p:txBody>
      </p:sp>
    </p:spTree>
    <p:extLst>
      <p:ext uri="{BB962C8B-B14F-4D97-AF65-F5344CB8AC3E}">
        <p14:creationId xmlns="" xmlns:p14="http://schemas.microsoft.com/office/powerpoint/2010/main" val="1848853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Steps </a:t>
            </a:r>
            <a:r>
              <a:rPr lang="en-US" sz="2400" dirty="0"/>
              <a:t>(</a:t>
            </a:r>
            <a:r>
              <a:rPr lang="en-US" sz="2400" dirty="0" err="1"/>
              <a:t>Cont</a:t>
            </a:r>
            <a:r>
              <a:rPr lang="en-US" sz="2400" dirty="0"/>
              <a:t>)</a:t>
            </a:r>
            <a:endParaRPr lang="en-US" sz="4000" dirty="0"/>
          </a:p>
        </p:txBody>
      </p:sp>
      <p:sp>
        <p:nvSpPr>
          <p:cNvPr id="3" name="Content Placeholder 2"/>
          <p:cNvSpPr>
            <a:spLocks noGrp="1"/>
          </p:cNvSpPr>
          <p:nvPr>
            <p:ph sz="quarter" idx="1"/>
          </p:nvPr>
        </p:nvSpPr>
        <p:spPr/>
        <p:txBody>
          <a:bodyPr>
            <a:normAutofit/>
          </a:bodyPr>
          <a:lstStyle/>
          <a:p>
            <a:pPr marL="0" lvl="0" indent="0">
              <a:buNone/>
            </a:pPr>
            <a:r>
              <a:rPr lang="en-US" sz="2400" dirty="0"/>
              <a:t>Select an appropriate sample from the </a:t>
            </a:r>
            <a:r>
              <a:rPr lang="en-US" sz="2400" dirty="0" smtClean="0"/>
              <a:t>population</a:t>
            </a:r>
          </a:p>
          <a:p>
            <a:r>
              <a:rPr lang="en-US" sz="1800" dirty="0"/>
              <a:t>Most content analysis in mass media </a:t>
            </a:r>
            <a:r>
              <a:rPr lang="en-US" sz="1800" dirty="0" smtClean="0"/>
              <a:t>involves </a:t>
            </a:r>
            <a:r>
              <a:rPr lang="en-US" sz="1800" dirty="0"/>
              <a:t>multistage </a:t>
            </a:r>
            <a:r>
              <a:rPr lang="en-US" sz="1800" dirty="0" smtClean="0"/>
              <a:t>sampling</a:t>
            </a:r>
          </a:p>
          <a:p>
            <a:r>
              <a:rPr lang="en-US" sz="1800" dirty="0"/>
              <a:t>This process </a:t>
            </a:r>
            <a:r>
              <a:rPr lang="en-US" sz="1800" dirty="0" smtClean="0"/>
              <a:t>typically </a:t>
            </a:r>
            <a:r>
              <a:rPr lang="en-US" sz="1800" dirty="0"/>
              <a:t>consists of two stages (although it may entail three). The first stage is usually to take a sampling of content sources. </a:t>
            </a:r>
          </a:p>
          <a:p>
            <a:r>
              <a:rPr lang="en-US" sz="1800" dirty="0"/>
              <a:t>Once the sources have been identified, the second step is to select the dates. </a:t>
            </a:r>
            <a:endParaRPr lang="en-US" sz="1800" dirty="0" smtClean="0"/>
          </a:p>
          <a:p>
            <a:r>
              <a:rPr lang="en-US" sz="1800" dirty="0"/>
              <a:t>Once the sources and the dates have been determined, there may be a third stage of sampling. A researcher might wish to confine his or her attention to the specific content within an edition.</a:t>
            </a:r>
          </a:p>
        </p:txBody>
      </p:sp>
    </p:spTree>
    <p:extLst>
      <p:ext uri="{BB962C8B-B14F-4D97-AF65-F5344CB8AC3E}">
        <p14:creationId xmlns="" xmlns:p14="http://schemas.microsoft.com/office/powerpoint/2010/main" val="2882554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a:t>
            </a:r>
            <a:r>
              <a:rPr lang="en-US" sz="2000" dirty="0"/>
              <a:t>(</a:t>
            </a:r>
            <a:r>
              <a:rPr lang="en-US" sz="2000" dirty="0" err="1"/>
              <a:t>Cont</a:t>
            </a:r>
            <a:r>
              <a:rPr lang="en-US" sz="2000" dirty="0"/>
              <a:t>)</a:t>
            </a:r>
            <a:endParaRPr lang="en-US" dirty="0"/>
          </a:p>
        </p:txBody>
      </p:sp>
      <p:sp>
        <p:nvSpPr>
          <p:cNvPr id="3" name="Content Placeholder 2"/>
          <p:cNvSpPr>
            <a:spLocks noGrp="1"/>
          </p:cNvSpPr>
          <p:nvPr>
            <p:ph sz="quarter" idx="1"/>
          </p:nvPr>
        </p:nvSpPr>
        <p:spPr/>
        <p:txBody>
          <a:bodyPr>
            <a:normAutofit fontScale="92500"/>
          </a:bodyPr>
          <a:lstStyle/>
          <a:p>
            <a:pPr marL="0" indent="0">
              <a:buNone/>
            </a:pPr>
            <a:r>
              <a:rPr lang="en-US" dirty="0" smtClean="0"/>
              <a:t>Selection of Unit of Analysis</a:t>
            </a:r>
          </a:p>
          <a:p>
            <a:r>
              <a:rPr lang="en-US" sz="2200" dirty="0" smtClean="0"/>
              <a:t>Unit of analysis is </a:t>
            </a:r>
            <a:r>
              <a:rPr lang="en-US" sz="2200" dirty="0"/>
              <a:t>the smallest </a:t>
            </a:r>
            <a:r>
              <a:rPr lang="en-US" sz="2200" dirty="0" smtClean="0"/>
              <a:t>and one of the most important element </a:t>
            </a:r>
            <a:r>
              <a:rPr lang="en-US" sz="2200" dirty="0"/>
              <a:t>of a content analysis but </a:t>
            </a:r>
            <a:endParaRPr lang="en-US" sz="2200" dirty="0" smtClean="0"/>
          </a:p>
          <a:p>
            <a:r>
              <a:rPr lang="en-US" sz="2200" dirty="0" smtClean="0"/>
              <a:t>In </a:t>
            </a:r>
            <a:r>
              <a:rPr lang="en-US" sz="2200" dirty="0"/>
              <a:t>written content, the unit of analysis might be a single word or symbol, a theme (a single assertion about one subject), or an entire article or story. </a:t>
            </a:r>
            <a:endParaRPr lang="en-US" sz="2200" dirty="0" smtClean="0"/>
          </a:p>
          <a:p>
            <a:r>
              <a:rPr lang="en-US" sz="2200" dirty="0" smtClean="0"/>
              <a:t>In television </a:t>
            </a:r>
            <a:r>
              <a:rPr lang="en-US" sz="2200" dirty="0"/>
              <a:t>and film analyses, units of analysis can be characters, acts, or entire programs. </a:t>
            </a:r>
            <a:endParaRPr lang="en-US" sz="2200" dirty="0" smtClean="0"/>
          </a:p>
          <a:p>
            <a:r>
              <a:rPr lang="en-US" sz="2200" dirty="0" smtClean="0"/>
              <a:t>Specific </a:t>
            </a:r>
            <a:r>
              <a:rPr lang="en-US" sz="2200" dirty="0"/>
              <a:t>rules and definitions are required for </a:t>
            </a:r>
            <a:r>
              <a:rPr lang="en-US" sz="2200" dirty="0" smtClean="0"/>
              <a:t>determining </a:t>
            </a:r>
            <a:r>
              <a:rPr lang="en-US" sz="2200" dirty="0"/>
              <a:t>these units to ensure closer agreement among </a:t>
            </a:r>
            <a:r>
              <a:rPr lang="en-US" sz="2200" dirty="0" smtClean="0"/>
              <a:t>coders </a:t>
            </a:r>
            <a:r>
              <a:rPr lang="en-US" sz="2200" dirty="0"/>
              <a:t>and </a:t>
            </a:r>
            <a:r>
              <a:rPr lang="en-US" sz="2200" dirty="0" smtClean="0"/>
              <a:t>fewer judgment calls.</a:t>
            </a:r>
          </a:p>
          <a:p>
            <a:r>
              <a:rPr lang="en-US" sz="2200" dirty="0"/>
              <a:t>Operational definitions of the unit of analysis should be clear-cut and thorough; the criteria for inclusion should be apparent and easily observed. </a:t>
            </a:r>
          </a:p>
        </p:txBody>
      </p:sp>
    </p:spTree>
    <p:extLst>
      <p:ext uri="{BB962C8B-B14F-4D97-AF65-F5344CB8AC3E}">
        <p14:creationId xmlns="" xmlns:p14="http://schemas.microsoft.com/office/powerpoint/2010/main" val="3714424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a:t>
            </a:r>
            <a:r>
              <a:rPr lang="en-US" sz="2000" dirty="0"/>
              <a:t>(</a:t>
            </a:r>
            <a:r>
              <a:rPr lang="en-US" sz="2000" dirty="0" err="1"/>
              <a:t>Cont</a:t>
            </a:r>
            <a:r>
              <a:rPr lang="en-US" sz="2000" dirty="0"/>
              <a:t>)</a:t>
            </a:r>
            <a:endParaRPr lang="en-US" dirty="0"/>
          </a:p>
        </p:txBody>
      </p:sp>
      <p:sp>
        <p:nvSpPr>
          <p:cNvPr id="3" name="Content Placeholder 2"/>
          <p:cNvSpPr>
            <a:spLocks noGrp="1"/>
          </p:cNvSpPr>
          <p:nvPr>
            <p:ph sz="quarter" idx="1"/>
          </p:nvPr>
        </p:nvSpPr>
        <p:spPr/>
        <p:txBody>
          <a:bodyPr>
            <a:normAutofit/>
          </a:bodyPr>
          <a:lstStyle/>
          <a:p>
            <a:pPr marL="0" indent="0">
              <a:buNone/>
            </a:pPr>
            <a:r>
              <a:rPr lang="en-US" sz="2400" dirty="0" smtClean="0"/>
              <a:t>Construction of content categories</a:t>
            </a:r>
          </a:p>
          <a:p>
            <a:r>
              <a:rPr lang="en-US" sz="2000" dirty="0"/>
              <a:t>C</a:t>
            </a:r>
            <a:r>
              <a:rPr lang="en-US" sz="2000" dirty="0" smtClean="0"/>
              <a:t>ategory </a:t>
            </a:r>
            <a:r>
              <a:rPr lang="en-US" sz="2000" dirty="0"/>
              <a:t>system </a:t>
            </a:r>
            <a:r>
              <a:rPr lang="en-US" sz="2000" dirty="0" smtClean="0"/>
              <a:t>is used </a:t>
            </a:r>
            <a:r>
              <a:rPr lang="en-US" sz="2000" dirty="0"/>
              <a:t>to classify media content. </a:t>
            </a:r>
            <a:endParaRPr lang="en-US" sz="2000" dirty="0" smtClean="0"/>
          </a:p>
          <a:p>
            <a:r>
              <a:rPr lang="en-US" sz="2000" dirty="0" smtClean="0"/>
              <a:t>The </a:t>
            </a:r>
            <a:r>
              <a:rPr lang="en-US" sz="2000" dirty="0"/>
              <a:t>precise makeup of this system, of course, </a:t>
            </a:r>
            <a:r>
              <a:rPr lang="en-US" sz="2000" dirty="0" smtClean="0"/>
              <a:t>varies </a:t>
            </a:r>
            <a:r>
              <a:rPr lang="en-US" sz="2000" dirty="0"/>
              <a:t>with the topic under </a:t>
            </a:r>
            <a:r>
              <a:rPr lang="en-US" sz="2000" dirty="0" smtClean="0"/>
              <a:t>study</a:t>
            </a:r>
            <a:r>
              <a:rPr lang="en-US" sz="2400" dirty="0" smtClean="0"/>
              <a:t>.</a:t>
            </a:r>
          </a:p>
          <a:p>
            <a:pPr marL="0" indent="0">
              <a:buNone/>
            </a:pPr>
            <a:r>
              <a:rPr lang="en-US" sz="2400" dirty="0" smtClean="0"/>
              <a:t>Methods of coding</a:t>
            </a:r>
          </a:p>
          <a:p>
            <a:r>
              <a:rPr lang="en-US" sz="2000" b="1" dirty="0" smtClean="0"/>
              <a:t>Emergent </a:t>
            </a:r>
            <a:r>
              <a:rPr lang="en-US" sz="2000" b="1" dirty="0"/>
              <a:t>coding </a:t>
            </a:r>
            <a:r>
              <a:rPr lang="en-US" sz="2000" dirty="0"/>
              <a:t>establishes categories after a preliminary examination of the data. </a:t>
            </a:r>
            <a:endParaRPr lang="en-US" sz="2000" dirty="0" smtClean="0"/>
          </a:p>
          <a:p>
            <a:r>
              <a:rPr lang="en-US" sz="2000" dirty="0" smtClean="0"/>
              <a:t>The </a:t>
            </a:r>
            <a:r>
              <a:rPr lang="en-US" sz="2000" dirty="0"/>
              <a:t>resulting </a:t>
            </a:r>
            <a:r>
              <a:rPr lang="en-US" sz="2000" dirty="0" smtClean="0"/>
              <a:t>category </a:t>
            </a:r>
            <a:r>
              <a:rPr lang="en-US" sz="2000" dirty="0"/>
              <a:t>system is constructed based on </a:t>
            </a:r>
            <a:r>
              <a:rPr lang="en-US" sz="2000" dirty="0" smtClean="0"/>
              <a:t>common </a:t>
            </a:r>
            <a:r>
              <a:rPr lang="en-US" sz="2000" dirty="0"/>
              <a:t>factors or themes that emerge from the data themselves</a:t>
            </a:r>
            <a:r>
              <a:rPr lang="en-US" sz="2000" dirty="0" smtClean="0"/>
              <a:t>.</a:t>
            </a:r>
          </a:p>
          <a:p>
            <a:pPr marL="0" indent="0">
              <a:buNone/>
            </a:pPr>
            <a:r>
              <a:rPr lang="en-US" sz="2000" b="1" dirty="0"/>
              <a:t>A</a:t>
            </a:r>
            <a:r>
              <a:rPr lang="en-US" sz="2000" b="1" dirty="0" smtClean="0"/>
              <a:t> </a:t>
            </a:r>
            <a:r>
              <a:rPr lang="en-US" sz="2000" b="1" dirty="0"/>
              <a:t>priori coding</a:t>
            </a:r>
            <a:r>
              <a:rPr lang="en-US" sz="2000" dirty="0"/>
              <a:t> establishes the categories before the data are collected, based on some theoretical or conceptual rationale. </a:t>
            </a:r>
          </a:p>
        </p:txBody>
      </p:sp>
    </p:spTree>
    <p:extLst>
      <p:ext uri="{BB962C8B-B14F-4D97-AF65-F5344CB8AC3E}">
        <p14:creationId xmlns="" xmlns:p14="http://schemas.microsoft.com/office/powerpoint/2010/main" val="905062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a:t>
            </a:r>
            <a:r>
              <a:rPr lang="en-US" sz="2000" dirty="0"/>
              <a:t>(</a:t>
            </a:r>
            <a:r>
              <a:rPr lang="en-US" sz="2000" dirty="0" err="1"/>
              <a:t>Cont</a:t>
            </a:r>
            <a:r>
              <a:rPr lang="en-US" sz="2000" dirty="0"/>
              <a:t>)</a:t>
            </a:r>
            <a:endParaRPr lang="en-US" dirty="0"/>
          </a:p>
        </p:txBody>
      </p:sp>
      <p:sp>
        <p:nvSpPr>
          <p:cNvPr id="3" name="Content Placeholder 2"/>
          <p:cNvSpPr>
            <a:spLocks noGrp="1"/>
          </p:cNvSpPr>
          <p:nvPr>
            <p:ph sz="quarter" idx="1"/>
          </p:nvPr>
        </p:nvSpPr>
        <p:spPr/>
        <p:txBody>
          <a:bodyPr>
            <a:normAutofit fontScale="77500" lnSpcReduction="20000"/>
          </a:bodyPr>
          <a:lstStyle/>
          <a:p>
            <a:pPr marL="0" indent="0">
              <a:buNone/>
            </a:pPr>
            <a:r>
              <a:rPr lang="en-US" sz="3100" dirty="0"/>
              <a:t>Construction of content </a:t>
            </a:r>
            <a:r>
              <a:rPr lang="en-US" sz="3100" dirty="0" smtClean="0"/>
              <a:t>categories</a:t>
            </a:r>
          </a:p>
          <a:p>
            <a:pPr marL="0" indent="0">
              <a:buNone/>
            </a:pPr>
            <a:endParaRPr lang="en-US" sz="2000" dirty="0" smtClean="0"/>
          </a:p>
          <a:p>
            <a:pPr marL="0" indent="0">
              <a:buNone/>
            </a:pPr>
            <a:r>
              <a:rPr lang="en-US" sz="2600" dirty="0" smtClean="0"/>
              <a:t>Characteristics of content categories</a:t>
            </a:r>
          </a:p>
          <a:p>
            <a:pPr marL="0" indent="0">
              <a:buNone/>
            </a:pPr>
            <a:endParaRPr lang="en-US" sz="2000" b="1" dirty="0" smtClean="0"/>
          </a:p>
          <a:p>
            <a:pPr marL="0" indent="0">
              <a:buNone/>
            </a:pPr>
            <a:r>
              <a:rPr lang="en-US" sz="2000" b="1" dirty="0"/>
              <a:t>M</a:t>
            </a:r>
            <a:r>
              <a:rPr lang="en-US" sz="2000" b="1" dirty="0" smtClean="0"/>
              <a:t>utually exclusive </a:t>
            </a:r>
            <a:r>
              <a:rPr lang="en-US" sz="2000" dirty="0" smtClean="0"/>
              <a:t>means that a </a:t>
            </a:r>
            <a:r>
              <a:rPr lang="en-US" sz="2000" dirty="0"/>
              <a:t>unit of analysis can be placed in one</a:t>
            </a:r>
            <a:r>
              <a:rPr lang="en-US" sz="2000" b="1" dirty="0"/>
              <a:t> </a:t>
            </a:r>
            <a:r>
              <a:rPr lang="en-US" sz="2000" dirty="0"/>
              <a:t>and only one category. </a:t>
            </a:r>
            <a:endParaRPr lang="en-US" sz="2000" dirty="0" smtClean="0"/>
          </a:p>
          <a:p>
            <a:pPr marL="0" indent="0">
              <a:buNone/>
            </a:pPr>
            <a:r>
              <a:rPr lang="en-US" sz="2000" dirty="0" smtClean="0"/>
              <a:t>If </a:t>
            </a:r>
            <a:r>
              <a:rPr lang="en-US" sz="2000" dirty="0"/>
              <a:t>c</a:t>
            </a:r>
            <a:r>
              <a:rPr lang="en-US" sz="2000" dirty="0" smtClean="0"/>
              <a:t>ertain units </a:t>
            </a:r>
            <a:r>
              <a:rPr lang="en-US" sz="2000" dirty="0"/>
              <a:t>fall simultaneously into two categories, then the definitions of those categories must be revised</a:t>
            </a:r>
            <a:r>
              <a:rPr lang="en-US" sz="2000" dirty="0" smtClean="0"/>
              <a:t>.</a:t>
            </a:r>
          </a:p>
          <a:p>
            <a:pPr marL="0" indent="0">
              <a:buNone/>
            </a:pPr>
            <a:r>
              <a:rPr lang="en-US" sz="2000" b="1" dirty="0" err="1" smtClean="0"/>
              <a:t>Exhautive</a:t>
            </a:r>
            <a:r>
              <a:rPr lang="en-US" sz="2000" b="1" dirty="0" smtClean="0"/>
              <a:t> </a:t>
            </a:r>
            <a:r>
              <a:rPr lang="en-US" sz="2000" dirty="0" smtClean="0"/>
              <a:t>means that there must be an existing slot</a:t>
            </a:r>
            <a:r>
              <a:rPr lang="en-US" sz="2000" b="1" dirty="0" smtClean="0"/>
              <a:t> </a:t>
            </a:r>
            <a:r>
              <a:rPr lang="en-US" sz="2000" dirty="0" smtClean="0"/>
              <a:t>for every unit of analysis to be placed. </a:t>
            </a:r>
          </a:p>
          <a:p>
            <a:pPr marL="0" indent="0">
              <a:buNone/>
            </a:pPr>
            <a:r>
              <a:rPr lang="en-US" sz="2000" dirty="0" smtClean="0"/>
              <a:t>The </a:t>
            </a:r>
            <a:r>
              <a:rPr lang="en-US" sz="2000" dirty="0"/>
              <a:t>category system should account for every unit of </a:t>
            </a:r>
            <a:r>
              <a:rPr lang="en-US" sz="2000" dirty="0" smtClean="0"/>
              <a:t>analysis.</a:t>
            </a:r>
          </a:p>
          <a:p>
            <a:pPr marL="0" indent="0">
              <a:buNone/>
            </a:pPr>
            <a:r>
              <a:rPr lang="en-US" sz="2000" dirty="0" smtClean="0"/>
              <a:t>If a unit of analysis does not logically fit into a </a:t>
            </a:r>
            <a:r>
              <a:rPr lang="en-US" sz="2000" dirty="0"/>
              <a:t>predefined category, </a:t>
            </a:r>
            <a:r>
              <a:rPr lang="en-US" sz="2000" dirty="0" smtClean="0"/>
              <a:t>then there is a problem </a:t>
            </a:r>
            <a:r>
              <a:rPr lang="en-US" sz="2000" dirty="0"/>
              <a:t>with their category system. </a:t>
            </a:r>
            <a:endParaRPr lang="en-US" sz="2000" dirty="0" smtClean="0"/>
          </a:p>
          <a:p>
            <a:pPr marL="0" indent="0">
              <a:buNone/>
            </a:pPr>
            <a:r>
              <a:rPr lang="en-US" sz="2000" b="1" dirty="0" err="1" smtClean="0"/>
              <a:t>Reliabilty</a:t>
            </a:r>
            <a:r>
              <a:rPr lang="en-US" sz="2000" dirty="0" smtClean="0"/>
              <a:t> means that different </a:t>
            </a:r>
            <a:r>
              <a:rPr lang="en-US" sz="2000" dirty="0"/>
              <a:t>coders should agree</a:t>
            </a:r>
            <a:r>
              <a:rPr lang="en-US" sz="2000" i="1" dirty="0"/>
              <a:t> </a:t>
            </a:r>
            <a:r>
              <a:rPr lang="en-US" sz="2000" dirty="0"/>
              <a:t>in the great majority of instances about the proper category for each unit of </a:t>
            </a:r>
            <a:r>
              <a:rPr lang="en-US" sz="2000" dirty="0" smtClean="0"/>
              <a:t>analysis</a:t>
            </a:r>
            <a:r>
              <a:rPr lang="en-US" sz="2000" dirty="0"/>
              <a:t>. </a:t>
            </a:r>
            <a:endParaRPr lang="en-US" sz="2000" dirty="0" smtClean="0"/>
          </a:p>
          <a:p>
            <a:pPr marL="0" indent="0">
              <a:buNone/>
            </a:pPr>
            <a:r>
              <a:rPr lang="en-US" sz="2000" dirty="0" smtClean="0"/>
              <a:t>This </a:t>
            </a:r>
            <a:r>
              <a:rPr lang="en-US" sz="2000" dirty="0"/>
              <a:t>agreement is usually quantified in content analysis and is called </a:t>
            </a:r>
            <a:r>
              <a:rPr lang="en-US" sz="1600" b="1" dirty="0" smtClean="0"/>
              <a:t>inter-coder reliability</a:t>
            </a:r>
            <a:r>
              <a:rPr lang="en-US" sz="1600" dirty="0"/>
              <a:t>. </a:t>
            </a:r>
            <a:endParaRPr lang="en-US" sz="1600" dirty="0" smtClean="0"/>
          </a:p>
          <a:p>
            <a:pPr marL="0" indent="0">
              <a:buNone/>
            </a:pPr>
            <a:r>
              <a:rPr lang="en-US" sz="2000" dirty="0" smtClean="0"/>
              <a:t>Precise </a:t>
            </a:r>
            <a:r>
              <a:rPr lang="en-US" sz="2000" dirty="0"/>
              <a:t>category definitions generally</a:t>
            </a:r>
            <a:r>
              <a:rPr lang="en-US" sz="2000" b="1" dirty="0"/>
              <a:t> </a:t>
            </a:r>
            <a:r>
              <a:rPr lang="en-US" sz="2000" dirty="0"/>
              <a:t>increase </a:t>
            </a:r>
            <a:r>
              <a:rPr lang="en-US" sz="2000" dirty="0" smtClean="0"/>
              <a:t>reliability.</a:t>
            </a:r>
          </a:p>
          <a:p>
            <a:pPr marL="0" indent="0">
              <a:buNone/>
            </a:pPr>
            <a:r>
              <a:rPr lang="en-US" sz="2000" dirty="0" smtClean="0"/>
              <a:t>Reliability </a:t>
            </a:r>
            <a:r>
              <a:rPr lang="en-US" sz="2000" dirty="0"/>
              <a:t>is crucial in content </a:t>
            </a:r>
            <a:r>
              <a:rPr lang="en-US" sz="2000" dirty="0" smtClean="0"/>
              <a:t>analysis</a:t>
            </a:r>
            <a:r>
              <a:rPr lang="en-US" sz="2000" dirty="0"/>
              <a:t>.</a:t>
            </a:r>
            <a:endParaRPr lang="en-US" sz="2000" dirty="0" smtClean="0"/>
          </a:p>
          <a:p>
            <a:pPr marL="0" indent="0">
              <a:buNone/>
            </a:pPr>
            <a:endParaRPr lang="en-US" sz="2000" b="1" dirty="0"/>
          </a:p>
          <a:p>
            <a:pPr marL="0" indent="0">
              <a:buNone/>
            </a:pPr>
            <a:endParaRPr lang="en-US" sz="2200" dirty="0"/>
          </a:p>
        </p:txBody>
      </p:sp>
    </p:spTree>
    <p:extLst>
      <p:ext uri="{BB962C8B-B14F-4D97-AF65-F5344CB8AC3E}">
        <p14:creationId xmlns="" xmlns:p14="http://schemas.microsoft.com/office/powerpoint/2010/main" val="905062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a:t>
            </a:r>
            <a:r>
              <a:rPr lang="en-US" sz="2000" dirty="0"/>
              <a:t>(</a:t>
            </a:r>
            <a:r>
              <a:rPr lang="en-US" sz="2000" dirty="0" err="1"/>
              <a:t>Cont</a:t>
            </a:r>
            <a:r>
              <a:rPr lang="en-US" sz="2000" dirty="0"/>
              <a:t>)</a:t>
            </a:r>
            <a:endParaRPr lang="en-US" dirty="0"/>
          </a:p>
        </p:txBody>
      </p:sp>
      <p:sp>
        <p:nvSpPr>
          <p:cNvPr id="3" name="Content Placeholder 2"/>
          <p:cNvSpPr>
            <a:spLocks noGrp="1"/>
          </p:cNvSpPr>
          <p:nvPr>
            <p:ph sz="quarter" idx="1"/>
          </p:nvPr>
        </p:nvSpPr>
        <p:spPr/>
        <p:txBody>
          <a:bodyPr>
            <a:normAutofit fontScale="55000" lnSpcReduction="20000"/>
          </a:bodyPr>
          <a:lstStyle/>
          <a:p>
            <a:pPr marL="0" indent="0">
              <a:buNone/>
            </a:pPr>
            <a:r>
              <a:rPr lang="en-US" sz="3400" dirty="0"/>
              <a:t>Establishing a Quantification System</a:t>
            </a:r>
          </a:p>
          <a:p>
            <a:pPr marL="0" indent="0">
              <a:buNone/>
            </a:pPr>
            <a:endParaRPr lang="en-US" sz="2400" dirty="0" smtClean="0"/>
          </a:p>
          <a:p>
            <a:pPr marL="0" indent="0">
              <a:buNone/>
            </a:pPr>
            <a:r>
              <a:rPr lang="en-US" sz="2400" dirty="0" smtClean="0"/>
              <a:t>Quantification </a:t>
            </a:r>
            <a:r>
              <a:rPr lang="en-US" sz="2400" dirty="0"/>
              <a:t>in content analysis can involve all four </a:t>
            </a:r>
            <a:r>
              <a:rPr lang="en-US" sz="2400" dirty="0" smtClean="0"/>
              <a:t>levels </a:t>
            </a:r>
            <a:r>
              <a:rPr lang="en-US" sz="2400" dirty="0"/>
              <a:t>of data </a:t>
            </a:r>
            <a:r>
              <a:rPr lang="en-US" sz="2400" dirty="0" smtClean="0"/>
              <a:t>measurement.</a:t>
            </a:r>
          </a:p>
          <a:p>
            <a:pPr marL="0" indent="0">
              <a:buNone/>
            </a:pPr>
            <a:endParaRPr lang="en-US" sz="2400" dirty="0" smtClean="0"/>
          </a:p>
          <a:p>
            <a:r>
              <a:rPr lang="en-US" sz="2600" dirty="0" smtClean="0"/>
              <a:t>At </a:t>
            </a:r>
            <a:r>
              <a:rPr lang="en-US" sz="2600" dirty="0"/>
              <a:t>the nominal level, researchers simply count the frequency of occurrence of the units in each category</a:t>
            </a:r>
            <a:r>
              <a:rPr lang="en-US" sz="2600" dirty="0" smtClean="0"/>
              <a:t>.</a:t>
            </a:r>
          </a:p>
          <a:p>
            <a:r>
              <a:rPr lang="en-US" sz="2600" dirty="0"/>
              <a:t>At the interval level, it is possible to </a:t>
            </a:r>
            <a:r>
              <a:rPr lang="en-US" sz="2600" dirty="0" smtClean="0"/>
              <a:t>develop </a:t>
            </a:r>
            <a:r>
              <a:rPr lang="en-US" sz="2600" dirty="0"/>
              <a:t>scales for coders to use to rate certain attributes of characters or </a:t>
            </a:r>
            <a:r>
              <a:rPr lang="en-US" sz="2600" dirty="0" smtClean="0"/>
              <a:t>situations.</a:t>
            </a:r>
          </a:p>
          <a:p>
            <a:pPr marL="0" indent="0">
              <a:buNone/>
            </a:pPr>
            <a:r>
              <a:rPr lang="en-US" sz="2600" dirty="0" smtClean="0"/>
              <a:t>Scales may add depth </a:t>
            </a:r>
            <a:r>
              <a:rPr lang="en-US" sz="2600" dirty="0"/>
              <a:t>and texture to a content analysis </a:t>
            </a:r>
            <a:r>
              <a:rPr lang="en-US" sz="2600" dirty="0" smtClean="0"/>
              <a:t>but may inject </a:t>
            </a:r>
            <a:r>
              <a:rPr lang="en-US" sz="2600" dirty="0"/>
              <a:t>subjectivity into the </a:t>
            </a:r>
            <a:r>
              <a:rPr lang="en-US" sz="2600" dirty="0" smtClean="0"/>
              <a:t>analysis</a:t>
            </a:r>
            <a:r>
              <a:rPr lang="en-US" sz="2600" dirty="0"/>
              <a:t> and may jeopardize </a:t>
            </a:r>
            <a:r>
              <a:rPr lang="en-US" sz="2600" dirty="0" smtClean="0"/>
              <a:t>inter-coder reliability.</a:t>
            </a:r>
            <a:endParaRPr lang="en-US" sz="2600" dirty="0"/>
          </a:p>
          <a:p>
            <a:r>
              <a:rPr lang="en-US" sz="2600" dirty="0"/>
              <a:t>At the ratio level, measurements in mass media research are generally applied to space and time. </a:t>
            </a:r>
            <a:endParaRPr lang="en-US" sz="2600" dirty="0" smtClean="0"/>
          </a:p>
          <a:p>
            <a:pPr marL="0" indent="0">
              <a:buNone/>
            </a:pPr>
            <a:r>
              <a:rPr lang="en-US" sz="2600" dirty="0" smtClean="0"/>
              <a:t>In </a:t>
            </a:r>
            <a:r>
              <a:rPr lang="en-US" sz="2600" dirty="0"/>
              <a:t>the print media, column-inch measurements are used to analyze editorials, advertisements, and stories about particular events or phenomena. </a:t>
            </a:r>
            <a:endParaRPr lang="en-US" sz="2600" dirty="0" smtClean="0"/>
          </a:p>
          <a:p>
            <a:pPr marL="0" indent="0">
              <a:buNone/>
            </a:pPr>
            <a:r>
              <a:rPr lang="en-US" sz="2600" dirty="0" smtClean="0"/>
              <a:t>In </a:t>
            </a:r>
            <a:r>
              <a:rPr lang="en-US" sz="2600" dirty="0"/>
              <a:t>television and radio, ratio-level measurements are made </a:t>
            </a:r>
            <a:r>
              <a:rPr lang="en-US" sz="2600" dirty="0" smtClean="0"/>
              <a:t>concerning </a:t>
            </a:r>
            <a:r>
              <a:rPr lang="en-US" sz="2600" dirty="0"/>
              <a:t>time: the number of commercial minutes, the types of programs on the </a:t>
            </a:r>
            <a:r>
              <a:rPr lang="en-US" sz="2600" dirty="0" smtClean="0"/>
              <a:t>air </a:t>
            </a:r>
            <a:r>
              <a:rPr lang="en-US" sz="2600" dirty="0"/>
              <a:t>and so on. </a:t>
            </a:r>
            <a:endParaRPr lang="en-US" sz="2600" dirty="0" smtClean="0"/>
          </a:p>
          <a:p>
            <a:pPr marL="0" indent="0">
              <a:buNone/>
            </a:pPr>
            <a:endParaRPr lang="en-US" sz="2600" dirty="0"/>
          </a:p>
          <a:p>
            <a:r>
              <a:rPr lang="en-US" sz="2600" b="1" dirty="0" smtClean="0"/>
              <a:t>Interval </a:t>
            </a:r>
            <a:r>
              <a:rPr lang="en-US" sz="2600" b="1" dirty="0"/>
              <a:t>and ratio data permit the researcher to use some </a:t>
            </a:r>
            <a:r>
              <a:rPr lang="en-US" sz="2600" b="1" dirty="0" smtClean="0"/>
              <a:t>powerful </a:t>
            </a:r>
            <a:r>
              <a:rPr lang="en-US" sz="2600" b="1" dirty="0"/>
              <a:t>statistical techniques.</a:t>
            </a:r>
          </a:p>
          <a:p>
            <a:pPr marL="0" indent="0">
              <a:buNone/>
            </a:pPr>
            <a:r>
              <a:rPr lang="en-US" sz="2300" dirty="0"/>
              <a:t/>
            </a:r>
            <a:br>
              <a:rPr lang="en-US" sz="2300" dirty="0"/>
            </a:br>
            <a:endParaRPr lang="en-US" sz="2300" dirty="0"/>
          </a:p>
          <a:p>
            <a:pPr marL="0" indent="0">
              <a:buNone/>
            </a:pPr>
            <a:endParaRPr lang="en-US" sz="2200" dirty="0"/>
          </a:p>
        </p:txBody>
      </p:sp>
    </p:spTree>
    <p:extLst>
      <p:ext uri="{BB962C8B-B14F-4D97-AF65-F5344CB8AC3E}">
        <p14:creationId xmlns="" xmlns:p14="http://schemas.microsoft.com/office/powerpoint/2010/main" val="905062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a:t>
            </a:r>
            <a:r>
              <a:rPr lang="en-US" sz="2000" dirty="0"/>
              <a:t>(</a:t>
            </a:r>
            <a:r>
              <a:rPr lang="en-US" sz="2000" dirty="0" err="1"/>
              <a:t>Cont</a:t>
            </a:r>
            <a:r>
              <a:rPr lang="en-US" sz="2000" dirty="0"/>
              <a:t>)</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sz="2400" dirty="0" smtClean="0"/>
              <a:t>Training Coders and Doing a Pilot Study</a:t>
            </a:r>
          </a:p>
          <a:p>
            <a:r>
              <a:rPr lang="en-US" sz="2400" dirty="0" smtClean="0"/>
              <a:t>Coding</a:t>
            </a:r>
            <a:r>
              <a:rPr lang="en-US" sz="2400" b="1" dirty="0" smtClean="0"/>
              <a:t> </a:t>
            </a:r>
            <a:r>
              <a:rPr lang="en-US" sz="2400" dirty="0" smtClean="0"/>
              <a:t>means</a:t>
            </a:r>
            <a:r>
              <a:rPr lang="en-US" sz="2400" b="1" dirty="0" smtClean="0"/>
              <a:t> </a:t>
            </a:r>
            <a:r>
              <a:rPr lang="en-US" sz="2400" dirty="0"/>
              <a:t>p</a:t>
            </a:r>
            <a:r>
              <a:rPr lang="en-US" sz="2400" dirty="0" smtClean="0"/>
              <a:t>lacing </a:t>
            </a:r>
            <a:r>
              <a:rPr lang="en-US" sz="2400" dirty="0"/>
              <a:t>a unit of analysis into a content </a:t>
            </a:r>
            <a:r>
              <a:rPr lang="en-US" sz="2400" dirty="0" smtClean="0"/>
              <a:t>category. </a:t>
            </a:r>
          </a:p>
          <a:p>
            <a:r>
              <a:rPr lang="en-US" sz="1700" dirty="0" smtClean="0"/>
              <a:t>Individuals </a:t>
            </a:r>
            <a:r>
              <a:rPr lang="en-US" sz="1700" dirty="0"/>
              <a:t>who do the coding are called coders. </a:t>
            </a:r>
            <a:endParaRPr lang="en-US" sz="1700" dirty="0" smtClean="0"/>
          </a:p>
          <a:p>
            <a:r>
              <a:rPr lang="en-US" sz="1700" dirty="0" smtClean="0"/>
              <a:t>The </a:t>
            </a:r>
            <a:r>
              <a:rPr lang="en-US" sz="1700" dirty="0"/>
              <a:t>number of coders involved in a content analysis is typically small; </a:t>
            </a:r>
            <a:r>
              <a:rPr lang="en-US" sz="1700" dirty="0" smtClean="0"/>
              <a:t>typically 2-6 coders </a:t>
            </a:r>
            <a:r>
              <a:rPr lang="en-US" sz="1700" dirty="0"/>
              <a:t>are used.</a:t>
            </a:r>
          </a:p>
          <a:p>
            <a:r>
              <a:rPr lang="en-US" sz="1700" dirty="0" smtClean="0"/>
              <a:t>Careful </a:t>
            </a:r>
            <a:r>
              <a:rPr lang="en-US" sz="1700" dirty="0"/>
              <a:t>training of coders is an integral step in any content analysis and usually </a:t>
            </a:r>
            <a:r>
              <a:rPr lang="en-US" sz="1700" dirty="0" smtClean="0"/>
              <a:t>results </a:t>
            </a:r>
            <a:r>
              <a:rPr lang="en-US" sz="1700" dirty="0"/>
              <a:t>in a more reliable analysis. </a:t>
            </a:r>
            <a:endParaRPr lang="en-US" sz="1700" dirty="0" smtClean="0"/>
          </a:p>
          <a:p>
            <a:r>
              <a:rPr lang="en-US" sz="1700" dirty="0" smtClean="0"/>
              <a:t>Coders must be trained to become </a:t>
            </a:r>
            <a:r>
              <a:rPr lang="en-US" sz="1700" dirty="0"/>
              <a:t>thoroughly familiar with the study’s </a:t>
            </a:r>
            <a:r>
              <a:rPr lang="en-US" sz="1700" dirty="0" smtClean="0"/>
              <a:t>mechanics </a:t>
            </a:r>
            <a:r>
              <a:rPr lang="en-US" sz="1700" dirty="0"/>
              <a:t>and peculiarities. </a:t>
            </a:r>
            <a:endParaRPr lang="en-US" sz="1700" dirty="0" smtClean="0"/>
          </a:p>
          <a:p>
            <a:r>
              <a:rPr lang="en-US" sz="1700" dirty="0"/>
              <a:t>R</a:t>
            </a:r>
            <a:r>
              <a:rPr lang="en-US" sz="1700" dirty="0" smtClean="0"/>
              <a:t>esearchers </a:t>
            </a:r>
            <a:r>
              <a:rPr lang="en-US" sz="1700" dirty="0"/>
              <a:t>should plan several lengthy training sessions in which sample content is examined and coded. </a:t>
            </a:r>
            <a:endParaRPr lang="en-US" sz="1700" dirty="0" smtClean="0"/>
          </a:p>
          <a:p>
            <a:r>
              <a:rPr lang="en-US" sz="1700" dirty="0" smtClean="0"/>
              <a:t>These </a:t>
            </a:r>
            <a:r>
              <a:rPr lang="en-US" sz="1700" dirty="0"/>
              <a:t>sessions are used to revise definitions, clarify category boundaries, and revamp coding sheets until the coders </a:t>
            </a:r>
            <a:r>
              <a:rPr lang="en-US" sz="1700" dirty="0" smtClean="0"/>
              <a:t>are comfortable </a:t>
            </a:r>
            <a:r>
              <a:rPr lang="en-US" sz="1700" dirty="0"/>
              <a:t>with the materials and </a:t>
            </a:r>
            <a:r>
              <a:rPr lang="en-US" sz="1700" dirty="0" smtClean="0"/>
              <a:t>procedure</a:t>
            </a:r>
            <a:r>
              <a:rPr lang="en-US" sz="1700" dirty="0"/>
              <a:t>. Detailed instruction sheets should also be provided to coders</a:t>
            </a:r>
            <a:r>
              <a:rPr lang="en-US" sz="1700" dirty="0" smtClean="0"/>
              <a:t>.</a:t>
            </a:r>
          </a:p>
          <a:p>
            <a:r>
              <a:rPr lang="en-US" sz="1800" dirty="0"/>
              <a:t>Next, a pilot study is done to check </a:t>
            </a:r>
            <a:r>
              <a:rPr lang="en-US" sz="1800" dirty="0" smtClean="0"/>
              <a:t>inter-coder </a:t>
            </a:r>
            <a:r>
              <a:rPr lang="en-US" sz="1800" dirty="0"/>
              <a:t>reliability. </a:t>
            </a:r>
            <a:endParaRPr lang="en-US" sz="1700" dirty="0"/>
          </a:p>
          <a:p>
            <a:endParaRPr lang="en-US" dirty="0"/>
          </a:p>
          <a:p>
            <a:pPr marL="0" indent="0">
              <a:buNone/>
            </a:pPr>
            <a:endParaRPr lang="en-US" dirty="0"/>
          </a:p>
        </p:txBody>
      </p:sp>
    </p:spTree>
    <p:extLst>
      <p:ext uri="{BB962C8B-B14F-4D97-AF65-F5344CB8AC3E}">
        <p14:creationId xmlns="" xmlns:p14="http://schemas.microsoft.com/office/powerpoint/2010/main" val="3560409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Content Analysis</a:t>
            </a:r>
            <a:endParaRPr lang="en-US" sz="4000" dirty="0"/>
          </a:p>
        </p:txBody>
      </p:sp>
      <p:sp>
        <p:nvSpPr>
          <p:cNvPr id="3" name="Content Placeholder 2"/>
          <p:cNvSpPr>
            <a:spLocks noGrp="1"/>
          </p:cNvSpPr>
          <p:nvPr>
            <p:ph sz="quarter" idx="1"/>
          </p:nvPr>
        </p:nvSpPr>
        <p:spPr>
          <a:xfrm>
            <a:off x="381000" y="1524000"/>
            <a:ext cx="8503920" cy="4572000"/>
          </a:xfrm>
        </p:spPr>
        <p:txBody>
          <a:bodyPr>
            <a:normAutofit/>
          </a:bodyPr>
          <a:lstStyle/>
          <a:p>
            <a:pPr marL="0" indent="0">
              <a:buNone/>
            </a:pPr>
            <a:r>
              <a:rPr lang="en-US" sz="2800" dirty="0" smtClean="0"/>
              <a:t>Definitions</a:t>
            </a:r>
          </a:p>
          <a:p>
            <a:r>
              <a:rPr lang="en-US" sz="2400" dirty="0" smtClean="0"/>
              <a:t>Any </a:t>
            </a:r>
            <a:r>
              <a:rPr lang="en-US" sz="2400" dirty="0"/>
              <a:t>systematic procedure devised to examine the content of recorded </a:t>
            </a:r>
            <a:r>
              <a:rPr lang="en-US" sz="2400" dirty="0" smtClean="0"/>
              <a:t>information (</a:t>
            </a:r>
            <a:r>
              <a:rPr lang="en-US" sz="2400" dirty="0" err="1"/>
              <a:t>Walizer</a:t>
            </a:r>
            <a:r>
              <a:rPr lang="en-US" sz="2400" dirty="0"/>
              <a:t> and </a:t>
            </a:r>
            <a:r>
              <a:rPr lang="en-US" sz="2400" dirty="0" err="1" smtClean="0"/>
              <a:t>Wienir</a:t>
            </a:r>
            <a:r>
              <a:rPr lang="en-US" sz="2400" dirty="0" smtClean="0"/>
              <a:t>, 1978).</a:t>
            </a:r>
          </a:p>
          <a:p>
            <a:r>
              <a:rPr lang="en-US" sz="2400" dirty="0"/>
              <a:t>A</a:t>
            </a:r>
            <a:r>
              <a:rPr lang="en-US" sz="2400" dirty="0" smtClean="0"/>
              <a:t> research </a:t>
            </a:r>
            <a:r>
              <a:rPr lang="en-US" sz="2400" dirty="0"/>
              <a:t>technique for making replicable and valid references from data to their </a:t>
            </a:r>
            <a:r>
              <a:rPr lang="en-US" sz="2400" dirty="0" smtClean="0"/>
              <a:t>context  (</a:t>
            </a:r>
            <a:r>
              <a:rPr lang="en-US" sz="2400" dirty="0" err="1" smtClean="0"/>
              <a:t>Krippendorf</a:t>
            </a:r>
            <a:r>
              <a:rPr lang="en-US" sz="2400" dirty="0" smtClean="0"/>
              <a:t>, 2004).</a:t>
            </a:r>
          </a:p>
          <a:p>
            <a:r>
              <a:rPr lang="en-US" sz="2400" dirty="0" smtClean="0"/>
              <a:t>It is </a:t>
            </a:r>
            <a:r>
              <a:rPr lang="en-US" sz="2400" dirty="0"/>
              <a:t>a method of studying and analyzing communication in a </a:t>
            </a:r>
            <a:r>
              <a:rPr lang="en-US" sz="2400" i="1" dirty="0" smtClean="0"/>
              <a:t>systematic</a:t>
            </a:r>
            <a:r>
              <a:rPr lang="en-US" sz="2400" i="1" dirty="0"/>
              <a:t>, objective, </a:t>
            </a:r>
            <a:r>
              <a:rPr lang="en-US" sz="2400" dirty="0"/>
              <a:t>and</a:t>
            </a:r>
            <a:r>
              <a:rPr lang="en-US" sz="2400" i="1" dirty="0"/>
              <a:t> quantitative </a:t>
            </a:r>
            <a:r>
              <a:rPr lang="en-US" sz="2400" dirty="0"/>
              <a:t>manner for</a:t>
            </a:r>
            <a:r>
              <a:rPr lang="en-US" sz="2400" i="1" dirty="0"/>
              <a:t> </a:t>
            </a:r>
            <a:r>
              <a:rPr lang="en-US" sz="2400" dirty="0"/>
              <a:t>the purpose of measuring </a:t>
            </a:r>
            <a:r>
              <a:rPr lang="en-US" sz="2400" dirty="0" smtClean="0"/>
              <a:t>variables</a:t>
            </a:r>
            <a:r>
              <a:rPr lang="en-US" sz="2400" dirty="0"/>
              <a:t> </a:t>
            </a:r>
            <a:r>
              <a:rPr lang="en-US" sz="2400" dirty="0" smtClean="0"/>
              <a:t>(</a:t>
            </a:r>
            <a:r>
              <a:rPr lang="en-US" sz="2400" dirty="0" err="1" smtClean="0"/>
              <a:t>Kerlinger</a:t>
            </a:r>
            <a:r>
              <a:rPr lang="en-US" sz="2400" dirty="0" smtClean="0"/>
              <a:t>, 2000</a:t>
            </a:r>
            <a:r>
              <a:rPr lang="en-US" sz="2400" dirty="0"/>
              <a:t>)</a:t>
            </a:r>
            <a:r>
              <a:rPr lang="en-US" sz="2400" dirty="0" smtClean="0"/>
              <a:t>. </a:t>
            </a:r>
            <a:endParaRPr lang="en-US" sz="2400" b="1" dirty="0" smtClean="0"/>
          </a:p>
          <a:p>
            <a:r>
              <a:rPr lang="en-US" sz="2400" dirty="0"/>
              <a:t>Systematic, replicable data reduction technique, compressing many words of text into content categories based on explicit rules of coding” (</a:t>
            </a:r>
            <a:r>
              <a:rPr lang="en-US" sz="2400" dirty="0" err="1"/>
              <a:t>Stemler</a:t>
            </a:r>
            <a:r>
              <a:rPr lang="en-US" sz="2400" dirty="0"/>
              <a:t>, 2001)</a:t>
            </a:r>
          </a:p>
          <a:p>
            <a:pPr>
              <a:buNone/>
            </a:pPr>
            <a:endParaRPr lang="en-US" dirty="0" smtClean="0"/>
          </a:p>
          <a:p>
            <a:pPr marL="0" indent="0">
              <a:buNone/>
            </a:pPr>
            <a:endParaRPr lang="en-US" dirty="0"/>
          </a:p>
          <a:p>
            <a:pPr marL="0" indent="0">
              <a:buNone/>
            </a:pPr>
            <a:endParaRPr lang="en-US" dirty="0"/>
          </a:p>
        </p:txBody>
      </p:sp>
    </p:spTree>
    <p:extLst>
      <p:ext uri="{BB962C8B-B14F-4D97-AF65-F5344CB8AC3E}">
        <p14:creationId xmlns="" xmlns:p14="http://schemas.microsoft.com/office/powerpoint/2010/main" val="3889604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a:t>
            </a:r>
            <a:r>
              <a:rPr lang="en-US" sz="2000" dirty="0"/>
              <a:t>(</a:t>
            </a:r>
            <a:r>
              <a:rPr lang="en-US" sz="2000" dirty="0" err="1"/>
              <a:t>Cont</a:t>
            </a:r>
            <a:r>
              <a:rPr lang="en-US" sz="2000" dirty="0"/>
              <a:t>)</a:t>
            </a:r>
            <a:endParaRPr lang="en-US" dirty="0"/>
          </a:p>
        </p:txBody>
      </p:sp>
      <p:sp>
        <p:nvSpPr>
          <p:cNvPr id="3" name="Content Placeholder 2"/>
          <p:cNvSpPr>
            <a:spLocks noGrp="1"/>
          </p:cNvSpPr>
          <p:nvPr>
            <p:ph sz="quarter" idx="1"/>
          </p:nvPr>
        </p:nvSpPr>
        <p:spPr/>
        <p:txBody>
          <a:bodyPr>
            <a:normAutofit/>
          </a:bodyPr>
          <a:lstStyle/>
          <a:p>
            <a:pPr marL="0" indent="0">
              <a:buNone/>
            </a:pPr>
            <a:r>
              <a:rPr lang="en-US" b="1" dirty="0"/>
              <a:t>Coding the Content</a:t>
            </a:r>
            <a:endParaRPr lang="en-US" dirty="0"/>
          </a:p>
          <a:p>
            <a:pPr marL="0" indent="0">
              <a:buNone/>
            </a:pPr>
            <a:r>
              <a:rPr lang="en-US" dirty="0"/>
              <a:t>Standardized sheets are usually used to ease coding. These sheets allow coders to classify the data by placing check marks or slashes in predetermined spaces. </a:t>
            </a:r>
          </a:p>
          <a:p>
            <a:pPr marL="0" indent="0">
              <a:buNone/>
            </a:pPr>
            <a:endParaRPr lang="en-US" dirty="0"/>
          </a:p>
        </p:txBody>
      </p:sp>
    </p:spTree>
    <p:extLst>
      <p:ext uri="{BB962C8B-B14F-4D97-AF65-F5344CB8AC3E}">
        <p14:creationId xmlns="" xmlns:p14="http://schemas.microsoft.com/office/powerpoint/2010/main" val="3164506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a:t>
            </a:r>
            <a:r>
              <a:rPr lang="en-US" sz="2000" dirty="0"/>
              <a:t>(</a:t>
            </a:r>
            <a:r>
              <a:rPr lang="en-US" sz="2000" dirty="0" err="1"/>
              <a:t>Cont</a:t>
            </a:r>
            <a:r>
              <a:rPr lang="en-US" sz="2000" dirty="0"/>
              <a:t>)</a:t>
            </a:r>
            <a:endParaRPr lang="en-US" dirty="0"/>
          </a:p>
        </p:txBody>
      </p:sp>
      <p:pic>
        <p:nvPicPr>
          <p:cNvPr id="2050" name="Picture 2" descr="C:\Users\Noman Yaser\Desktop\Capture.PNG"/>
          <p:cNvPicPr>
            <a:picLocks noGrp="1" noChangeAspect="1" noChangeArrowheads="1"/>
          </p:cNvPicPr>
          <p:nvPr>
            <p:ph sz="quarter"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95400" y="1905000"/>
            <a:ext cx="6705600" cy="464819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44146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a:t>
            </a:r>
            <a:r>
              <a:rPr lang="en-US" sz="2000" dirty="0"/>
              <a:t>(</a:t>
            </a:r>
            <a:r>
              <a:rPr lang="en-US" sz="2000" dirty="0" err="1"/>
              <a:t>Cont</a:t>
            </a:r>
            <a:r>
              <a:rPr lang="en-US" sz="2000" dirty="0"/>
              <a:t>)</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sz="2400" dirty="0"/>
              <a:t>Analyzing the Data</a:t>
            </a:r>
          </a:p>
          <a:p>
            <a:r>
              <a:rPr lang="en-US" sz="2200" dirty="0" smtClean="0"/>
              <a:t>The </a:t>
            </a:r>
            <a:r>
              <a:rPr lang="en-US" sz="2200" dirty="0"/>
              <a:t>descriptive statistics </a:t>
            </a:r>
            <a:r>
              <a:rPr lang="en-US" sz="2200" dirty="0" smtClean="0"/>
              <a:t>such </a:t>
            </a:r>
            <a:r>
              <a:rPr lang="en-US" sz="2200" dirty="0"/>
              <a:t>as percentages, means, modes, and medians, are appropriate for </a:t>
            </a:r>
            <a:r>
              <a:rPr lang="en-US" sz="2200" dirty="0" smtClean="0"/>
              <a:t>content </a:t>
            </a:r>
            <a:r>
              <a:rPr lang="en-US" sz="2200" dirty="0"/>
              <a:t>analysis. </a:t>
            </a:r>
            <a:endParaRPr lang="en-US" sz="2200" dirty="0" smtClean="0"/>
          </a:p>
          <a:p>
            <a:r>
              <a:rPr lang="en-US" sz="2200" dirty="0" smtClean="0"/>
              <a:t>If </a:t>
            </a:r>
            <a:r>
              <a:rPr lang="en-US" sz="2200" dirty="0"/>
              <a:t>hypothesis tests are planned, then common inferential statistics (whereby results are generalized to the population) are acceptable. </a:t>
            </a:r>
            <a:endParaRPr lang="en-US" sz="2200" dirty="0" smtClean="0"/>
          </a:p>
          <a:p>
            <a:r>
              <a:rPr lang="en-US" sz="2200" dirty="0" smtClean="0"/>
              <a:t>The </a:t>
            </a:r>
            <a:r>
              <a:rPr lang="en-US" sz="2200" dirty="0"/>
              <a:t>chi-square test is the most commonly used because content analysis data tend to be nominal in form; however, if the data meet the requirements of interval or </a:t>
            </a:r>
            <a:r>
              <a:rPr lang="en-US" sz="2200" dirty="0" smtClean="0"/>
              <a:t>ratio </a:t>
            </a:r>
            <a:r>
              <a:rPr lang="en-US" sz="2200" dirty="0"/>
              <a:t>levels, then a </a:t>
            </a:r>
            <a:r>
              <a:rPr lang="en-US" sz="2200" i="1" dirty="0"/>
              <a:t>t</a:t>
            </a:r>
            <a:r>
              <a:rPr lang="en-US" sz="2200" dirty="0"/>
              <a:t>-test, ANOVA, or Pearson’s </a:t>
            </a:r>
            <a:r>
              <a:rPr lang="en-US" sz="2200" i="1" dirty="0"/>
              <a:t>r </a:t>
            </a:r>
            <a:r>
              <a:rPr lang="en-US" sz="2200" dirty="0"/>
              <a:t>may be appropriate. </a:t>
            </a:r>
            <a:endParaRPr lang="en-US" sz="2200" dirty="0" smtClean="0"/>
          </a:p>
          <a:p>
            <a:pPr marL="0" indent="0">
              <a:buNone/>
            </a:pPr>
            <a:endParaRPr lang="en-US" sz="2400" dirty="0" smtClean="0"/>
          </a:p>
          <a:p>
            <a:pPr marL="0" indent="0">
              <a:buNone/>
            </a:pPr>
            <a:r>
              <a:rPr lang="en-US" sz="2400" dirty="0" smtClean="0"/>
              <a:t>Interpreting the Result</a:t>
            </a:r>
          </a:p>
          <a:p>
            <a:r>
              <a:rPr lang="en-US" sz="2200" dirty="0" smtClean="0"/>
              <a:t>The results are interpreted based on the type </a:t>
            </a:r>
            <a:r>
              <a:rPr lang="en-US" sz="2200" smtClean="0"/>
              <a:t>of analysis </a:t>
            </a:r>
            <a:r>
              <a:rPr lang="en-US" sz="2200" dirty="0" smtClean="0"/>
              <a:t>like descriptive, co-relational etc.</a:t>
            </a:r>
          </a:p>
          <a:p>
            <a:pPr marL="0" indent="0">
              <a:buNone/>
            </a:pPr>
            <a:endParaRPr lang="en-US" sz="2400" dirty="0" smtClean="0"/>
          </a:p>
          <a:p>
            <a:pPr marL="0" indent="0">
              <a:buNone/>
            </a:pPr>
            <a:r>
              <a:rPr lang="en-US" sz="2200" dirty="0"/>
              <a:t> </a:t>
            </a:r>
          </a:p>
          <a:p>
            <a:endParaRPr lang="en-US" dirty="0"/>
          </a:p>
        </p:txBody>
      </p:sp>
    </p:spTree>
    <p:extLst>
      <p:ext uri="{BB962C8B-B14F-4D97-AF65-F5344CB8AC3E}">
        <p14:creationId xmlns="" xmlns:p14="http://schemas.microsoft.com/office/powerpoint/2010/main" val="2232142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Content Analysis</a:t>
            </a:r>
            <a:endParaRPr lang="en-US" dirty="0"/>
          </a:p>
        </p:txBody>
      </p:sp>
      <p:sp>
        <p:nvSpPr>
          <p:cNvPr id="3" name="Content Placeholder 2"/>
          <p:cNvSpPr>
            <a:spLocks noGrp="1"/>
          </p:cNvSpPr>
          <p:nvPr>
            <p:ph sz="quarter" idx="1"/>
          </p:nvPr>
        </p:nvSpPr>
        <p:spPr/>
        <p:txBody>
          <a:bodyPr>
            <a:normAutofit fontScale="70000" lnSpcReduction="20000"/>
          </a:bodyPr>
          <a:lstStyle/>
          <a:p>
            <a:pPr lvl="0" fontAlgn="base"/>
            <a:r>
              <a:rPr lang="en-US" dirty="0" smtClean="0"/>
              <a:t>Looks directly at communication via texts or transcripts, and hence gets at the central aspect of social interaction</a:t>
            </a:r>
          </a:p>
          <a:p>
            <a:pPr lvl="0" fontAlgn="base"/>
            <a:r>
              <a:rPr lang="en-US" dirty="0" smtClean="0"/>
              <a:t>can allow for both quantitative and qualitative operations</a:t>
            </a:r>
          </a:p>
          <a:p>
            <a:pPr lvl="0" fontAlgn="base"/>
            <a:r>
              <a:rPr lang="en-US" dirty="0" smtClean="0"/>
              <a:t>can provides valuable historical/cultural insights over time through analysis of texts</a:t>
            </a:r>
          </a:p>
          <a:p>
            <a:pPr lvl="0" fontAlgn="base"/>
            <a:r>
              <a:rPr lang="en-US" dirty="0" smtClean="0"/>
              <a:t>allows a closeness to text which can alternate between specific categories and relationships and also statistically analyzes the coded form of the text</a:t>
            </a:r>
          </a:p>
          <a:p>
            <a:pPr lvl="0" fontAlgn="base"/>
            <a:r>
              <a:rPr lang="en-US" dirty="0" smtClean="0"/>
              <a:t>can be used to interpret texts for purposes such as the development of expert systems (since knowledge and rules can both be coded in terms of explicit statements about the relationships among concepts)</a:t>
            </a:r>
          </a:p>
          <a:p>
            <a:pPr lvl="0" fontAlgn="base"/>
            <a:r>
              <a:rPr lang="en-US" dirty="0" smtClean="0"/>
              <a:t>is an unobtrusive means of analyzing interactions</a:t>
            </a:r>
          </a:p>
          <a:p>
            <a:pPr lvl="0" fontAlgn="base"/>
            <a:r>
              <a:rPr lang="en-US" dirty="0" smtClean="0"/>
              <a:t>provides insight into complex models of human thought and language use</a:t>
            </a:r>
          </a:p>
          <a:p>
            <a:pPr lvl="0" fontAlgn="base"/>
            <a:r>
              <a:rPr lang="en-US" dirty="0" smtClean="0"/>
              <a:t>when done well, is considered as a relatively “exact” research method (based on hard facts, as opposed to Discourse Analysis).</a:t>
            </a:r>
          </a:p>
          <a:p>
            <a:r>
              <a:rPr lang="en-US" dirty="0" smtClean="0"/>
              <a:t>Cheaper method of data collection as compared </a:t>
            </a:r>
            <a:r>
              <a:rPr lang="en-US" smtClean="0"/>
              <a:t>to other methods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Content Analysis</a:t>
            </a:r>
            <a:endParaRPr lang="en-US" dirty="0"/>
          </a:p>
        </p:txBody>
      </p:sp>
      <p:sp>
        <p:nvSpPr>
          <p:cNvPr id="3" name="Content Placeholder 2"/>
          <p:cNvSpPr>
            <a:spLocks noGrp="1"/>
          </p:cNvSpPr>
          <p:nvPr>
            <p:ph sz="quarter" idx="1"/>
          </p:nvPr>
        </p:nvSpPr>
        <p:spPr/>
        <p:txBody>
          <a:bodyPr>
            <a:normAutofit fontScale="92500" lnSpcReduction="20000"/>
          </a:bodyPr>
          <a:lstStyle/>
          <a:p>
            <a:pPr lvl="0" fontAlgn="base"/>
            <a:r>
              <a:rPr lang="en-US" dirty="0" smtClean="0"/>
              <a:t>C</a:t>
            </a:r>
            <a:r>
              <a:rPr lang="en-US" smtClean="0"/>
              <a:t>an </a:t>
            </a:r>
            <a:r>
              <a:rPr lang="en-US" dirty="0" smtClean="0"/>
              <a:t>be extremely time consuming</a:t>
            </a:r>
          </a:p>
          <a:p>
            <a:pPr lvl="0" fontAlgn="base"/>
            <a:r>
              <a:rPr lang="en-US" dirty="0" smtClean="0"/>
              <a:t>is subject to increased error, particularly when relational analysis is used to attain a higher level of interpretation</a:t>
            </a:r>
          </a:p>
          <a:p>
            <a:pPr lvl="0" fontAlgn="base"/>
            <a:r>
              <a:rPr lang="en-US" dirty="0" smtClean="0"/>
              <a:t>is often devoid of theoretical base, or attempts too liberally to draw meaningful inferences about the relationships and impacts implied in a study</a:t>
            </a:r>
          </a:p>
          <a:p>
            <a:pPr lvl="0" fontAlgn="base"/>
            <a:r>
              <a:rPr lang="en-US" dirty="0" smtClean="0"/>
              <a:t>is inherently reductive, particularly when dealing with complex texts</a:t>
            </a:r>
          </a:p>
          <a:p>
            <a:pPr lvl="0" fontAlgn="base"/>
            <a:r>
              <a:rPr lang="en-US" dirty="0" smtClean="0"/>
              <a:t>tends too often to simply consist of word counts</a:t>
            </a:r>
          </a:p>
          <a:p>
            <a:pPr lvl="0" fontAlgn="base"/>
            <a:r>
              <a:rPr lang="en-US" dirty="0" smtClean="0"/>
              <a:t>often disregards the context that produced the text, as well as the state of things after the text is produced</a:t>
            </a:r>
          </a:p>
          <a:p>
            <a:pPr lvl="0" fontAlgn="base"/>
            <a:r>
              <a:rPr lang="en-US" dirty="0" smtClean="0"/>
              <a:t>can be difficult to automate or computerize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r>
              <a:rPr lang="en-US" dirty="0" err="1" smtClean="0"/>
              <a:t>cont</a:t>
            </a:r>
            <a:r>
              <a:rPr lang="en-US" dirty="0" smtClean="0"/>
              <a:t>)</a:t>
            </a:r>
            <a:endParaRPr lang="en-US" dirty="0"/>
          </a:p>
        </p:txBody>
      </p:sp>
      <p:sp>
        <p:nvSpPr>
          <p:cNvPr id="3" name="Content Placeholder 2"/>
          <p:cNvSpPr>
            <a:spLocks noGrp="1"/>
          </p:cNvSpPr>
          <p:nvPr>
            <p:ph sz="quarter" idx="1"/>
          </p:nvPr>
        </p:nvSpPr>
        <p:spPr/>
        <p:txBody>
          <a:bodyPr>
            <a:normAutofit fontScale="92500"/>
          </a:bodyPr>
          <a:lstStyle/>
          <a:p>
            <a:r>
              <a:rPr lang="en-US" dirty="0"/>
              <a:t>Close analysis of explicit and implicit messages of a text through classification and evaluation of key concepts, symbols, and themes to determine meaning and explain its effect it on the audience” (Reitz, 2004</a:t>
            </a:r>
            <a:r>
              <a:rPr lang="en-US" dirty="0" smtClean="0"/>
              <a:t>)</a:t>
            </a:r>
          </a:p>
          <a:p>
            <a:r>
              <a:rPr lang="en-US" dirty="0"/>
              <a:t>Systematic reading of texts and symbolic matter not necessarily from an author’s or user's perspective” (</a:t>
            </a:r>
            <a:r>
              <a:rPr lang="en-US" dirty="0" err="1"/>
              <a:t>Krippendorf</a:t>
            </a:r>
            <a:r>
              <a:rPr lang="en-US" dirty="0"/>
              <a:t>, 2004)</a:t>
            </a:r>
          </a:p>
          <a:p>
            <a:r>
              <a:rPr lang="en-US" dirty="0"/>
              <a:t>In the context of communication research, content analysis is a quantitative, systematic, and objective technique for describing the manifest content of communications (</a:t>
            </a:r>
            <a:r>
              <a:rPr lang="en-US" dirty="0" err="1"/>
              <a:t>Berelson</a:t>
            </a:r>
            <a:r>
              <a:rPr lang="en-US" dirty="0"/>
              <a:t>, 1952). </a:t>
            </a:r>
          </a:p>
          <a:p>
            <a:endParaRPr lang="en-US" dirty="0"/>
          </a:p>
        </p:txBody>
      </p:sp>
    </p:spTree>
    <p:extLst>
      <p:ext uri="{BB962C8B-B14F-4D97-AF65-F5344CB8AC3E}">
        <p14:creationId xmlns="" xmlns:p14="http://schemas.microsoft.com/office/powerpoint/2010/main" val="251981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Kerlinger’s</a:t>
            </a:r>
            <a:r>
              <a:rPr lang="en-US" dirty="0" smtClean="0"/>
              <a:t> Definitions</a:t>
            </a:r>
            <a:endParaRPr lang="en-US" dirty="0"/>
          </a:p>
        </p:txBody>
      </p:sp>
      <p:sp>
        <p:nvSpPr>
          <p:cNvPr id="3" name="Content Placeholder 2"/>
          <p:cNvSpPr>
            <a:spLocks noGrp="1"/>
          </p:cNvSpPr>
          <p:nvPr>
            <p:ph sz="quarter" idx="1"/>
          </p:nvPr>
        </p:nvSpPr>
        <p:spPr/>
        <p:txBody>
          <a:bodyPr>
            <a:normAutofit fontScale="92500"/>
          </a:bodyPr>
          <a:lstStyle/>
          <a:p>
            <a:pPr marL="0" indent="0">
              <a:buNone/>
            </a:pPr>
            <a:r>
              <a:rPr lang="en-US" i="1" dirty="0" smtClean="0"/>
              <a:t>Systematic</a:t>
            </a:r>
          </a:p>
          <a:p>
            <a:pPr marL="0" indent="0">
              <a:buNone/>
            </a:pPr>
            <a:r>
              <a:rPr lang="en-US" dirty="0"/>
              <a:t>Systematic means that we must count all relevant aspects of the sample. We cannot arbi­trarily pick what aspects get analyzed</a:t>
            </a:r>
            <a:endParaRPr lang="en-US" i="1" dirty="0" smtClean="0"/>
          </a:p>
          <a:p>
            <a:r>
              <a:rPr lang="en-US" sz="2200" dirty="0" smtClean="0"/>
              <a:t>Selection of content according </a:t>
            </a:r>
            <a:r>
              <a:rPr lang="en-US" sz="2200" dirty="0"/>
              <a:t>to explicit and consistently applied </a:t>
            </a:r>
            <a:r>
              <a:rPr lang="en-US" sz="2200" dirty="0" smtClean="0"/>
              <a:t>rules</a:t>
            </a:r>
          </a:p>
          <a:p>
            <a:r>
              <a:rPr lang="en-US" sz="2200" dirty="0" smtClean="0"/>
              <a:t>Sample </a:t>
            </a:r>
            <a:r>
              <a:rPr lang="en-US" sz="2200" dirty="0"/>
              <a:t>selection must follow proper </a:t>
            </a:r>
            <a:r>
              <a:rPr lang="en-US" sz="2200" dirty="0" smtClean="0"/>
              <a:t>procedures, each </a:t>
            </a:r>
            <a:r>
              <a:rPr lang="en-US" sz="2200" dirty="0"/>
              <a:t>item must have an equal chance of being included in the analysis. </a:t>
            </a:r>
            <a:endParaRPr lang="en-US" sz="2200" dirty="0" smtClean="0"/>
          </a:p>
          <a:p>
            <a:r>
              <a:rPr lang="en-US" sz="2200" dirty="0" smtClean="0"/>
              <a:t>The evaluation </a:t>
            </a:r>
            <a:r>
              <a:rPr lang="en-US" sz="2200" dirty="0"/>
              <a:t>process must </a:t>
            </a:r>
            <a:r>
              <a:rPr lang="en-US" sz="2200" dirty="0" smtClean="0"/>
              <a:t>be systematic.</a:t>
            </a:r>
          </a:p>
          <a:p>
            <a:pPr marL="0" indent="0">
              <a:buNone/>
            </a:pPr>
            <a:r>
              <a:rPr lang="en-US" sz="2200" dirty="0"/>
              <a:t>C</a:t>
            </a:r>
            <a:r>
              <a:rPr lang="en-US" sz="2200" dirty="0" smtClean="0"/>
              <a:t>ontent is </a:t>
            </a:r>
            <a:r>
              <a:rPr lang="en-US" sz="2200" dirty="0"/>
              <a:t>to be treated in exactly the same manner. </a:t>
            </a:r>
            <a:endParaRPr lang="en-US" sz="2200" dirty="0" smtClean="0"/>
          </a:p>
          <a:p>
            <a:pPr marL="0" indent="0">
              <a:buNone/>
            </a:pPr>
            <a:r>
              <a:rPr lang="en-US" sz="2200" dirty="0"/>
              <a:t>U</a:t>
            </a:r>
            <a:r>
              <a:rPr lang="en-US" sz="2200" dirty="0" smtClean="0"/>
              <a:t>niformity </a:t>
            </a:r>
            <a:r>
              <a:rPr lang="en-US" sz="2200" dirty="0"/>
              <a:t>in the coding and analysis </a:t>
            </a:r>
            <a:r>
              <a:rPr lang="en-US" sz="2200" dirty="0" smtClean="0"/>
              <a:t>procedures. </a:t>
            </a:r>
          </a:p>
          <a:p>
            <a:r>
              <a:rPr lang="en-US" sz="2200" dirty="0"/>
              <a:t>Systematic evaluation simply means that one and only one set of guidelines is used for evaluation throughout the study</a:t>
            </a:r>
            <a:endParaRPr lang="en-US" sz="2400" i="1" dirty="0"/>
          </a:p>
          <a:p>
            <a:pPr marL="0" indent="0">
              <a:buNone/>
            </a:pPr>
            <a:endParaRPr lang="en-US" sz="2200" dirty="0"/>
          </a:p>
        </p:txBody>
      </p:sp>
    </p:spTree>
    <p:extLst>
      <p:ext uri="{BB962C8B-B14F-4D97-AF65-F5344CB8AC3E}">
        <p14:creationId xmlns="" xmlns:p14="http://schemas.microsoft.com/office/powerpoint/2010/main" val="1173470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Kerlinger’s</a:t>
            </a:r>
            <a:r>
              <a:rPr lang="en-US" dirty="0" smtClean="0"/>
              <a:t> Definitions</a:t>
            </a:r>
            <a:endParaRPr lang="en-US" dirty="0"/>
          </a:p>
        </p:txBody>
      </p:sp>
      <p:sp>
        <p:nvSpPr>
          <p:cNvPr id="3" name="Content Placeholder 2"/>
          <p:cNvSpPr>
            <a:spLocks noGrp="1"/>
          </p:cNvSpPr>
          <p:nvPr>
            <p:ph sz="quarter" idx="1"/>
          </p:nvPr>
        </p:nvSpPr>
        <p:spPr/>
        <p:txBody>
          <a:bodyPr>
            <a:normAutofit fontScale="92500" lnSpcReduction="10000"/>
          </a:bodyPr>
          <a:lstStyle/>
          <a:p>
            <a:pPr marL="0" indent="0">
              <a:buNone/>
            </a:pPr>
            <a:r>
              <a:rPr lang="en-US" i="1" dirty="0" smtClean="0"/>
              <a:t>Objective</a:t>
            </a:r>
          </a:p>
          <a:p>
            <a:pPr marL="0" indent="0">
              <a:buNone/>
            </a:pPr>
            <a:r>
              <a:rPr lang="en-US" sz="2600" dirty="0"/>
              <a:t>Objective means that we select units for analysis and categorize them using clearly defined criteria</a:t>
            </a:r>
            <a:r>
              <a:rPr lang="en-US" sz="2600" dirty="0" smtClean="0"/>
              <a:t>.</a:t>
            </a:r>
            <a:endParaRPr lang="en-US" sz="2600" i="1" dirty="0" smtClean="0"/>
          </a:p>
          <a:p>
            <a:r>
              <a:rPr lang="en-US" sz="2400" dirty="0" smtClean="0"/>
              <a:t>Un-biasness</a:t>
            </a:r>
          </a:p>
          <a:p>
            <a:r>
              <a:rPr lang="en-US" sz="2400" dirty="0"/>
              <a:t>S</a:t>
            </a:r>
            <a:r>
              <a:rPr lang="en-US" sz="2400" dirty="0" smtClean="0"/>
              <a:t>ame </a:t>
            </a:r>
            <a:r>
              <a:rPr lang="en-US" sz="2400" dirty="0"/>
              <a:t>results if another researcher replicates the </a:t>
            </a:r>
            <a:r>
              <a:rPr lang="en-US" sz="2400" dirty="0" smtClean="0"/>
              <a:t>study.</a:t>
            </a:r>
          </a:p>
          <a:p>
            <a:r>
              <a:rPr lang="en-US" sz="2400" dirty="0" smtClean="0"/>
              <a:t>Operational </a:t>
            </a:r>
            <a:r>
              <a:rPr lang="en-US" sz="2400" dirty="0"/>
              <a:t>definitions and rules for the classification of variables should be explicit and </a:t>
            </a:r>
            <a:r>
              <a:rPr lang="en-US" sz="2400" dirty="0" smtClean="0"/>
              <a:t>comprehensive.</a:t>
            </a:r>
          </a:p>
          <a:p>
            <a:r>
              <a:rPr lang="en-US" sz="2400" dirty="0" smtClean="0"/>
              <a:t> Establishment of a clear </a:t>
            </a:r>
            <a:r>
              <a:rPr lang="en-US" sz="2400" dirty="0"/>
              <a:t>set of criteria and procedures </a:t>
            </a:r>
            <a:r>
              <a:rPr lang="en-US" sz="2400" dirty="0" smtClean="0"/>
              <a:t>that </a:t>
            </a:r>
            <a:r>
              <a:rPr lang="en-US" sz="2400" dirty="0"/>
              <a:t>fully explains the sampling and </a:t>
            </a:r>
            <a:r>
              <a:rPr lang="en-US" sz="2400" dirty="0" smtClean="0"/>
              <a:t>categorization methods in order to gain objectivity and reliability</a:t>
            </a:r>
          </a:p>
          <a:p>
            <a:r>
              <a:rPr lang="en-US" sz="2400" dirty="0" smtClean="0"/>
              <a:t>However, subjective choice in specifying the </a:t>
            </a:r>
            <a:r>
              <a:rPr lang="en-US" sz="2400" dirty="0"/>
              <a:t>unit of analysis and the precise makeup and definition of relevant </a:t>
            </a:r>
            <a:r>
              <a:rPr lang="en-US" sz="2400" dirty="0" smtClean="0"/>
              <a:t>categories. </a:t>
            </a:r>
            <a:endParaRPr lang="en-US" sz="2400" dirty="0"/>
          </a:p>
        </p:txBody>
      </p:sp>
    </p:spTree>
    <p:extLst>
      <p:ext uri="{BB962C8B-B14F-4D97-AF65-F5344CB8AC3E}">
        <p14:creationId xmlns="" xmlns:p14="http://schemas.microsoft.com/office/powerpoint/2010/main" val="1204097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Kerlinger’s</a:t>
            </a:r>
            <a:r>
              <a:rPr lang="en-US" dirty="0"/>
              <a:t> Definitions</a:t>
            </a:r>
          </a:p>
        </p:txBody>
      </p:sp>
      <p:sp>
        <p:nvSpPr>
          <p:cNvPr id="3" name="Content Placeholder 2"/>
          <p:cNvSpPr>
            <a:spLocks noGrp="1"/>
          </p:cNvSpPr>
          <p:nvPr>
            <p:ph sz="quarter" idx="1"/>
          </p:nvPr>
        </p:nvSpPr>
        <p:spPr/>
        <p:txBody>
          <a:bodyPr>
            <a:normAutofit fontScale="77500" lnSpcReduction="20000"/>
          </a:bodyPr>
          <a:lstStyle/>
          <a:p>
            <a:pPr marL="0" indent="0">
              <a:buNone/>
            </a:pPr>
            <a:r>
              <a:rPr lang="en-US" sz="3600" dirty="0" smtClean="0"/>
              <a:t>Quantitative</a:t>
            </a:r>
          </a:p>
          <a:p>
            <a:pPr marL="0" indent="0">
              <a:buNone/>
            </a:pPr>
            <a:r>
              <a:rPr lang="en-US" sz="3100" dirty="0"/>
              <a:t>Quantitative means we must count occurrences of whatever we are interested in.</a:t>
            </a:r>
            <a:endParaRPr lang="en-US" sz="3100" dirty="0" smtClean="0"/>
          </a:p>
          <a:p>
            <a:r>
              <a:rPr lang="en-US" dirty="0" smtClean="0"/>
              <a:t>Quantification </a:t>
            </a:r>
            <a:r>
              <a:rPr lang="en-US" dirty="0"/>
              <a:t>is </a:t>
            </a:r>
            <a:r>
              <a:rPr lang="en-US" dirty="0" smtClean="0"/>
              <a:t>important for an accurate representation of the content under study as it </a:t>
            </a:r>
            <a:r>
              <a:rPr lang="en-US" dirty="0"/>
              <a:t>aids researchers in the quest for precision. </a:t>
            </a:r>
            <a:endParaRPr lang="en-US" dirty="0" smtClean="0"/>
          </a:p>
          <a:p>
            <a:r>
              <a:rPr lang="en-US" dirty="0" smtClean="0"/>
              <a:t>The </a:t>
            </a:r>
            <a:r>
              <a:rPr lang="en-US" dirty="0"/>
              <a:t>statement </a:t>
            </a:r>
            <a:r>
              <a:rPr lang="en-US" dirty="0" smtClean="0"/>
              <a:t>“70 </a:t>
            </a:r>
            <a:r>
              <a:rPr lang="en-US" dirty="0"/>
              <a:t>percent of all prime-time programs contain at least one act of violence” is more precise than “Most shows are violent.” </a:t>
            </a:r>
            <a:endParaRPr lang="en-US" dirty="0" smtClean="0"/>
          </a:p>
          <a:p>
            <a:r>
              <a:rPr lang="en-US" dirty="0"/>
              <a:t>Q</a:t>
            </a:r>
            <a:r>
              <a:rPr lang="en-US" dirty="0" smtClean="0"/>
              <a:t>uantification </a:t>
            </a:r>
            <a:r>
              <a:rPr lang="en-US" dirty="0"/>
              <a:t>allows researchers to </a:t>
            </a:r>
            <a:r>
              <a:rPr lang="en-US" dirty="0" smtClean="0"/>
              <a:t>summarize </a:t>
            </a:r>
            <a:r>
              <a:rPr lang="en-US" dirty="0"/>
              <a:t>results and to report them succinctly. </a:t>
            </a:r>
            <a:endParaRPr lang="en-US" dirty="0" smtClean="0"/>
          </a:p>
          <a:p>
            <a:r>
              <a:rPr lang="en-US" dirty="0" smtClean="0"/>
              <a:t>If </a:t>
            </a:r>
            <a:r>
              <a:rPr lang="en-US" dirty="0"/>
              <a:t>measurements are made over intervals of time, comparisons of the numerical </a:t>
            </a:r>
            <a:r>
              <a:rPr lang="en-US" dirty="0" smtClean="0"/>
              <a:t>data </a:t>
            </a:r>
            <a:r>
              <a:rPr lang="en-US" dirty="0"/>
              <a:t>from one time period to another can help simplify and standardize the evaluation </a:t>
            </a:r>
            <a:r>
              <a:rPr lang="en-US" dirty="0" smtClean="0"/>
              <a:t>procedure</a:t>
            </a:r>
            <a:r>
              <a:rPr lang="en-US" dirty="0"/>
              <a:t>. </a:t>
            </a:r>
            <a:endParaRPr lang="en-US" dirty="0" smtClean="0"/>
          </a:p>
          <a:p>
            <a:r>
              <a:rPr lang="en-US" dirty="0"/>
              <a:t>Q</a:t>
            </a:r>
            <a:r>
              <a:rPr lang="en-US" dirty="0" smtClean="0"/>
              <a:t>uantification </a:t>
            </a:r>
            <a:r>
              <a:rPr lang="en-US" dirty="0"/>
              <a:t>gives </a:t>
            </a:r>
            <a:r>
              <a:rPr lang="en-US" dirty="0" smtClean="0"/>
              <a:t>researchers </a:t>
            </a:r>
            <a:r>
              <a:rPr lang="en-US" dirty="0"/>
              <a:t>additional statistical tools that can aid in interpretation and analysis.</a:t>
            </a:r>
          </a:p>
          <a:p>
            <a:endParaRPr lang="en-US" dirty="0"/>
          </a:p>
          <a:p>
            <a:endParaRPr lang="en-US" dirty="0"/>
          </a:p>
        </p:txBody>
      </p:sp>
    </p:spTree>
    <p:extLst>
      <p:ext uri="{BB962C8B-B14F-4D97-AF65-F5344CB8AC3E}">
        <p14:creationId xmlns="" xmlns:p14="http://schemas.microsoft.com/office/powerpoint/2010/main" val="1615586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Manifest and latent  contents</a:t>
            </a:r>
            <a:endParaRPr lang="en-US" dirty="0"/>
          </a:p>
        </p:txBody>
      </p:sp>
      <p:sp>
        <p:nvSpPr>
          <p:cNvPr id="3" name="Content Placeholder 2"/>
          <p:cNvSpPr>
            <a:spLocks noGrp="1"/>
          </p:cNvSpPr>
          <p:nvPr>
            <p:ph sz="quarter" idx="1"/>
          </p:nvPr>
        </p:nvSpPr>
        <p:spPr/>
        <p:txBody>
          <a:bodyPr>
            <a:normAutofit fontScale="85000" lnSpcReduction="10000"/>
          </a:bodyPr>
          <a:lstStyle/>
          <a:p>
            <a:r>
              <a:rPr lang="en-US" b="1" dirty="0"/>
              <a:t>Manifest </a:t>
            </a:r>
            <a:r>
              <a:rPr lang="en-US" dirty="0"/>
              <a:t>means that we count what is tangible and observable. For example, we cannot count patriotism in consumer advertising because patriotism is ultimately an abstract or </a:t>
            </a:r>
            <a:r>
              <a:rPr lang="en-US" b="1" dirty="0"/>
              <a:t>latent </a:t>
            </a:r>
            <a:r>
              <a:rPr lang="en-US" dirty="0"/>
              <a:t>(hidden) notion. What we can count is the frequency with which the word </a:t>
            </a:r>
            <a:r>
              <a:rPr lang="en-US" i="1" dirty="0"/>
              <a:t>patriotism </a:t>
            </a:r>
            <a:r>
              <a:rPr lang="en-US" dirty="0"/>
              <a:t>occurs, the frequency with which a national flag appears, or perhaps the number of minutes music defined as patriotic is played</a:t>
            </a:r>
            <a:r>
              <a:rPr lang="en-US" dirty="0" smtClean="0"/>
              <a:t>.</a:t>
            </a:r>
          </a:p>
          <a:p>
            <a:r>
              <a:rPr lang="en-US" dirty="0"/>
              <a:t>Some researchers argue that latent content can be studied. The difference between the perspec­tives of latent content and manifest content is essentially the difference between trying to measure a concept (such as patriotism) and measuring the variables that operationalize that concept (such as number of occurrences of the national flag). </a:t>
            </a:r>
          </a:p>
          <a:p>
            <a:endParaRPr lang="en-US" dirty="0"/>
          </a:p>
          <a:p>
            <a:endParaRPr lang="en-US" dirty="0"/>
          </a:p>
        </p:txBody>
      </p:sp>
    </p:spTree>
    <p:extLst>
      <p:ext uri="{BB962C8B-B14F-4D97-AF65-F5344CB8AC3E}">
        <p14:creationId xmlns="" xmlns:p14="http://schemas.microsoft.com/office/powerpoint/2010/main" val="3442132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Content Analysis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Qualitative Content Analysis is "a systematic quantitative description of the manifest content" (</a:t>
            </a:r>
            <a:r>
              <a:rPr lang="en-US" dirty="0" err="1" smtClean="0"/>
              <a:t>Kvale</a:t>
            </a:r>
            <a:r>
              <a:rPr lang="en-US" dirty="0" smtClean="0"/>
              <a:t> &amp; </a:t>
            </a:r>
            <a:r>
              <a:rPr lang="en-US" dirty="0" err="1" smtClean="0"/>
              <a:t>Brinkmann</a:t>
            </a:r>
            <a:r>
              <a:rPr lang="en-US" dirty="0" smtClean="0"/>
              <a:t>, 2009) .</a:t>
            </a:r>
            <a:br>
              <a:rPr lang="en-US" dirty="0" smtClean="0"/>
            </a:br>
            <a:r>
              <a:rPr lang="en-US" dirty="0" smtClean="0"/>
              <a:t>It is subjective understanding of "patterns, themes, and categories important to a social reality" (Zhang &amp; </a:t>
            </a:r>
            <a:r>
              <a:rPr lang="en-US" dirty="0" err="1" smtClean="0"/>
              <a:t>Wildemuth</a:t>
            </a:r>
            <a:r>
              <a:rPr lang="en-US" dirty="0" smtClean="0"/>
              <a:t>, 2009). </a:t>
            </a:r>
          </a:p>
          <a:p>
            <a:r>
              <a:rPr lang="en-US" dirty="0" smtClean="0"/>
              <a:t>It is "the systematic reduction of content, analyzed with special attention to the context in which it was created, to identify themes and extract meaningful interpretations of the data" (Roller &amp; </a:t>
            </a:r>
            <a:r>
              <a:rPr lang="en-US" dirty="0" err="1" smtClean="0"/>
              <a:t>Lavrakas</a:t>
            </a:r>
            <a:r>
              <a:rPr lang="en-US" dirty="0" smtClean="0"/>
              <a:t>, 2015). </a:t>
            </a:r>
          </a:p>
          <a:p>
            <a:r>
              <a:rPr lang="en-US" dirty="0" smtClean="0"/>
              <a:t>The reference to "context" in this definition pertains to the idea that "useful claims in content analysis require contextual understanding" (Bock, 2009), emphasizing the idea that "textual units are rarely ever entirely independent of each other" and that "words may have many meanings" (</a:t>
            </a:r>
            <a:r>
              <a:rPr lang="en-US" dirty="0" err="1" smtClean="0"/>
              <a:t>Krippendorff</a:t>
            </a:r>
            <a:r>
              <a:rPr lang="en-US" dirty="0" smtClean="0"/>
              <a:t> &amp; Bock, 2009, p.44).</a:t>
            </a:r>
          </a:p>
          <a:p>
            <a:r>
              <a:rPr lang="en-US" dirty="0" smtClean="0"/>
              <a:t>Context may be defined as "the juxtaposition of words, substance, and 'broader environment' of the content" (Roller &amp; </a:t>
            </a:r>
            <a:r>
              <a:rPr lang="en-US" dirty="0" err="1" smtClean="0"/>
              <a:t>Lavrakas</a:t>
            </a:r>
            <a:r>
              <a:rPr lang="en-US" dirty="0" smtClean="0"/>
              <a:t>, 2015, p.4).</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Latent and Manifest: Difference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Latent content analysis is most often defined as interpreting what is hidden deep within the text. In this method, the role of the researcher is to discover the implied meaning in participants’ experiences.</a:t>
            </a:r>
          </a:p>
          <a:p>
            <a:r>
              <a:rPr lang="en-US" dirty="0" smtClean="0"/>
              <a:t>Latent content analysis acknowledges that the researcher is intimately involved in the analytical process and that the their role is to actively  interpret and understand the data.</a:t>
            </a:r>
          </a:p>
          <a:p>
            <a:r>
              <a:rPr lang="en-US" dirty="0" smtClean="0"/>
              <a:t>Whereas manifest analyses are typically conducted in a way that the researcher is thought to maintain distance and separation from the objects of study, latent analyses underscore the importance of the researcher co-creating meaning with the text</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3351</TotalTime>
  <Words>2127</Words>
  <Application>Microsoft Office PowerPoint</Application>
  <PresentationFormat>On-screen Show (4:3)</PresentationFormat>
  <Paragraphs>182</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Civic</vt:lpstr>
      <vt:lpstr>Content Analysis</vt:lpstr>
      <vt:lpstr>Content Analysis</vt:lpstr>
      <vt:lpstr>Definitions (cont)</vt:lpstr>
      <vt:lpstr>Kerlinger’s Definitions</vt:lpstr>
      <vt:lpstr>Kerlinger’s Definitions</vt:lpstr>
      <vt:lpstr>Kerlinger’s Definitions</vt:lpstr>
      <vt:lpstr>Manifest and latent  contents</vt:lpstr>
      <vt:lpstr>Qualitative Content Analysis</vt:lpstr>
      <vt:lpstr>Latent and Manifest: Difference</vt:lpstr>
      <vt:lpstr>Steps in Content Analysis</vt:lpstr>
      <vt:lpstr>Steps (Cont)</vt:lpstr>
      <vt:lpstr>Questions in Contents Analysis</vt:lpstr>
      <vt:lpstr>Steps (Cont)</vt:lpstr>
      <vt:lpstr>Steps (Cont)</vt:lpstr>
      <vt:lpstr>Steps (Cont)</vt:lpstr>
      <vt:lpstr>Steps (Cont)</vt:lpstr>
      <vt:lpstr>Steps (Cont)</vt:lpstr>
      <vt:lpstr>Steps (Cont)</vt:lpstr>
      <vt:lpstr>Steps (Cont)</vt:lpstr>
      <vt:lpstr>Steps (Cont)</vt:lpstr>
      <vt:lpstr>Steps (Cont)</vt:lpstr>
      <vt:lpstr>Steps (Cont)</vt:lpstr>
      <vt:lpstr>Advantages of Content Analysis</vt:lpstr>
      <vt:lpstr>Disadvantages of Content Analysis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Quantitative and Mixed Method Approach</dc:title>
  <dc:creator>Noman Yaser</dc:creator>
  <cp:lastModifiedBy>Q</cp:lastModifiedBy>
  <cp:revision>98</cp:revision>
  <dcterms:created xsi:type="dcterms:W3CDTF">2006-08-16T00:00:00Z</dcterms:created>
  <dcterms:modified xsi:type="dcterms:W3CDTF">2020-11-10T08:32:53Z</dcterms:modified>
</cp:coreProperties>
</file>