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Lst>
  <p:sldIdLst>
    <p:sldId id="271" r:id="rId3"/>
    <p:sldId id="256" r:id="rId4"/>
    <p:sldId id="269" r:id="rId5"/>
    <p:sldId id="258" r:id="rId6"/>
    <p:sldId id="259" r:id="rId7"/>
    <p:sldId id="261" r:id="rId8"/>
    <p:sldId id="265" r:id="rId9"/>
    <p:sldId id="264" r:id="rId10"/>
    <p:sldId id="266" r:id="rId11"/>
    <p:sldId id="268"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22958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7542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393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5435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4974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04139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73171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38297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0407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807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563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B89DE2B-809A-466D-963D-6216A6F706C9}" type="datetimeFigureOut">
              <a:rPr lang="en-US" smtClean="0">
                <a:solidFill>
                  <a:prstClr val="black">
                    <a:tint val="75000"/>
                  </a:prstClr>
                </a:solidFill>
              </a:rPr>
              <a:pPr defTabSz="914400"/>
              <a:t>12/11/2020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09A06D1-F76B-4823-8608-D5B6233E0C97}"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254056576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45366"/>
            <a:ext cx="12192001" cy="2387600"/>
          </a:xfrm>
        </p:spPr>
        <p:txBody>
          <a:bodyPr>
            <a:normAutofit/>
          </a:bodyPr>
          <a:lstStyle/>
          <a:p>
            <a:r>
              <a:rPr lang="en-US" sz="4000" b="1" dirty="0">
                <a:latin typeface="Times New Roman" pitchFamily="18" charset="0"/>
                <a:cs typeface="Times New Roman" pitchFamily="18" charset="0"/>
              </a:rPr>
              <a:t>Elementary </a:t>
            </a:r>
            <a:r>
              <a:rPr lang="en-US" sz="4000" b="1" dirty="0" smtClean="0">
                <a:latin typeface="Times New Roman" pitchFamily="18" charset="0"/>
                <a:cs typeface="Times New Roman" pitchFamily="18" charset="0"/>
              </a:rPr>
              <a:t>Statistical </a:t>
            </a:r>
            <a:r>
              <a:rPr lang="en-US" sz="4000" b="1" dirty="0">
                <a:latin typeface="Times New Roman" pitchFamily="18" charset="0"/>
                <a:cs typeface="Times New Roman" pitchFamily="18" charset="0"/>
              </a:rPr>
              <a:t>C</a:t>
            </a:r>
            <a:r>
              <a:rPr lang="en-US" sz="4000" b="1" dirty="0" smtClean="0">
                <a:latin typeface="Times New Roman" pitchFamily="18" charset="0"/>
                <a:cs typeface="Times New Roman" pitchFamily="18" charset="0"/>
              </a:rPr>
              <a:t>oncepts</a:t>
            </a:r>
            <a:br>
              <a:rPr lang="en-US" sz="4000" b="1" dirty="0" smtClean="0">
                <a:latin typeface="Times New Roman" pitchFamily="18" charset="0"/>
                <a:cs typeface="Times New Roman" pitchFamily="18" charset="0"/>
              </a:rPr>
            </a:b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BS Education-V</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Teaching </a:t>
            </a:r>
            <a:r>
              <a:rPr lang="en-US" sz="32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523998" y="5611089"/>
            <a:ext cx="9144000" cy="935183"/>
          </a:xfrm>
        </p:spPr>
        <p:txBody>
          <a:bodyPr>
            <a:normAutofit/>
          </a:bodyPr>
          <a:lstStyle/>
          <a:p>
            <a:r>
              <a:rPr lang="en-US" sz="2800" dirty="0">
                <a:latin typeface="Times New Roman" panose="02020603050405020304" pitchFamily="18" charset="0"/>
                <a:cs typeface="Times New Roman" panose="02020603050405020304" pitchFamily="18" charset="0"/>
              </a:rPr>
              <a:t>Department of Education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University of </a:t>
            </a:r>
            <a:r>
              <a:rPr lang="en-US" sz="2800" dirty="0" smtClean="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3166" y="3047925"/>
            <a:ext cx="2365663" cy="2348204"/>
          </a:xfrm>
          <a:prstGeom prst="rect">
            <a:avLst/>
          </a:prstGeom>
        </p:spPr>
      </p:pic>
    </p:spTree>
    <p:extLst>
      <p:ext uri="{BB962C8B-B14F-4D97-AF65-F5344CB8AC3E}">
        <p14:creationId xmlns:p14="http://schemas.microsoft.com/office/powerpoint/2010/main" val="3279234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34C64D-627D-184E-90AC-642C836933AB}"/>
              </a:ext>
            </a:extLst>
          </p:cNvPr>
          <p:cNvSpPr>
            <a:spLocks noGrp="1"/>
          </p:cNvSpPr>
          <p:nvPr>
            <p:ph type="title"/>
          </p:nvPr>
        </p:nvSpPr>
        <p:spPr/>
        <p:txBody>
          <a:bodyPr/>
          <a:lstStyle/>
          <a:p>
            <a:r>
              <a:rPr lang="en-US"/>
              <a:t>MCQ’s Key</a:t>
            </a:r>
            <a:br>
              <a:rPr lang="en-US"/>
            </a:br>
            <a:endParaRPr lang="en-US"/>
          </a:p>
        </p:txBody>
      </p:sp>
      <p:sp>
        <p:nvSpPr>
          <p:cNvPr id="3" name="Content Placeholder 2">
            <a:extLst>
              <a:ext uri="{FF2B5EF4-FFF2-40B4-BE49-F238E27FC236}">
                <a16:creationId xmlns:a16="http://schemas.microsoft.com/office/drawing/2014/main" xmlns="" id="{F8DB82C9-AEEA-A44B-9CDB-8ED955DB5F24}"/>
              </a:ext>
            </a:extLst>
          </p:cNvPr>
          <p:cNvSpPr>
            <a:spLocks noGrp="1"/>
          </p:cNvSpPr>
          <p:nvPr>
            <p:ph idx="1"/>
          </p:nvPr>
        </p:nvSpPr>
        <p:spPr>
          <a:xfrm>
            <a:off x="677334" y="1446609"/>
            <a:ext cx="8596668" cy="4594753"/>
          </a:xfrm>
        </p:spPr>
        <p:txBody>
          <a:bodyPr/>
          <a:lstStyle/>
          <a:p>
            <a:pPr marL="0" indent="0">
              <a:buNone/>
            </a:pPr>
            <a:r>
              <a:rPr lang="en-US">
                <a:solidFill>
                  <a:schemeClr val="accent1"/>
                </a:solidFill>
              </a:rPr>
              <a:t>1: </a:t>
            </a:r>
            <a:r>
              <a:rPr lang="en-US">
                <a:solidFill>
                  <a:schemeClr val="tx1"/>
                </a:solidFill>
              </a:rPr>
              <a:t>Statistics</a:t>
            </a:r>
          </a:p>
          <a:p>
            <a:pPr marL="0" indent="0">
              <a:buNone/>
            </a:pPr>
            <a:r>
              <a:rPr lang="en-US">
                <a:solidFill>
                  <a:schemeClr val="accent1"/>
                </a:solidFill>
              </a:rPr>
              <a:t>2:</a:t>
            </a:r>
            <a:r>
              <a:rPr lang="en-US">
                <a:solidFill>
                  <a:schemeClr val="tx1"/>
                </a:solidFill>
              </a:rPr>
              <a:t> Sample</a:t>
            </a:r>
            <a:endParaRPr lang="en-US">
              <a:solidFill>
                <a:schemeClr val="accent1"/>
              </a:solidFill>
            </a:endParaRPr>
          </a:p>
          <a:p>
            <a:pPr marL="0" indent="0">
              <a:buNone/>
            </a:pPr>
            <a:r>
              <a:rPr lang="en-US">
                <a:solidFill>
                  <a:schemeClr val="accent1"/>
                </a:solidFill>
              </a:rPr>
              <a:t>3: </a:t>
            </a:r>
            <a:r>
              <a:rPr lang="en-US">
                <a:solidFill>
                  <a:schemeClr val="tx1"/>
                </a:solidFill>
              </a:rPr>
              <a:t>Organizing</a:t>
            </a:r>
            <a:endParaRPr lang="en-US">
              <a:solidFill>
                <a:schemeClr val="accent1"/>
              </a:solidFill>
            </a:endParaRPr>
          </a:p>
          <a:p>
            <a:pPr marL="0" indent="0">
              <a:buNone/>
            </a:pPr>
            <a:r>
              <a:rPr lang="en-US">
                <a:solidFill>
                  <a:schemeClr val="accent1"/>
                </a:solidFill>
              </a:rPr>
              <a:t>4: </a:t>
            </a:r>
            <a:r>
              <a:rPr lang="en-US">
                <a:solidFill>
                  <a:schemeClr val="tx1"/>
                </a:solidFill>
              </a:rPr>
              <a:t>2</a:t>
            </a:r>
            <a:endParaRPr lang="en-US">
              <a:solidFill>
                <a:schemeClr val="accent1"/>
              </a:solidFill>
            </a:endParaRPr>
          </a:p>
          <a:p>
            <a:pPr marL="0" indent="0">
              <a:buNone/>
            </a:pPr>
            <a:r>
              <a:rPr lang="en-US">
                <a:solidFill>
                  <a:schemeClr val="accent1"/>
                </a:solidFill>
              </a:rPr>
              <a:t>5:  </a:t>
            </a:r>
            <a:r>
              <a:rPr lang="en-US">
                <a:solidFill>
                  <a:schemeClr val="tx1"/>
                </a:solidFill>
              </a:rPr>
              <a:t>Data</a:t>
            </a:r>
            <a:endParaRPr lang="en-US">
              <a:solidFill>
                <a:schemeClr val="accent1"/>
              </a:solidFill>
            </a:endParaRPr>
          </a:p>
        </p:txBody>
      </p:sp>
    </p:spTree>
    <p:extLst>
      <p:ext uri="{BB962C8B-B14F-4D97-AF65-F5344CB8AC3E}">
        <p14:creationId xmlns:p14="http://schemas.microsoft.com/office/powerpoint/2010/main" val="28027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76BB44-39EB-C045-966D-B0E74A8B4AC0}"/>
              </a:ext>
            </a:extLst>
          </p:cNvPr>
          <p:cNvSpPr>
            <a:spLocks noGrp="1"/>
          </p:cNvSpPr>
          <p:nvPr>
            <p:ph type="title"/>
          </p:nvPr>
        </p:nvSpPr>
        <p:spPr>
          <a:xfrm>
            <a:off x="2034646" y="3002756"/>
            <a:ext cx="8596668" cy="1320800"/>
          </a:xfrm>
        </p:spPr>
        <p:txBody>
          <a:bodyPr/>
          <a:lstStyle/>
          <a:p>
            <a:r>
              <a:rPr lang="en-US"/>
              <a:t>          Thank you………</a:t>
            </a:r>
          </a:p>
        </p:txBody>
      </p:sp>
    </p:spTree>
    <p:extLst>
      <p:ext uri="{BB962C8B-B14F-4D97-AF65-F5344CB8AC3E}">
        <p14:creationId xmlns:p14="http://schemas.microsoft.com/office/powerpoint/2010/main" val="421979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1D2DC-923E-8F4A-8D82-B2E54E80E492}"/>
              </a:ext>
            </a:extLst>
          </p:cNvPr>
          <p:cNvSpPr>
            <a:spLocks noGrp="1"/>
          </p:cNvSpPr>
          <p:nvPr>
            <p:ph type="ctrTitle"/>
          </p:nvPr>
        </p:nvSpPr>
        <p:spPr>
          <a:xfrm>
            <a:off x="649817" y="404283"/>
            <a:ext cx="7766936" cy="2381779"/>
          </a:xfrm>
        </p:spPr>
        <p:txBody>
          <a:bodyPr/>
          <a:lstStyle/>
          <a:p>
            <a:r>
              <a:rPr lang="en-US"/>
              <a:t>بسم اللّٰہ الرحمٰن الرحیم</a:t>
            </a:r>
          </a:p>
        </p:txBody>
      </p:sp>
      <p:sp>
        <p:nvSpPr>
          <p:cNvPr id="3" name="Subtitle 2">
            <a:extLst>
              <a:ext uri="{FF2B5EF4-FFF2-40B4-BE49-F238E27FC236}">
                <a16:creationId xmlns:a16="http://schemas.microsoft.com/office/drawing/2014/main" xmlns="" id="{0D4D4FD8-D7FC-C54C-9EE4-9B126810A553}"/>
              </a:ext>
            </a:extLst>
          </p:cNvPr>
          <p:cNvSpPr>
            <a:spLocks noGrp="1"/>
          </p:cNvSpPr>
          <p:nvPr>
            <p:ph type="subTitle" idx="1"/>
          </p:nvPr>
        </p:nvSpPr>
        <p:spPr>
          <a:xfrm>
            <a:off x="1507066" y="3679030"/>
            <a:ext cx="8279871" cy="1468701"/>
          </a:xfrm>
        </p:spPr>
        <p:txBody>
          <a:bodyPr/>
          <a:lstStyle/>
          <a:p>
            <a:r>
              <a:rPr lang="en-US" sz="3600"/>
              <a:t>اللّٰہ</a:t>
            </a:r>
            <a:r>
              <a:rPr lang="en-US" sz="2400" b="1"/>
              <a:t> کے نام سے شروع جو بڑا مہربان اور نہایت رحم کرنے والا ہے</a:t>
            </a:r>
            <a:r>
              <a:rPr lang="en-US"/>
              <a:t>  </a:t>
            </a:r>
          </a:p>
        </p:txBody>
      </p:sp>
    </p:spTree>
    <p:extLst>
      <p:ext uri="{BB962C8B-B14F-4D97-AF65-F5344CB8AC3E}">
        <p14:creationId xmlns:p14="http://schemas.microsoft.com/office/powerpoint/2010/main" val="2516239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6E563C-3351-6F45-9F2A-763C5AF0307C}"/>
              </a:ext>
            </a:extLst>
          </p:cNvPr>
          <p:cNvSpPr>
            <a:spLocks noGrp="1"/>
          </p:cNvSpPr>
          <p:nvPr>
            <p:ph type="title"/>
          </p:nvPr>
        </p:nvSpPr>
        <p:spPr>
          <a:xfrm>
            <a:off x="1797666" y="520303"/>
            <a:ext cx="8596668" cy="1122759"/>
          </a:xfrm>
        </p:spPr>
        <p:txBody>
          <a:bodyPr>
            <a:normAutofit fontScale="90000"/>
          </a:bodyPr>
          <a:lstStyle/>
          <a:p>
            <a:r>
              <a:rPr lang="en-US" dirty="0"/>
              <a:t>Elementary statistical concepts and            information handling</a:t>
            </a:r>
          </a:p>
        </p:txBody>
      </p:sp>
      <p:sp>
        <p:nvSpPr>
          <p:cNvPr id="3" name="Content Placeholder 2">
            <a:extLst>
              <a:ext uri="{FF2B5EF4-FFF2-40B4-BE49-F238E27FC236}">
                <a16:creationId xmlns:a16="http://schemas.microsoft.com/office/drawing/2014/main" xmlns="" id="{3EF56535-60BB-0243-AD2E-3A97F3AD98F7}"/>
              </a:ext>
            </a:extLst>
          </p:cNvPr>
          <p:cNvSpPr>
            <a:spLocks noGrp="1"/>
          </p:cNvSpPr>
          <p:nvPr>
            <p:ph idx="1"/>
          </p:nvPr>
        </p:nvSpPr>
        <p:spPr>
          <a:xfrm>
            <a:off x="2034646" y="2089151"/>
            <a:ext cx="8596668" cy="3880773"/>
          </a:xfrm>
        </p:spPr>
        <p:txBody>
          <a:bodyPr/>
          <a:lstStyle/>
          <a:p>
            <a:pPr marL="0" indent="0">
              <a:buNone/>
            </a:pPr>
            <a:r>
              <a:rPr lang="en-US"/>
              <a:t>    </a:t>
            </a:r>
          </a:p>
          <a:p>
            <a:pPr marL="0" indent="0">
              <a:buNone/>
            </a:pPr>
            <a:r>
              <a:rPr lang="en-US" b="1" i="1">
                <a:solidFill>
                  <a:schemeClr val="accent1"/>
                </a:solidFill>
              </a:rPr>
              <a:t>                           Rabia Altaf (Roll no:BEUF18M037)</a:t>
            </a:r>
          </a:p>
          <a:p>
            <a:pPr marL="0" indent="0">
              <a:buNone/>
            </a:pPr>
            <a:r>
              <a:rPr lang="en-US"/>
              <a:t>                         </a:t>
            </a:r>
            <a:r>
              <a:rPr lang="en-US" b="1" i="1">
                <a:solidFill>
                  <a:schemeClr val="accent1"/>
                </a:solidFill>
              </a:rPr>
              <a:t>Teaching of Mathematics (EDU-511)</a:t>
            </a:r>
          </a:p>
          <a:p>
            <a:pPr marL="0" indent="0">
              <a:buNone/>
            </a:pPr>
            <a:r>
              <a:rPr lang="en-US" b="1" i="1">
                <a:solidFill>
                  <a:schemeClr val="accent1"/>
                </a:solidFill>
              </a:rPr>
              <a:t>                                  BS Education (5</a:t>
            </a:r>
            <a:r>
              <a:rPr lang="en-US" b="1" i="1" baseline="30000">
                <a:solidFill>
                  <a:schemeClr val="accent1"/>
                </a:solidFill>
              </a:rPr>
              <a:t>th</a:t>
            </a:r>
            <a:r>
              <a:rPr lang="en-US" b="1" i="1">
                <a:solidFill>
                  <a:schemeClr val="accent1"/>
                </a:solidFill>
              </a:rPr>
              <a:t> Smester)</a:t>
            </a:r>
          </a:p>
          <a:p>
            <a:pPr marL="0" indent="0">
              <a:buNone/>
            </a:pPr>
            <a:endParaRPr lang="en-US" b="1" i="1">
              <a:solidFill>
                <a:schemeClr val="accent1"/>
              </a:solidFill>
            </a:endParaRPr>
          </a:p>
          <a:p>
            <a:pPr marL="0" indent="0">
              <a:buNone/>
            </a:pPr>
            <a:endParaRPr lang="en-US" b="1" i="1">
              <a:solidFill>
                <a:schemeClr val="accent1"/>
              </a:solidFill>
            </a:endParaRPr>
          </a:p>
          <a:p>
            <a:pPr marL="0" indent="0">
              <a:buNone/>
            </a:pPr>
            <a:r>
              <a:rPr lang="en-US" b="1" i="1">
                <a:solidFill>
                  <a:schemeClr val="accent1"/>
                </a:solidFill>
              </a:rPr>
              <a:t>                               Department of Education</a:t>
            </a:r>
          </a:p>
          <a:p>
            <a:pPr marL="0" indent="0">
              <a:buNone/>
            </a:pPr>
            <a:r>
              <a:rPr lang="en-US" b="1" i="1">
                <a:solidFill>
                  <a:schemeClr val="accent1"/>
                </a:solidFill>
              </a:rPr>
              <a:t>            University of Sargodha, 40100 Sargodha, Pakistan</a:t>
            </a:r>
          </a:p>
          <a:p>
            <a:pPr marL="0" indent="0">
              <a:buNone/>
            </a:pPr>
            <a:r>
              <a:rPr lang="en-US" b="1" i="1">
                <a:solidFill>
                  <a:schemeClr val="accent1"/>
                </a:solidFill>
              </a:rPr>
              <a:t>.                                      Octuber 2020</a:t>
            </a:r>
            <a:endParaRPr lang="en-US"/>
          </a:p>
        </p:txBody>
      </p:sp>
    </p:spTree>
    <p:extLst>
      <p:ext uri="{BB962C8B-B14F-4D97-AF65-F5344CB8AC3E}">
        <p14:creationId xmlns:p14="http://schemas.microsoft.com/office/powerpoint/2010/main" val="1051539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CF6D3-E01E-7243-A538-98F678C7E8E1}"/>
              </a:ext>
            </a:extLst>
          </p:cNvPr>
          <p:cNvSpPr>
            <a:spLocks noGrp="1"/>
          </p:cNvSpPr>
          <p:nvPr>
            <p:ph type="title"/>
          </p:nvPr>
        </p:nvSpPr>
        <p:spPr>
          <a:xfrm>
            <a:off x="713052" y="591740"/>
            <a:ext cx="8596668" cy="1550990"/>
          </a:xfrm>
        </p:spPr>
        <p:txBody>
          <a:bodyPr>
            <a:normAutofit fontScale="90000"/>
          </a:bodyPr>
          <a:lstStyle/>
          <a:p>
            <a:r>
              <a:rPr lang="en-US"/>
              <a:t>Introduction:</a:t>
            </a:r>
            <a:br>
              <a:rPr lang="en-US"/>
            </a:br>
            <a:r>
              <a:rPr lang="en-US"/>
              <a:t/>
            </a:r>
            <a:br>
              <a:rPr lang="en-US"/>
            </a:br>
            <a:r>
              <a:rPr lang="en-US" sz="3100"/>
              <a:t>What is Elementary statistical concepts and information handling??</a:t>
            </a:r>
          </a:p>
        </p:txBody>
      </p:sp>
      <p:sp>
        <p:nvSpPr>
          <p:cNvPr id="3" name="Content Placeholder 2">
            <a:extLst>
              <a:ext uri="{FF2B5EF4-FFF2-40B4-BE49-F238E27FC236}">
                <a16:creationId xmlns:a16="http://schemas.microsoft.com/office/drawing/2014/main" xmlns="" id="{B97363A1-F5FC-2A43-B505-C201E43F4C4E}"/>
              </a:ext>
            </a:extLst>
          </p:cNvPr>
          <p:cNvSpPr>
            <a:spLocks noGrp="1"/>
          </p:cNvSpPr>
          <p:nvPr>
            <p:ph idx="1"/>
          </p:nvPr>
        </p:nvSpPr>
        <p:spPr>
          <a:xfrm>
            <a:off x="748770" y="2626322"/>
            <a:ext cx="8596668" cy="3880773"/>
          </a:xfrm>
        </p:spPr>
        <p:txBody>
          <a:bodyPr>
            <a:noAutofit/>
          </a:bodyPr>
          <a:lstStyle/>
          <a:p>
            <a:endParaRPr lang="en-US"/>
          </a:p>
          <a:p>
            <a:r>
              <a:rPr lang="en-US">
                <a:solidFill>
                  <a:schemeClr val="accent1"/>
                </a:solidFill>
              </a:rPr>
              <a:t>What is Statistics</a:t>
            </a:r>
            <a:endParaRPr lang="en-US"/>
          </a:p>
          <a:p>
            <a:pPr marL="0" indent="0">
              <a:buNone/>
            </a:pPr>
            <a:r>
              <a:rPr lang="en-US"/>
              <a:t>A statistic is a number that represents a property of the sample. For example, if we consider one math class to be a sample of the population of all math classes, then the average number of points earned by students in that one math class at the end of the term is an example of a statstic.i</a:t>
            </a:r>
          </a:p>
          <a:p>
            <a:endParaRPr lang="en-US"/>
          </a:p>
        </p:txBody>
      </p:sp>
    </p:spTree>
    <p:extLst>
      <p:ext uri="{BB962C8B-B14F-4D97-AF65-F5344CB8AC3E}">
        <p14:creationId xmlns:p14="http://schemas.microsoft.com/office/powerpoint/2010/main" val="1244571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51AE5F-28AE-5140-AFBE-01AEE674A66B}"/>
              </a:ext>
            </a:extLst>
          </p:cNvPr>
          <p:cNvSpPr>
            <a:spLocks noGrp="1"/>
          </p:cNvSpPr>
          <p:nvPr>
            <p:ph type="title"/>
          </p:nvPr>
        </p:nvSpPr>
        <p:spPr/>
        <p:txBody>
          <a:bodyPr/>
          <a:lstStyle/>
          <a:p>
            <a:r>
              <a:rPr lang="en-US"/>
              <a:t>Definition of Information handling</a:t>
            </a:r>
          </a:p>
        </p:txBody>
      </p:sp>
      <p:sp>
        <p:nvSpPr>
          <p:cNvPr id="3" name="Content Placeholder 2">
            <a:extLst>
              <a:ext uri="{FF2B5EF4-FFF2-40B4-BE49-F238E27FC236}">
                <a16:creationId xmlns:a16="http://schemas.microsoft.com/office/drawing/2014/main" xmlns="" id="{F9B44F5B-C557-6447-8C34-E9776B5CF85C}"/>
              </a:ext>
            </a:extLst>
          </p:cNvPr>
          <p:cNvSpPr>
            <a:spLocks noGrp="1"/>
          </p:cNvSpPr>
          <p:nvPr>
            <p:ph idx="1"/>
          </p:nvPr>
        </p:nvSpPr>
        <p:spPr>
          <a:xfrm>
            <a:off x="713052" y="1305718"/>
            <a:ext cx="8596668" cy="3880773"/>
          </a:xfrm>
        </p:spPr>
        <p:txBody>
          <a:bodyPr>
            <a:normAutofit fontScale="85000" lnSpcReduction="10000"/>
          </a:bodyPr>
          <a:lstStyle/>
          <a:p>
            <a:pPr marL="0" indent="0">
              <a:buNone/>
            </a:pPr>
            <a:r>
              <a:rPr lang="en-US"/>
              <a:t>
Information handling includes the functions of receipt of information from collection sources, dissemination, transformation, indexing, categorization, storage, retrieval and presentation, automatic data processing, telecommunications, and teleprocessing related thereto.</a:t>
            </a:r>
          </a:p>
          <a:p>
            <a:pPr marL="0" indent="0">
              <a:buNone/>
            </a:pPr>
            <a:r>
              <a:rPr lang="en-US" sz="2100" b="1">
                <a:solidFill>
                  <a:schemeClr val="accent1"/>
                </a:solidFill>
              </a:rPr>
              <a:t>Information handling is used for organising ur data properly</a:t>
            </a:r>
            <a:r>
              <a:rPr lang="en-US"/>
              <a:t>
Importance –
1)In libraries –To keep record of books.
2)Doctors keep records of patients
3)Meteorologists take records of the weather
4)Astrologists record the movement of stars
5)For recording water levels in rivers.
6)For recording the economical income of each household.</a:t>
            </a:r>
          </a:p>
        </p:txBody>
      </p:sp>
    </p:spTree>
    <p:extLst>
      <p:ext uri="{BB962C8B-B14F-4D97-AF65-F5344CB8AC3E}">
        <p14:creationId xmlns:p14="http://schemas.microsoft.com/office/powerpoint/2010/main" val="4144733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29E275-86CA-7E42-9D6D-1673691DB523}"/>
              </a:ext>
            </a:extLst>
          </p:cNvPr>
          <p:cNvSpPr>
            <a:spLocks noGrp="1"/>
          </p:cNvSpPr>
          <p:nvPr>
            <p:ph idx="1"/>
          </p:nvPr>
        </p:nvSpPr>
        <p:spPr>
          <a:xfrm>
            <a:off x="678656" y="250031"/>
            <a:ext cx="8595346" cy="5791332"/>
          </a:xfrm>
        </p:spPr>
        <p:txBody>
          <a:bodyPr>
            <a:normAutofit/>
          </a:bodyPr>
          <a:lstStyle/>
          <a:p>
            <a:r>
              <a:rPr lang="en-US" sz="2200" i="1">
                <a:solidFill>
                  <a:schemeClr val="accent1"/>
                </a:solidFill>
              </a:rPr>
              <a:t>ELEMENTARY STATISTICAL METHODS</a:t>
            </a:r>
            <a:r>
              <a:rPr lang="en-US"/>
              <a:t>
Collection, analysis, presentation and interpretation of data, and probability. Analysis includes descriptive statistics, correlation and regression, confidence intervals and hypothesis testing. Use of appropriate technology is recommende.
Explain the use of data collection and statistics as tools to reach reasonable conclusions.
Recognize, examine and interpret the basic principles of describing and presenting data.
Explain the role of probability in statistics.
Describe and compute confidence intervals.
Solve linear regression and correlation problems.
Perform hypothesis testing using statistical methods.</a:t>
            </a:r>
          </a:p>
        </p:txBody>
      </p:sp>
    </p:spTree>
    <p:extLst>
      <p:ext uri="{BB962C8B-B14F-4D97-AF65-F5344CB8AC3E}">
        <p14:creationId xmlns:p14="http://schemas.microsoft.com/office/powerpoint/2010/main" val="326149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C45E3F-447D-4F4F-9A54-25D1607AB551}"/>
              </a:ext>
            </a:extLst>
          </p:cNvPr>
          <p:cNvSpPr>
            <a:spLocks noGrp="1"/>
          </p:cNvSpPr>
          <p:nvPr>
            <p:ph type="title"/>
          </p:nvPr>
        </p:nvSpPr>
        <p:spPr/>
        <p:txBody>
          <a:bodyPr>
            <a:normAutofit/>
          </a:bodyPr>
          <a:lstStyle/>
          <a:p>
            <a:r>
              <a:rPr lang="en-US" sz="2400"/>
              <a:t>Methods of Elementary statistics</a:t>
            </a:r>
            <a:br>
              <a:rPr lang="en-US" sz="2400"/>
            </a:br>
            <a:endParaRPr lang="en-US" sz="2400"/>
          </a:p>
        </p:txBody>
      </p:sp>
      <p:sp>
        <p:nvSpPr>
          <p:cNvPr id="3" name="Content Placeholder 2">
            <a:extLst>
              <a:ext uri="{FF2B5EF4-FFF2-40B4-BE49-F238E27FC236}">
                <a16:creationId xmlns:a16="http://schemas.microsoft.com/office/drawing/2014/main" xmlns="" id="{C6F1886A-6239-3946-8F72-D6C5C32EB32C}"/>
              </a:ext>
            </a:extLst>
          </p:cNvPr>
          <p:cNvSpPr>
            <a:spLocks noGrp="1"/>
          </p:cNvSpPr>
          <p:nvPr>
            <p:ph idx="1"/>
          </p:nvPr>
        </p:nvSpPr>
        <p:spPr>
          <a:xfrm>
            <a:off x="677334" y="1162844"/>
            <a:ext cx="8596668" cy="5429249"/>
          </a:xfrm>
        </p:spPr>
        <p:txBody>
          <a:bodyPr/>
          <a:lstStyle/>
          <a:p>
            <a:pPr marL="0" indent="0">
              <a:buNone/>
            </a:pPr>
            <a:r>
              <a:rPr lang="en-US"/>
              <a:t>Two main statistical methods are used in data analysis: </a:t>
            </a:r>
          </a:p>
          <a:p>
            <a:pPr marL="0" indent="0">
              <a:buNone/>
            </a:pPr>
            <a:r>
              <a:rPr lang="en-US" sz="2000" b="1"/>
              <a:t>Descriptive statistics,</a:t>
            </a:r>
            <a:r>
              <a:rPr lang="en-US"/>
              <a:t> which summarize data from a sample using indexes such as the mean or standard deviation. </a:t>
            </a:r>
          </a:p>
          <a:p>
            <a:pPr marL="0" indent="0">
              <a:buNone/>
            </a:pPr>
            <a:r>
              <a:rPr lang="en-US"/>
              <a:t> </a:t>
            </a:r>
            <a:r>
              <a:rPr lang="en-US" sz="2000" b="1"/>
              <a:t>Inferential statistics,</a:t>
            </a:r>
            <a:r>
              <a:rPr lang="en-US"/>
              <a:t> which draw conclusions from data that are subject to random variation (e.g., observational errors, sampling variation).</a:t>
            </a:r>
          </a:p>
          <a:p>
            <a:pPr marL="0" indent="0">
              <a:buNone/>
            </a:pPr>
            <a:endParaRPr lang="en-US" sz="2000" b="1">
              <a:solidFill>
                <a:schemeClr val="accent1"/>
              </a:solidFill>
            </a:endParaRPr>
          </a:p>
          <a:p>
            <a:pPr marL="0" indent="0">
              <a:buNone/>
            </a:pPr>
            <a:r>
              <a:rPr lang="en-US"/>
              <a:t>The purpose of this course is to provide students with the abilities to understand the results of statistical studies and to perform descriptive and inferential statistics in their fields of interest.</a:t>
            </a:r>
          </a:p>
        </p:txBody>
      </p:sp>
    </p:spTree>
    <p:extLst>
      <p:ext uri="{BB962C8B-B14F-4D97-AF65-F5344CB8AC3E}">
        <p14:creationId xmlns:p14="http://schemas.microsoft.com/office/powerpoint/2010/main" val="3508948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1ACC8E2-8039-0F4F-A1D2-2626C75C602F}"/>
              </a:ext>
            </a:extLst>
          </p:cNvPr>
          <p:cNvSpPr>
            <a:spLocks noGrp="1"/>
          </p:cNvSpPr>
          <p:nvPr>
            <p:ph idx="1"/>
          </p:nvPr>
        </p:nvSpPr>
        <p:spPr>
          <a:xfrm>
            <a:off x="677334" y="339328"/>
            <a:ext cx="8596668" cy="5702035"/>
          </a:xfrm>
        </p:spPr>
        <p:txBody>
          <a:bodyPr/>
          <a:lstStyle/>
          <a:p>
            <a:pPr marL="0" indent="0">
              <a:buNone/>
            </a:pPr>
            <a:r>
              <a:rPr lang="en-US"/>
              <a:t>Q. It is the science of collecting, organising, analysing and interpreting data in order to make decisions.
Data
Statistics✓
Variable</a:t>
            </a:r>
          </a:p>
          <a:p>
            <a:pPr marL="0" indent="0">
              <a:buNone/>
            </a:pPr>
            <a:r>
              <a:rPr lang="en-US"/>
              <a:t>Population</a:t>
            </a:r>
          </a:p>
          <a:p>
            <a:pPr marL="0" indent="0">
              <a:buNone/>
            </a:pPr>
            <a:endParaRPr lang="en-US"/>
          </a:p>
          <a:p>
            <a:pPr marL="0" indent="0">
              <a:buNone/>
            </a:pPr>
            <a:r>
              <a:rPr lang="en-US"/>
              <a:t>Q. A statistic is a number that represents a property of the.</a:t>
            </a:r>
          </a:p>
          <a:p>
            <a:pPr marL="0" indent="0">
              <a:buNone/>
            </a:pPr>
            <a:r>
              <a:rPr lang="en-US"/>
              <a:t>Sample✓</a:t>
            </a:r>
          </a:p>
          <a:p>
            <a:pPr marL="0" indent="0">
              <a:buNone/>
            </a:pPr>
            <a:r>
              <a:rPr lang="en-US"/>
              <a:t>Average</a:t>
            </a:r>
          </a:p>
          <a:p>
            <a:pPr marL="0" indent="0">
              <a:buNone/>
            </a:pPr>
            <a:r>
              <a:rPr lang="en-US"/>
              <a:t>Math</a:t>
            </a:r>
          </a:p>
          <a:p>
            <a:pPr marL="0" indent="0">
              <a:buNone/>
            </a:pPr>
            <a:r>
              <a:rPr lang="en-US"/>
              <a:t>Variable</a:t>
            </a:r>
          </a:p>
          <a:p>
            <a:pPr marL="0" indent="0">
              <a:buNone/>
            </a:pPr>
            <a:endParaRPr lang="en-US"/>
          </a:p>
        </p:txBody>
      </p:sp>
    </p:spTree>
    <p:extLst>
      <p:ext uri="{BB962C8B-B14F-4D97-AF65-F5344CB8AC3E}">
        <p14:creationId xmlns:p14="http://schemas.microsoft.com/office/powerpoint/2010/main" val="2186867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0BBD7CD-53D7-F641-BC16-591A4E3CAFD5}"/>
              </a:ext>
            </a:extLst>
          </p:cNvPr>
          <p:cNvSpPr>
            <a:spLocks noGrp="1"/>
          </p:cNvSpPr>
          <p:nvPr>
            <p:ph idx="1"/>
          </p:nvPr>
        </p:nvSpPr>
        <p:spPr>
          <a:xfrm>
            <a:off x="677334" y="1"/>
            <a:ext cx="8596668" cy="6041362"/>
          </a:xfrm>
        </p:spPr>
        <p:txBody>
          <a:bodyPr>
            <a:normAutofit lnSpcReduction="10000"/>
          </a:bodyPr>
          <a:lstStyle/>
          <a:p>
            <a:pPr marL="0" indent="0">
              <a:buNone/>
            </a:pPr>
            <a:r>
              <a:rPr lang="en-US"/>
              <a:t>Q. Information handling is used for……… your data properly</a:t>
            </a:r>
          </a:p>
          <a:p>
            <a:pPr marL="0" indent="0">
              <a:buNone/>
            </a:pPr>
            <a:r>
              <a:rPr lang="en-US"/>
              <a:t>Organizing✓</a:t>
            </a:r>
          </a:p>
          <a:p>
            <a:pPr marL="0" indent="0">
              <a:buNone/>
            </a:pPr>
            <a:r>
              <a:rPr lang="en-US"/>
              <a:t>Formating</a:t>
            </a:r>
          </a:p>
          <a:p>
            <a:pPr marL="0" indent="0">
              <a:buNone/>
            </a:pPr>
            <a:r>
              <a:rPr lang="en-US"/>
              <a:t>Sharing</a:t>
            </a:r>
          </a:p>
          <a:p>
            <a:pPr marL="0" indent="0">
              <a:buNone/>
            </a:pPr>
            <a:endParaRPr lang="en-US"/>
          </a:p>
          <a:p>
            <a:pPr marL="0" indent="0">
              <a:buNone/>
            </a:pPr>
            <a:r>
              <a:rPr lang="en-US"/>
              <a:t>Q. Methods of Elementary statistics used in data Analysing</a:t>
            </a:r>
          </a:p>
          <a:p>
            <a:pPr marL="0" indent="0">
              <a:buNone/>
            </a:pPr>
            <a:r>
              <a:rPr lang="en-US"/>
              <a:t>1</a:t>
            </a:r>
          </a:p>
          <a:p>
            <a:pPr marL="0" indent="0">
              <a:buNone/>
            </a:pPr>
            <a:r>
              <a:rPr lang="en-US"/>
              <a:t>2✓</a:t>
            </a:r>
          </a:p>
          <a:p>
            <a:pPr marL="0" indent="0">
              <a:buNone/>
            </a:pPr>
            <a:r>
              <a:rPr lang="en-US"/>
              <a:t>3</a:t>
            </a:r>
          </a:p>
          <a:p>
            <a:pPr marL="0" indent="0">
              <a:buNone/>
            </a:pPr>
            <a:r>
              <a:rPr lang="en-US"/>
              <a:t>4</a:t>
            </a:r>
          </a:p>
          <a:p>
            <a:pPr marL="0" indent="0">
              <a:buNone/>
            </a:pPr>
            <a:endParaRPr lang="en-US"/>
          </a:p>
          <a:p>
            <a:pPr marL="0" indent="0">
              <a:buNone/>
            </a:pPr>
            <a:r>
              <a:rPr lang="en-US"/>
              <a:t>Q  Stats deals with….?</a:t>
            </a:r>
          </a:p>
          <a:p>
            <a:pPr marL="0" indent="0">
              <a:buNone/>
            </a:pPr>
            <a:r>
              <a:rPr lang="en-US"/>
              <a:t>Person</a:t>
            </a:r>
          </a:p>
          <a:p>
            <a:pPr marL="0" indent="0">
              <a:buNone/>
            </a:pPr>
            <a:r>
              <a:rPr lang="en-US"/>
              <a:t>Property</a:t>
            </a:r>
          </a:p>
          <a:p>
            <a:pPr marL="0" indent="0">
              <a:buNone/>
            </a:pPr>
            <a:r>
              <a:rPr lang="en-US"/>
              <a:t>Data✓</a:t>
            </a:r>
          </a:p>
          <a:p>
            <a:pPr marL="0" indent="0">
              <a:buNone/>
            </a:pPr>
            <a:r>
              <a:rPr lang="en-US"/>
              <a:t>organization</a:t>
            </a:r>
          </a:p>
        </p:txBody>
      </p:sp>
    </p:spTree>
    <p:extLst>
      <p:ext uri="{BB962C8B-B14F-4D97-AF65-F5344CB8AC3E}">
        <p14:creationId xmlns:p14="http://schemas.microsoft.com/office/powerpoint/2010/main" val="14940419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Times New Roman</vt:lpstr>
      <vt:lpstr>Trebuchet MS</vt:lpstr>
      <vt:lpstr>Wingdings 3</vt:lpstr>
      <vt:lpstr>Facet</vt:lpstr>
      <vt:lpstr>Office Theme</vt:lpstr>
      <vt:lpstr>Elementary Statistical Concepts  BS Education-V Teaching Mathematics (EDU-511)</vt:lpstr>
      <vt:lpstr>بسم اللّٰہ الرحمٰن الرحیم</vt:lpstr>
      <vt:lpstr>Elementary statistical concepts and            information handling</vt:lpstr>
      <vt:lpstr>Introduction:  What is Elementary statistical concepts and information handling??</vt:lpstr>
      <vt:lpstr>Definition of Information handling</vt:lpstr>
      <vt:lpstr>PowerPoint Presentation</vt:lpstr>
      <vt:lpstr>Methods of Elementary statistics </vt:lpstr>
      <vt:lpstr>PowerPoint Presentation</vt:lpstr>
      <vt:lpstr>PowerPoint Presentation</vt:lpstr>
      <vt:lpstr>MCQ’s Key </vt:lpstr>
      <vt:lpstr>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اللّٰہ الرحمٰن الرحیم</dc:title>
  <dc:creator>atlas ranjha</dc:creator>
  <cp:lastModifiedBy>ABC</cp:lastModifiedBy>
  <cp:revision>10</cp:revision>
  <dcterms:created xsi:type="dcterms:W3CDTF">2020-10-22T15:10:44Z</dcterms:created>
  <dcterms:modified xsi:type="dcterms:W3CDTF">2020-12-11T18:03:40Z</dcterms:modified>
</cp:coreProperties>
</file>