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3451816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731520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571431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589415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916173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066353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7059294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794658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7731724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0816606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117283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5079116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201742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3/26/2020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008860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3/26/2020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751531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3/26/2020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977565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853814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21" Type="http://schemas.openxmlformats.org/officeDocument/2006/relationships/image" Target="../media/image4.png"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image" Target="../media/image5.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3/26/2020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193886513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10.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10.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9.xml" /></Relationships>
</file>

<file path=ppt/slides/_rels/slide9.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10.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6C3FD-3CA4-404E-BC3D-13864A64F453}"/>
              </a:ext>
            </a:extLst>
          </p:cNvPr>
          <p:cNvSpPr>
            <a:spLocks noGrp="1"/>
          </p:cNvSpPr>
          <p:nvPr>
            <p:ph type="title"/>
          </p:nvPr>
        </p:nvSpPr>
        <p:spPr>
          <a:xfrm>
            <a:off x="3627040" y="1774310"/>
            <a:ext cx="4937920" cy="1785657"/>
          </a:xfrm>
        </p:spPr>
        <p:txBody>
          <a:bodyPr/>
          <a:lstStyle/>
          <a:p>
            <a:r>
              <a:rPr lang="en-US" sz="8800" b="1">
                <a:solidFill>
                  <a:schemeClr val="accent5">
                    <a:lumMod val="20000"/>
                    <a:lumOff val="80000"/>
                  </a:schemeClr>
                </a:solidFill>
              </a:rPr>
              <a:t>ASTHMA</a:t>
            </a:r>
          </a:p>
        </p:txBody>
      </p:sp>
    </p:spTree>
    <p:extLst>
      <p:ext uri="{BB962C8B-B14F-4D97-AF65-F5344CB8AC3E}">
        <p14:creationId xmlns:p14="http://schemas.microsoft.com/office/powerpoint/2010/main" val="14579419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FA29B-8F2F-4243-8EAC-1E243D845611}"/>
              </a:ext>
            </a:extLst>
          </p:cNvPr>
          <p:cNvSpPr>
            <a:spLocks noGrp="1"/>
          </p:cNvSpPr>
          <p:nvPr>
            <p:ph type="title"/>
          </p:nvPr>
        </p:nvSpPr>
        <p:spPr>
          <a:xfrm>
            <a:off x="3476625" y="511969"/>
            <a:ext cx="3833813" cy="1059656"/>
          </a:xfrm>
        </p:spPr>
        <p:txBody>
          <a:bodyPr/>
          <a:lstStyle/>
          <a:p>
            <a:r>
              <a:rPr lang="en-US" b="1"/>
              <a:t>DIAGNOSIS :</a:t>
            </a:r>
          </a:p>
        </p:txBody>
      </p:sp>
      <p:sp>
        <p:nvSpPr>
          <p:cNvPr id="3" name="Picture Placeholder 2">
            <a:extLst>
              <a:ext uri="{FF2B5EF4-FFF2-40B4-BE49-F238E27FC236}">
                <a16:creationId xmlns:a16="http://schemas.microsoft.com/office/drawing/2014/main" id="{34E502AB-5C93-544E-8FD4-6668962A01B2}"/>
              </a:ext>
            </a:extLst>
          </p:cNvPr>
          <p:cNvSpPr>
            <a:spLocks noGrp="1"/>
          </p:cNvSpPr>
          <p:nvPr>
            <p:ph idx="1"/>
          </p:nvPr>
        </p:nvSpPr>
        <p:spPr/>
        <p:txBody>
          <a:bodyPr>
            <a:normAutofit/>
          </a:bodyPr>
          <a:lstStyle/>
          <a:p>
            <a:pPr marL="0" indent="0">
              <a:buNone/>
            </a:pPr>
            <a:r>
              <a:rPr lang="en-US"/>
              <a:t>The measurement of FEV1 and VC identify the obstructive nature of the ventilatory defect. </a:t>
            </a:r>
          </a:p>
          <a:p>
            <a:pPr marL="0" indent="0">
              <a:buNone/>
            </a:pPr>
            <a:r>
              <a:rPr lang="en-US"/>
              <a:t>If spirometry is not available, a peak flow meter may be used.</a:t>
            </a:r>
          </a:p>
          <a:p>
            <a:pPr marL="0" indent="0">
              <a:buNone/>
            </a:pPr>
            <a:r>
              <a:rPr lang="en-US"/>
              <a:t>Patients should be instructed to record peak flow readings after rising in the morning and before retiring in the evening. A diurnal variation in PEF (the lowest values typically being recorded in the morning) of more than 20% is considered diagnostic and the magnitude of variability provides some indication of disease severity. </a:t>
            </a:r>
          </a:p>
          <a:p>
            <a:pPr marL="0" indent="0">
              <a:buNone/>
            </a:pPr>
            <a:r>
              <a:rPr lang="en-US"/>
              <a:t>A trial of corticosteroids (e.g. 30 mg daily for 2 weeks) may be useful in documenting improvement in either FEV1 or PEF to establish the diagnosis.</a:t>
            </a:r>
          </a:p>
        </p:txBody>
      </p:sp>
    </p:spTree>
    <p:extLst>
      <p:ext uri="{BB962C8B-B14F-4D97-AF65-F5344CB8AC3E}">
        <p14:creationId xmlns:p14="http://schemas.microsoft.com/office/powerpoint/2010/main" val="10277459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E868B-3694-7C49-8F34-374B5B947CD9}"/>
              </a:ext>
            </a:extLst>
          </p:cNvPr>
          <p:cNvSpPr>
            <a:spLocks noGrp="1"/>
          </p:cNvSpPr>
          <p:nvPr>
            <p:ph type="title"/>
          </p:nvPr>
        </p:nvSpPr>
        <p:spPr/>
        <p:txBody>
          <a:bodyPr/>
          <a:lstStyle/>
          <a:p>
            <a:r>
              <a:rPr lang="en-US" b="1"/>
              <a:t>OTHER INVESTIGATIONS :</a:t>
            </a:r>
          </a:p>
        </p:txBody>
      </p:sp>
      <p:sp>
        <p:nvSpPr>
          <p:cNvPr id="3" name="Content Placeholder 2">
            <a:extLst>
              <a:ext uri="{FF2B5EF4-FFF2-40B4-BE49-F238E27FC236}">
                <a16:creationId xmlns:a16="http://schemas.microsoft.com/office/drawing/2014/main" id="{74ABB0C3-274E-B949-A7F9-801620189E3D}"/>
              </a:ext>
            </a:extLst>
          </p:cNvPr>
          <p:cNvSpPr>
            <a:spLocks noGrp="1"/>
          </p:cNvSpPr>
          <p:nvPr>
            <p:ph idx="1"/>
          </p:nvPr>
        </p:nvSpPr>
        <p:spPr>
          <a:xfrm>
            <a:off x="1561494" y="2160074"/>
            <a:ext cx="8946541" cy="3614457"/>
          </a:xfrm>
        </p:spPr>
        <p:txBody>
          <a:bodyPr>
            <a:normAutofit/>
          </a:bodyPr>
          <a:lstStyle/>
          <a:p>
            <a:r>
              <a:rPr lang="en-US" b="1" i="1" u="sng"/>
              <a:t>Measurement of allergic status.</a:t>
            </a:r>
            <a:r>
              <a:rPr lang="en-US"/>
              <a:t> The presence of atopy may be demonstrated by skin prick tests. Similar information may be provided by the measurement of total and allergen-specific IgE. A full blood picture may show peripheral blood eosinophilia.</a:t>
            </a:r>
          </a:p>
          <a:p>
            <a:r>
              <a:rPr lang="en-US" b="1" i="1" u="sng"/>
              <a:t>Radiological examination.</a:t>
            </a:r>
            <a:r>
              <a:rPr lang="en-US"/>
              <a:t> Chest X-ray appearances are often normal or show hyperinflation of lung fields. Lobar collapse may be seen if mucus occludes a large bronchus, and if accompanied by the presence of flitting infiltrates, may suggest that asthma has been complicated by allergic bronchopulmonary aspergillosis. An HRCT scan may be useful to detect bronchiectasis.</a:t>
            </a:r>
          </a:p>
        </p:txBody>
      </p:sp>
    </p:spTree>
    <p:extLst>
      <p:ext uri="{BB962C8B-B14F-4D97-AF65-F5344CB8AC3E}">
        <p14:creationId xmlns:p14="http://schemas.microsoft.com/office/powerpoint/2010/main" val="10881704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BBA01-34C3-454D-9646-CBDE073D4BDB}"/>
              </a:ext>
            </a:extLst>
          </p:cNvPr>
          <p:cNvSpPr>
            <a:spLocks noGrp="1"/>
          </p:cNvSpPr>
          <p:nvPr>
            <p:ph type="title"/>
          </p:nvPr>
        </p:nvSpPr>
        <p:spPr/>
        <p:txBody>
          <a:bodyPr/>
          <a:lstStyle/>
          <a:p>
            <a:r>
              <a:rPr lang="en-US"/>
              <a:t>INVESTIGATIONS continues… </a:t>
            </a:r>
          </a:p>
        </p:txBody>
      </p:sp>
      <p:sp>
        <p:nvSpPr>
          <p:cNvPr id="3" name="Content Placeholder 2">
            <a:extLst>
              <a:ext uri="{FF2B5EF4-FFF2-40B4-BE49-F238E27FC236}">
                <a16:creationId xmlns:a16="http://schemas.microsoft.com/office/drawing/2014/main" id="{B575CB7A-51A0-7041-864E-4CCF639FB5E1}"/>
              </a:ext>
            </a:extLst>
          </p:cNvPr>
          <p:cNvSpPr>
            <a:spLocks noGrp="1"/>
          </p:cNvSpPr>
          <p:nvPr>
            <p:ph idx="1"/>
          </p:nvPr>
        </p:nvSpPr>
        <p:spPr/>
        <p:txBody>
          <a:bodyPr>
            <a:normAutofit/>
          </a:bodyPr>
          <a:lstStyle/>
          <a:p>
            <a:r>
              <a:rPr lang="en-US" b="1" i="1" u="sng"/>
              <a:t>Assessment of eosinophilic airway inflammation. </a:t>
            </a:r>
            <a:r>
              <a:rPr lang="en-US"/>
              <a:t>An induced sputum differential eosinophil count of greater than 2% or exhaled breath nitric oxide concentration (FENO) may support the diagnosis but is non-specific.</a:t>
            </a:r>
          </a:p>
          <a:p>
            <a:r>
              <a:rPr lang="en-US" b="1" i="1" u="sng"/>
              <a:t>Exercise-induced asthma</a:t>
            </a:r>
            <a:r>
              <a:rPr lang="en-US"/>
              <a:t>. Serial recordings of FEV1 in a patient with bronchial asthma before and after 6 minutes of strenuous exercise. Note initial slight rise on completion of exercise, followed by sudden fall and gradual recovery. Adequate warm-up exercise or pre-treatment with a </a:t>
            </a:r>
            <a:r>
              <a:rPr lang="el-GR"/>
              <a:t>β2-</a:t>
            </a:r>
            <a:r>
              <a:rPr lang="en-US"/>
              <a:t>adrenoceptor agonist, nedocromil sodium or a leukotriene antagonist (e.g. montelukast sodium) can protect against exercise-induced symptoms.</a:t>
            </a:r>
          </a:p>
        </p:txBody>
      </p:sp>
    </p:spTree>
    <p:extLst>
      <p:ext uri="{BB962C8B-B14F-4D97-AF65-F5344CB8AC3E}">
        <p14:creationId xmlns:p14="http://schemas.microsoft.com/office/powerpoint/2010/main" val="33019100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81D31-5DF1-B149-B863-7875E4032714}"/>
              </a:ext>
            </a:extLst>
          </p:cNvPr>
          <p:cNvSpPr>
            <a:spLocks noGrp="1"/>
          </p:cNvSpPr>
          <p:nvPr>
            <p:ph type="title"/>
          </p:nvPr>
        </p:nvSpPr>
        <p:spPr/>
        <p:txBody>
          <a:bodyPr/>
          <a:lstStyle/>
          <a:p>
            <a:r>
              <a:rPr lang="en-US" b="1"/>
              <a:t>MANAGEMENT :</a:t>
            </a:r>
            <a:br>
              <a:rPr lang="en-US" b="1"/>
            </a:br>
            <a:r>
              <a:rPr lang="en-US" b="1"/>
              <a:t>SETTING GOALS:-</a:t>
            </a:r>
          </a:p>
        </p:txBody>
      </p:sp>
      <p:sp>
        <p:nvSpPr>
          <p:cNvPr id="3" name="Content Placeholder 2">
            <a:extLst>
              <a:ext uri="{FF2B5EF4-FFF2-40B4-BE49-F238E27FC236}">
                <a16:creationId xmlns:a16="http://schemas.microsoft.com/office/drawing/2014/main" id="{C9681FF7-F8DE-1B4B-8FFC-9C5623E29D70}"/>
              </a:ext>
            </a:extLst>
          </p:cNvPr>
          <p:cNvSpPr>
            <a:spLocks noGrp="1"/>
          </p:cNvSpPr>
          <p:nvPr>
            <p:ph idx="1"/>
          </p:nvPr>
        </p:nvSpPr>
        <p:spPr/>
        <p:txBody>
          <a:bodyPr/>
          <a:lstStyle/>
          <a:p>
            <a:pPr marL="0" indent="0">
              <a:buNone/>
            </a:pPr>
            <a:r>
              <a:rPr lang="en-US"/>
              <a:t>Asthma is a chronic condition but effective treatment </a:t>
            </a:r>
          </a:p>
          <a:p>
            <a:pPr marL="0" indent="0">
              <a:buNone/>
            </a:pPr>
            <a:r>
              <a:rPr lang="en-US"/>
              <a:t>is available for the majority of patients. The goal of </a:t>
            </a:r>
          </a:p>
          <a:p>
            <a:pPr marL="0" indent="0">
              <a:buNone/>
            </a:pPr>
            <a:r>
              <a:rPr lang="en-US"/>
              <a:t>management should be to obtain and sustain com-</a:t>
            </a:r>
          </a:p>
          <a:p>
            <a:pPr marL="0" indent="0">
              <a:buNone/>
            </a:pPr>
            <a:r>
              <a:rPr lang="en-US"/>
              <a:t>plete control. However, goals may have to </a:t>
            </a:r>
          </a:p>
          <a:p>
            <a:pPr marL="0" indent="0">
              <a:buNone/>
            </a:pPr>
            <a:r>
              <a:rPr lang="en-US"/>
              <a:t>be modified according to the circumstances and the </a:t>
            </a:r>
          </a:p>
          <a:p>
            <a:pPr marL="0" indent="0">
              <a:buNone/>
            </a:pPr>
            <a:r>
              <a:rPr lang="en-US"/>
              <a:t>patient. Unfortunately, surveys consistently demon-</a:t>
            </a:r>
          </a:p>
          <a:p>
            <a:pPr marL="0" indent="0">
              <a:buNone/>
            </a:pPr>
            <a:r>
              <a:rPr lang="en-US"/>
              <a:t>strate that the majority of asthmatics report suboptimal </a:t>
            </a:r>
          </a:p>
          <a:p>
            <a:pPr marL="0" indent="0">
              <a:buNone/>
            </a:pPr>
            <a:r>
              <a:rPr lang="en-US"/>
              <a:t>control, perhaps reflecting poor expectations of patients </a:t>
            </a:r>
          </a:p>
          <a:p>
            <a:pPr marL="0" indent="0">
              <a:buNone/>
            </a:pPr>
            <a:r>
              <a:rPr lang="en-US"/>
              <a:t>and their clinicians.</a:t>
            </a:r>
          </a:p>
        </p:txBody>
      </p:sp>
    </p:spTree>
    <p:extLst>
      <p:ext uri="{BB962C8B-B14F-4D97-AF65-F5344CB8AC3E}">
        <p14:creationId xmlns:p14="http://schemas.microsoft.com/office/powerpoint/2010/main" val="1501194915"/>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87AD2-82F3-284A-8AF9-15D8C2AF2F3C}"/>
              </a:ext>
            </a:extLst>
          </p:cNvPr>
          <p:cNvSpPr>
            <a:spLocks noGrp="1"/>
          </p:cNvSpPr>
          <p:nvPr>
            <p:ph type="title"/>
          </p:nvPr>
        </p:nvSpPr>
        <p:spPr/>
        <p:txBody>
          <a:bodyPr/>
          <a:lstStyle/>
          <a:p>
            <a:r>
              <a:rPr lang="en-US"/>
              <a:t>Avoidance of aggravating factors:-</a:t>
            </a:r>
          </a:p>
        </p:txBody>
      </p:sp>
      <p:sp>
        <p:nvSpPr>
          <p:cNvPr id="3" name="Content Placeholder 2">
            <a:extLst>
              <a:ext uri="{FF2B5EF4-FFF2-40B4-BE49-F238E27FC236}">
                <a16:creationId xmlns:a16="http://schemas.microsoft.com/office/drawing/2014/main" id="{8088199A-F092-864E-886C-1905DD792254}"/>
              </a:ext>
            </a:extLst>
          </p:cNvPr>
          <p:cNvSpPr>
            <a:spLocks noGrp="1"/>
          </p:cNvSpPr>
          <p:nvPr>
            <p:ph idx="1"/>
          </p:nvPr>
        </p:nvSpPr>
        <p:spPr>
          <a:xfrm>
            <a:off x="1622729" y="2029105"/>
            <a:ext cx="8946541" cy="4195481"/>
          </a:xfrm>
        </p:spPr>
        <p:txBody>
          <a:bodyPr>
            <a:normAutofit/>
          </a:bodyPr>
          <a:lstStyle/>
          <a:p>
            <a:pPr marL="0" indent="0">
              <a:buNone/>
            </a:pPr>
            <a:r>
              <a:rPr lang="en-US"/>
              <a:t>This is particularly important in the management of occupational asthma, but may also be relevant to atopic patients where removing or reducing exposure to relevant antigens, e.g. a pet animal, may effect improvement. </a:t>
            </a:r>
          </a:p>
          <a:p>
            <a:pPr marL="0" indent="0">
              <a:buNone/>
            </a:pPr>
            <a:r>
              <a:rPr lang="en-US"/>
              <a:t>House dust mite exposure may be minimised by replacing carpets with floorboards and using mite-impermeable bedding, although improvements in asthma control following such measures have been difficult to demonstrate. </a:t>
            </a:r>
          </a:p>
          <a:p>
            <a:pPr marL="0" indent="0">
              <a:buNone/>
            </a:pPr>
            <a:r>
              <a:rPr lang="en-US"/>
              <a:t>Smoking cessation is particularly important, as smoking not only encourages sensitisation but also induces a relative corticosteroid resistance in the airway. </a:t>
            </a:r>
          </a:p>
        </p:txBody>
      </p:sp>
    </p:spTree>
    <p:extLst>
      <p:ext uri="{BB962C8B-B14F-4D97-AF65-F5344CB8AC3E}">
        <p14:creationId xmlns:p14="http://schemas.microsoft.com/office/powerpoint/2010/main" val="24081355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688B9-265F-9B48-AA26-1F77278FB40F}"/>
              </a:ext>
            </a:extLst>
          </p:cNvPr>
          <p:cNvSpPr>
            <a:spLocks noGrp="1"/>
          </p:cNvSpPr>
          <p:nvPr>
            <p:ph type="title"/>
          </p:nvPr>
        </p:nvSpPr>
        <p:spPr>
          <a:xfrm>
            <a:off x="2182017" y="869437"/>
            <a:ext cx="9404723" cy="833157"/>
          </a:xfrm>
        </p:spPr>
        <p:txBody>
          <a:bodyPr/>
          <a:lstStyle/>
          <a:p>
            <a:r>
              <a:rPr lang="en-US" b="1" i="1"/>
              <a:t>A stepwise approach to the management of asthma :-</a:t>
            </a:r>
          </a:p>
        </p:txBody>
      </p:sp>
      <p:sp>
        <p:nvSpPr>
          <p:cNvPr id="3" name="Content Placeholder 2">
            <a:extLst>
              <a:ext uri="{FF2B5EF4-FFF2-40B4-BE49-F238E27FC236}">
                <a16:creationId xmlns:a16="http://schemas.microsoft.com/office/drawing/2014/main" id="{999E9893-DD29-2542-B575-0657EDF60979}"/>
              </a:ext>
            </a:extLst>
          </p:cNvPr>
          <p:cNvSpPr>
            <a:spLocks noGrp="1"/>
          </p:cNvSpPr>
          <p:nvPr>
            <p:ph idx="1"/>
          </p:nvPr>
        </p:nvSpPr>
        <p:spPr>
          <a:xfrm>
            <a:off x="1622729" y="2209801"/>
            <a:ext cx="8946541" cy="4195481"/>
          </a:xfrm>
        </p:spPr>
        <p:txBody>
          <a:bodyPr/>
          <a:lstStyle/>
          <a:p>
            <a:endParaRPr lang="en-US" i="1"/>
          </a:p>
          <a:p>
            <a:r>
              <a:rPr lang="en-US" i="1"/>
              <a:t>Step 1: Occasional use of inhaled short-acting </a:t>
            </a:r>
            <a:r>
              <a:rPr lang="el-GR" i="1"/>
              <a:t>β2-</a:t>
            </a:r>
            <a:r>
              <a:rPr lang="en-US" i="1"/>
              <a:t>adrenoreceptor agonist bronchodilators:</a:t>
            </a:r>
          </a:p>
          <a:p>
            <a:pPr marL="0" indent="0">
              <a:buNone/>
            </a:pPr>
            <a:endParaRPr lang="en-US" i="1"/>
          </a:p>
          <a:p>
            <a:pPr marL="0" indent="0">
              <a:buNone/>
            </a:pPr>
            <a:r>
              <a:rPr lang="en-US" i="1"/>
              <a:t>For patients with mild intermittent asthma (symptoms less than once a week for 3 months and fewer than two nocturnal episodes/month), it is usually sufficient to prescribe an inhaled short-acting </a:t>
            </a:r>
            <a:r>
              <a:rPr lang="el-GR" i="1"/>
              <a:t>β2-</a:t>
            </a:r>
            <a:r>
              <a:rPr lang="en-US" i="1"/>
              <a:t>agonist (salbutamol or terbutaline), to be used on an as-required basis.</a:t>
            </a:r>
          </a:p>
        </p:txBody>
      </p:sp>
    </p:spTree>
    <p:extLst>
      <p:ext uri="{BB962C8B-B14F-4D97-AF65-F5344CB8AC3E}">
        <p14:creationId xmlns:p14="http://schemas.microsoft.com/office/powerpoint/2010/main" val="32643035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C9C16-79D0-E94F-BD91-F14D7CF88F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2E7FE6-794B-0A45-87AC-E0699130E366}"/>
              </a:ext>
            </a:extLst>
          </p:cNvPr>
          <p:cNvSpPr>
            <a:spLocks noGrp="1"/>
          </p:cNvSpPr>
          <p:nvPr>
            <p:ph idx="1"/>
          </p:nvPr>
        </p:nvSpPr>
        <p:spPr>
          <a:xfrm>
            <a:off x="762000" y="1493324"/>
            <a:ext cx="10783889" cy="4911958"/>
          </a:xfrm>
        </p:spPr>
        <p:txBody>
          <a:bodyPr>
            <a:normAutofit/>
          </a:bodyPr>
          <a:lstStyle/>
          <a:p>
            <a:r>
              <a:rPr lang="en-US" i="1"/>
              <a:t>Step 2: Introduction of regular ‘preventer’ therapy:</a:t>
            </a:r>
          </a:p>
          <a:p>
            <a:pPr marL="0" indent="0">
              <a:buNone/>
            </a:pPr>
            <a:r>
              <a:rPr lang="en-US" i="1"/>
              <a:t>Regular anti-inflammatory therapy (preferably inhaled corticosteroids (ICS) such as beclometasone, budesonide, fluticasone or ciclesonide) should be started in addition to inhaled </a:t>
            </a:r>
            <a:r>
              <a:rPr lang="el-GR" i="1"/>
              <a:t>β2-</a:t>
            </a:r>
            <a:r>
              <a:rPr lang="en-US" i="1"/>
              <a:t>agonists taken on an as-required basis in any patient who:</a:t>
            </a:r>
          </a:p>
          <a:p>
            <a:pPr marL="0" indent="0">
              <a:buNone/>
            </a:pPr>
            <a:r>
              <a:rPr lang="en-US" i="1"/>
              <a:t>• has experienced an exacerbation of asthma in the last 2 years </a:t>
            </a:r>
          </a:p>
          <a:p>
            <a:pPr marL="0" indent="0">
              <a:buNone/>
            </a:pPr>
            <a:r>
              <a:rPr lang="en-US" i="1"/>
              <a:t>• uses inhaled </a:t>
            </a:r>
            <a:r>
              <a:rPr lang="el-GR" i="1"/>
              <a:t>β2-</a:t>
            </a:r>
            <a:r>
              <a:rPr lang="en-US" i="1"/>
              <a:t>agonists three times a week or more</a:t>
            </a:r>
          </a:p>
          <a:p>
            <a:pPr marL="0" indent="0">
              <a:buNone/>
            </a:pPr>
            <a:r>
              <a:rPr lang="en-US" i="1"/>
              <a:t>• reports symptoms three times a week or more</a:t>
            </a:r>
          </a:p>
          <a:p>
            <a:pPr marL="0" indent="0">
              <a:buNone/>
            </a:pPr>
            <a:r>
              <a:rPr lang="en-US" i="1"/>
              <a:t>• is awakened by asthma one night per week.</a:t>
            </a:r>
          </a:p>
        </p:txBody>
      </p:sp>
    </p:spTree>
    <p:extLst>
      <p:ext uri="{BB962C8B-B14F-4D97-AF65-F5344CB8AC3E}">
        <p14:creationId xmlns:p14="http://schemas.microsoft.com/office/powerpoint/2010/main" val="9501757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81ED2-06CE-B743-BF62-6DB9ED3C99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FA5E43C-FB1F-5646-924F-B53B36F1AB24}"/>
              </a:ext>
            </a:extLst>
          </p:cNvPr>
          <p:cNvSpPr>
            <a:spLocks noGrp="1"/>
          </p:cNvSpPr>
          <p:nvPr>
            <p:ph idx="1"/>
          </p:nvPr>
        </p:nvSpPr>
        <p:spPr/>
        <p:txBody>
          <a:bodyPr>
            <a:normAutofit fontScale="92500" lnSpcReduction="20000"/>
          </a:bodyPr>
          <a:lstStyle/>
          <a:p>
            <a:r>
              <a:rPr lang="en-US" i="1"/>
              <a:t>Step 3: Add-on therapy:</a:t>
            </a:r>
            <a:endParaRPr lang="en-US"/>
          </a:p>
          <a:p>
            <a:pPr marL="0" indent="0">
              <a:buNone/>
            </a:pPr>
            <a:r>
              <a:rPr lang="en-US" i="1"/>
              <a:t>If a patient remains poorly controlled despite regular </a:t>
            </a:r>
          </a:p>
          <a:p>
            <a:pPr marL="0" indent="0">
              <a:buNone/>
            </a:pPr>
            <a:r>
              <a:rPr lang="en-US" i="1"/>
              <a:t>use of ICS, a thorough review should be undertaken </a:t>
            </a:r>
          </a:p>
          <a:p>
            <a:pPr marL="0" indent="0">
              <a:buNone/>
            </a:pPr>
            <a:r>
              <a:rPr lang="en-US" i="1"/>
              <a:t>focusing on adherence, inhaler technique and on-going </a:t>
            </a:r>
          </a:p>
          <a:p>
            <a:pPr marL="0" indent="0">
              <a:buNone/>
            </a:pPr>
            <a:r>
              <a:rPr lang="en-US" i="1"/>
              <a:t>exposure to modifiable aggravating factors. A further </a:t>
            </a:r>
          </a:p>
          <a:p>
            <a:pPr marL="0" indent="0">
              <a:buNone/>
            </a:pPr>
            <a:r>
              <a:rPr lang="en-US" i="1"/>
              <a:t>increase in the dose of ICS may benefit some patients, </a:t>
            </a:r>
          </a:p>
          <a:p>
            <a:pPr marL="0" indent="0">
              <a:buNone/>
            </a:pPr>
            <a:r>
              <a:rPr lang="en-US" i="1"/>
              <a:t>but in general, add-on therapy should be considered in </a:t>
            </a:r>
          </a:p>
          <a:p>
            <a:pPr marL="0" indent="0">
              <a:buNone/>
            </a:pPr>
            <a:r>
              <a:rPr lang="en-US" i="1"/>
              <a:t>adults taking 800 </a:t>
            </a:r>
            <a:r>
              <a:rPr lang="el-GR" i="1"/>
              <a:t>μ</a:t>
            </a:r>
            <a:r>
              <a:rPr lang="en-US" i="1"/>
              <a:t>g/day BDP (or equivalent).</a:t>
            </a:r>
          </a:p>
          <a:p>
            <a:pPr marL="0" indent="0">
              <a:buNone/>
            </a:pPr>
            <a:r>
              <a:rPr lang="en-US" i="1"/>
              <a:t>Long-acting </a:t>
            </a:r>
            <a:r>
              <a:rPr lang="el-GR" i="1"/>
              <a:t>β2-</a:t>
            </a:r>
            <a:r>
              <a:rPr lang="en-US" i="1"/>
              <a:t>agonists (LABAs), such as salmeterol </a:t>
            </a:r>
          </a:p>
          <a:p>
            <a:pPr marL="0" indent="0">
              <a:buNone/>
            </a:pPr>
            <a:r>
              <a:rPr lang="en-US" i="1"/>
              <a:t>and formoterol, with a duration of action of at least </a:t>
            </a:r>
          </a:p>
          <a:p>
            <a:pPr marL="0" indent="0">
              <a:buNone/>
            </a:pPr>
            <a:r>
              <a:rPr lang="en-US" i="1"/>
              <a:t>12 hours, represent the first choice of add-on therapy.</a:t>
            </a:r>
          </a:p>
        </p:txBody>
      </p:sp>
    </p:spTree>
    <p:extLst>
      <p:ext uri="{BB962C8B-B14F-4D97-AF65-F5344CB8AC3E}">
        <p14:creationId xmlns:p14="http://schemas.microsoft.com/office/powerpoint/2010/main" val="79439473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1339-6C14-E04D-8296-B2AD2C8D88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53D705-1E73-C04F-9915-650C8BB6482E}"/>
              </a:ext>
            </a:extLst>
          </p:cNvPr>
          <p:cNvSpPr>
            <a:spLocks noGrp="1"/>
          </p:cNvSpPr>
          <p:nvPr>
            <p:ph idx="1"/>
          </p:nvPr>
        </p:nvSpPr>
        <p:spPr>
          <a:xfrm>
            <a:off x="646111" y="1540949"/>
            <a:ext cx="10700545" cy="4864333"/>
          </a:xfrm>
        </p:spPr>
        <p:txBody>
          <a:bodyPr>
            <a:normAutofit/>
          </a:bodyPr>
          <a:lstStyle/>
          <a:p>
            <a:r>
              <a:rPr lang="en-US" i="1"/>
              <a:t>Step 4: Poor control on moderate dose of inhaled steroid and add-on therapy: addition of a fourth drug:</a:t>
            </a:r>
          </a:p>
          <a:p>
            <a:r>
              <a:rPr lang="en-US" i="1"/>
              <a:t>In adults, the dose of ICS may be increased to 2000 </a:t>
            </a:r>
            <a:r>
              <a:rPr lang="el-GR" i="1"/>
              <a:t>μ</a:t>
            </a:r>
            <a:r>
              <a:rPr lang="en-US" i="1"/>
              <a:t>g BDP/budesonide (or equivalent) daily. </a:t>
            </a:r>
          </a:p>
          <a:p>
            <a:r>
              <a:rPr lang="en-US" i="1"/>
              <a:t>A nasal corticosteroid preparation should be used in patients with prominent upper airway symptoms. </a:t>
            </a:r>
          </a:p>
          <a:p>
            <a:r>
              <a:rPr lang="en-US" i="1"/>
              <a:t>Oral therapy with leukotriene receptor antagonists, theophyllines or a slow-release </a:t>
            </a:r>
            <a:r>
              <a:rPr lang="el-GR" i="1"/>
              <a:t>β2-</a:t>
            </a:r>
            <a:r>
              <a:rPr lang="en-US" i="1"/>
              <a:t>agonist may be considered. </a:t>
            </a:r>
          </a:p>
          <a:p>
            <a:r>
              <a:rPr lang="en-US" i="1"/>
              <a:t>Oral itraconazole should be contemplated in patients with allergic bronchopulmonary aspergillosis (ABPA).</a:t>
            </a:r>
          </a:p>
        </p:txBody>
      </p:sp>
    </p:spTree>
    <p:extLst>
      <p:ext uri="{BB962C8B-B14F-4D97-AF65-F5344CB8AC3E}">
        <p14:creationId xmlns:p14="http://schemas.microsoft.com/office/powerpoint/2010/main" val="3193326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987D5-7385-EE47-8988-7486B401C0DE}"/>
              </a:ext>
            </a:extLst>
          </p:cNvPr>
          <p:cNvSpPr>
            <a:spLocks noGrp="1"/>
          </p:cNvSpPr>
          <p:nvPr>
            <p:ph type="title"/>
          </p:nvPr>
        </p:nvSpPr>
        <p:spPr/>
        <p:txBody>
          <a:bodyPr/>
          <a:lstStyle/>
          <a:p>
            <a:r>
              <a:rPr lang="en-US" b="1" i="1"/>
              <a:t>STEP UP THERAPY continue… </a:t>
            </a:r>
          </a:p>
        </p:txBody>
      </p:sp>
      <p:sp>
        <p:nvSpPr>
          <p:cNvPr id="3" name="Content Placeholder 2">
            <a:extLst>
              <a:ext uri="{FF2B5EF4-FFF2-40B4-BE49-F238E27FC236}">
                <a16:creationId xmlns:a16="http://schemas.microsoft.com/office/drawing/2014/main" id="{1E4D718F-7A66-E449-BB32-AE9A7BB4A8A0}"/>
              </a:ext>
            </a:extLst>
          </p:cNvPr>
          <p:cNvSpPr>
            <a:spLocks noGrp="1"/>
          </p:cNvSpPr>
          <p:nvPr>
            <p:ph idx="1"/>
          </p:nvPr>
        </p:nvSpPr>
        <p:spPr/>
        <p:txBody>
          <a:bodyPr>
            <a:normAutofit fontScale="92500" lnSpcReduction="10000"/>
          </a:bodyPr>
          <a:lstStyle/>
          <a:p>
            <a:r>
              <a:rPr lang="en-US" i="1"/>
              <a:t>Step 5: Continuous or frequent use of oral steroids:</a:t>
            </a:r>
          </a:p>
          <a:p>
            <a:r>
              <a:rPr lang="en-US" i="1"/>
              <a:t>At this stage prednisolone therapy (usually administered as a single daily dose in the morning) should be prescribed in the lowest amount necessary to control symptoms. </a:t>
            </a:r>
          </a:p>
          <a:p>
            <a:r>
              <a:rPr lang="en-US" i="1"/>
              <a:t>Patients on long-term oral corticosteroids (&gt; 3 months) or receiving more than three or four courses per year will be at risk of systemic side-effects. </a:t>
            </a:r>
          </a:p>
          <a:p>
            <a:r>
              <a:rPr lang="en-US" i="1"/>
              <a:t>Osteoporosis can be prevented in this group of patients by using bisphos phonates. </a:t>
            </a:r>
          </a:p>
          <a:p>
            <a:r>
              <a:rPr lang="en-US" i="1"/>
              <a:t>Steroid-sparing therapies such as methotrexate, ciclosporin or oral gold may be considered. </a:t>
            </a:r>
          </a:p>
          <a:p>
            <a:r>
              <a:rPr lang="en-US" i="1"/>
              <a:t>New therapies, such as omalizumab, a monoclonal antibody directed against IgE, may prove helpful in atopic patients.</a:t>
            </a:r>
          </a:p>
        </p:txBody>
      </p:sp>
    </p:spTree>
    <p:extLst>
      <p:ext uri="{BB962C8B-B14F-4D97-AF65-F5344CB8AC3E}">
        <p14:creationId xmlns:p14="http://schemas.microsoft.com/office/powerpoint/2010/main" val="42422240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7CFEC-DCD8-8F47-957A-0F240409A350}"/>
              </a:ext>
            </a:extLst>
          </p:cNvPr>
          <p:cNvSpPr>
            <a:spLocks noGrp="1"/>
          </p:cNvSpPr>
          <p:nvPr>
            <p:ph type="title"/>
          </p:nvPr>
        </p:nvSpPr>
        <p:spPr>
          <a:xfrm>
            <a:off x="1393637" y="452718"/>
            <a:ext cx="9404723" cy="1400530"/>
          </a:xfrm>
        </p:spPr>
        <p:txBody>
          <a:bodyPr/>
          <a:lstStyle/>
          <a:p>
            <a:r>
              <a:rPr lang="en-US" b="1"/>
              <a:t>DEFINITION OF ASTHMA :</a:t>
            </a:r>
          </a:p>
        </p:txBody>
      </p:sp>
      <p:sp>
        <p:nvSpPr>
          <p:cNvPr id="3" name="Content Placeholder 2">
            <a:extLst>
              <a:ext uri="{FF2B5EF4-FFF2-40B4-BE49-F238E27FC236}">
                <a16:creationId xmlns:a16="http://schemas.microsoft.com/office/drawing/2014/main" id="{0D57B0DB-9D0D-A64A-8EEE-451EC2792CFF}"/>
              </a:ext>
            </a:extLst>
          </p:cNvPr>
          <p:cNvSpPr>
            <a:spLocks noGrp="1"/>
          </p:cNvSpPr>
          <p:nvPr>
            <p:ph idx="1"/>
          </p:nvPr>
        </p:nvSpPr>
        <p:spPr>
          <a:xfrm>
            <a:off x="1622729" y="1853248"/>
            <a:ext cx="8946541" cy="4195481"/>
          </a:xfrm>
        </p:spPr>
        <p:txBody>
          <a:bodyPr anchor="ctr">
            <a:normAutofit/>
          </a:bodyPr>
          <a:lstStyle/>
          <a:p>
            <a:pPr marL="0" indent="0">
              <a:buNone/>
            </a:pPr>
            <a:r>
              <a:rPr lang="en-US" sz="2800">
                <a:latin typeface="Arial Nova Light" panose="02000000000000000000" pitchFamily="2" charset="0"/>
                <a:ea typeface="Arial Nova Light" panose="02000000000000000000" pitchFamily="2" charset="0"/>
                <a:cs typeface="Arial" panose="020B0604020202020204" pitchFamily="34" charset="0"/>
              </a:rPr>
              <a:t>There is no universally agreed definition of asthma. Descriptions of the condition focus on clinical, physiological and pathological characteristics stressing the central role of both chronic airway inflammation and increased airway hyper-responsiveness. Typical symptoms include wheeze, cough, chest tightness and dyspnea which are accompanied by the presence of airflow obstruction that is variable over short periods of time, or is reversible with treatment.</a:t>
            </a:r>
          </a:p>
        </p:txBody>
      </p:sp>
    </p:spTree>
    <p:extLst>
      <p:ext uri="{BB962C8B-B14F-4D97-AF65-F5344CB8AC3E}">
        <p14:creationId xmlns:p14="http://schemas.microsoft.com/office/powerpoint/2010/main" val="5271690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20969-C56A-7647-820A-F52A621CA244}"/>
              </a:ext>
            </a:extLst>
          </p:cNvPr>
          <p:cNvSpPr>
            <a:spLocks noGrp="1"/>
          </p:cNvSpPr>
          <p:nvPr>
            <p:ph type="title"/>
          </p:nvPr>
        </p:nvSpPr>
        <p:spPr>
          <a:xfrm>
            <a:off x="2905175" y="5023228"/>
            <a:ext cx="6715075" cy="688194"/>
          </a:xfrm>
        </p:spPr>
        <p:txBody>
          <a:bodyPr/>
          <a:lstStyle/>
          <a:p>
            <a:r>
              <a:rPr lang="en-US" b="1" i="1"/>
              <a:t>How to use a meter_dose inhaler </a:t>
            </a:r>
          </a:p>
        </p:txBody>
      </p:sp>
      <p:pic>
        <p:nvPicPr>
          <p:cNvPr id="6" name="Picture 6">
            <a:extLst>
              <a:ext uri="{FF2B5EF4-FFF2-40B4-BE49-F238E27FC236}">
                <a16:creationId xmlns:a16="http://schemas.microsoft.com/office/drawing/2014/main" id="{F9A11452-97FB-4042-A3A8-E4F584045333}"/>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3691" b="23691"/>
          <a:stretch/>
        </p:blipFill>
        <p:spPr>
          <a:xfrm>
            <a:off x="1476423" y="345281"/>
            <a:ext cx="8825658" cy="4171937"/>
          </a:xfrm>
        </p:spPr>
      </p:pic>
      <p:sp>
        <p:nvSpPr>
          <p:cNvPr id="5" name="Text Placeholder 4">
            <a:extLst>
              <a:ext uri="{FF2B5EF4-FFF2-40B4-BE49-F238E27FC236}">
                <a16:creationId xmlns:a16="http://schemas.microsoft.com/office/drawing/2014/main" id="{EA851D00-D2E5-D147-BEB4-F38568214E3E}"/>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9494009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7A915-E39C-074A-8728-DE46F0F6DBE0}"/>
              </a:ext>
            </a:extLst>
          </p:cNvPr>
          <p:cNvSpPr>
            <a:spLocks noGrp="1"/>
          </p:cNvSpPr>
          <p:nvPr>
            <p:ph type="title"/>
          </p:nvPr>
        </p:nvSpPr>
        <p:spPr>
          <a:xfrm>
            <a:off x="2646361" y="1976718"/>
            <a:ext cx="7200107" cy="1952345"/>
          </a:xfrm>
        </p:spPr>
        <p:txBody>
          <a:bodyPr/>
          <a:lstStyle/>
          <a:p>
            <a:r>
              <a:rPr lang="en-US" sz="8000" b="1" i="1"/>
              <a:t>THANK YOU </a:t>
            </a:r>
          </a:p>
        </p:txBody>
      </p:sp>
    </p:spTree>
    <p:extLst>
      <p:ext uri="{BB962C8B-B14F-4D97-AF65-F5344CB8AC3E}">
        <p14:creationId xmlns:p14="http://schemas.microsoft.com/office/powerpoint/2010/main" val="424371227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4F57-4ACD-EA49-A81E-9C42CEDEAAC3}"/>
              </a:ext>
            </a:extLst>
          </p:cNvPr>
          <p:cNvSpPr>
            <a:spLocks noGrp="1"/>
          </p:cNvSpPr>
          <p:nvPr>
            <p:ph type="title"/>
          </p:nvPr>
        </p:nvSpPr>
        <p:spPr/>
        <p:txBody>
          <a:bodyPr/>
          <a:lstStyle/>
          <a:p>
            <a:r>
              <a:rPr lang="en-US" b="1"/>
              <a:t>EPIDEMIOLOGY</a:t>
            </a:r>
            <a:r>
              <a:rPr lang="en-US"/>
              <a:t> :</a:t>
            </a:r>
          </a:p>
        </p:txBody>
      </p:sp>
      <p:sp>
        <p:nvSpPr>
          <p:cNvPr id="3" name="Content Placeholder 2">
            <a:extLst>
              <a:ext uri="{FF2B5EF4-FFF2-40B4-BE49-F238E27FC236}">
                <a16:creationId xmlns:a16="http://schemas.microsoft.com/office/drawing/2014/main" id="{E04BAD49-98A3-2343-903F-471F45FB0D8A}"/>
              </a:ext>
            </a:extLst>
          </p:cNvPr>
          <p:cNvSpPr>
            <a:spLocks noGrp="1"/>
          </p:cNvSpPr>
          <p:nvPr>
            <p:ph idx="1"/>
          </p:nvPr>
        </p:nvSpPr>
        <p:spPr/>
        <p:txBody>
          <a:bodyPr>
            <a:normAutofit lnSpcReduction="10000"/>
          </a:bodyPr>
          <a:lstStyle/>
          <a:p>
            <a:pPr marL="0" indent="0">
              <a:buNone/>
            </a:pPr>
            <a:r>
              <a:rPr lang="en-US"/>
              <a:t>The prevalence of asthma increased steadily over the lat-</a:t>
            </a:r>
          </a:p>
          <a:p>
            <a:pPr marL="0" indent="0">
              <a:buNone/>
            </a:pPr>
            <a:r>
              <a:rPr lang="en-US"/>
              <a:t>ter part of the last century, first in the developed and </a:t>
            </a:r>
          </a:p>
          <a:p>
            <a:pPr marL="0" indent="0">
              <a:buNone/>
            </a:pPr>
            <a:r>
              <a:rPr lang="en-US"/>
              <a:t>then in the developing world. </a:t>
            </a:r>
          </a:p>
          <a:p>
            <a:pPr marL="0" indent="0">
              <a:buNone/>
            </a:pPr>
            <a:r>
              <a:rPr lang="en-US"/>
              <a:t>Current estimates suggest that asthma affects 300 million people </a:t>
            </a:r>
          </a:p>
          <a:p>
            <a:pPr marL="0" indent="0">
              <a:buNone/>
            </a:pPr>
            <a:r>
              <a:rPr lang="en-US"/>
              <a:t>world-wide.</a:t>
            </a:r>
          </a:p>
          <a:p>
            <a:pPr marL="0" indent="0">
              <a:buNone/>
            </a:pPr>
            <a:r>
              <a:rPr lang="en-US"/>
              <a:t>Although the development, course of disease and </a:t>
            </a:r>
          </a:p>
          <a:p>
            <a:pPr marL="0" indent="0">
              <a:buNone/>
            </a:pPr>
            <a:r>
              <a:rPr lang="en-US"/>
              <a:t>response to treatment are influenced by genetic determi-</a:t>
            </a:r>
          </a:p>
          <a:p>
            <a:pPr marL="0" indent="0">
              <a:buNone/>
            </a:pPr>
            <a:r>
              <a:rPr lang="en-US"/>
              <a:t>nants, the rapid rise in the prevalence of asthma implies </a:t>
            </a:r>
          </a:p>
          <a:p>
            <a:pPr marL="0" indent="0">
              <a:buNone/>
            </a:pPr>
            <a:r>
              <a:rPr lang="en-US"/>
              <a:t>that environmental factors are critically important in </a:t>
            </a:r>
          </a:p>
          <a:p>
            <a:pPr marL="0" indent="0">
              <a:buNone/>
            </a:pPr>
            <a:r>
              <a:rPr lang="en-US"/>
              <a:t>terms of its expression. </a:t>
            </a:r>
          </a:p>
        </p:txBody>
      </p:sp>
    </p:spTree>
    <p:extLst>
      <p:ext uri="{BB962C8B-B14F-4D97-AF65-F5344CB8AC3E}">
        <p14:creationId xmlns:p14="http://schemas.microsoft.com/office/powerpoint/2010/main" val="5806583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7B9B1-D23D-564F-A56D-92365144EE17}"/>
              </a:ext>
            </a:extLst>
          </p:cNvPr>
          <p:cNvSpPr>
            <a:spLocks noGrp="1"/>
          </p:cNvSpPr>
          <p:nvPr>
            <p:ph type="title"/>
          </p:nvPr>
        </p:nvSpPr>
        <p:spPr/>
        <p:txBody>
          <a:bodyPr/>
          <a:lstStyle/>
          <a:p>
            <a:r>
              <a:rPr lang="en-US" b="1"/>
              <a:t>PATHOPHYSIOLOGY :</a:t>
            </a:r>
          </a:p>
        </p:txBody>
      </p:sp>
      <p:sp>
        <p:nvSpPr>
          <p:cNvPr id="3" name="Content Placeholder 2">
            <a:extLst>
              <a:ext uri="{FF2B5EF4-FFF2-40B4-BE49-F238E27FC236}">
                <a16:creationId xmlns:a16="http://schemas.microsoft.com/office/drawing/2014/main" id="{42E64682-90C1-7349-AB3F-B938ED10C6F5}"/>
              </a:ext>
            </a:extLst>
          </p:cNvPr>
          <p:cNvSpPr>
            <a:spLocks noGrp="1"/>
          </p:cNvSpPr>
          <p:nvPr>
            <p:ph idx="1"/>
          </p:nvPr>
        </p:nvSpPr>
        <p:spPr/>
        <p:txBody>
          <a:bodyPr anchor="ctr">
            <a:normAutofit/>
          </a:bodyPr>
          <a:lstStyle/>
          <a:p>
            <a:pPr marL="0" indent="0">
              <a:buNone/>
            </a:pPr>
            <a:r>
              <a:rPr lang="en-US"/>
              <a:t>Airway hyper-reactivity (AHR)—the tendency for airways to contract too easily and too much in response to triggers that have little or no effect in normal individuals—is integral to the diagnosis of asthma. </a:t>
            </a:r>
          </a:p>
          <a:p>
            <a:pPr marL="0" indent="0">
              <a:buNone/>
            </a:pPr>
            <a:r>
              <a:rPr lang="en-US"/>
              <a:t>Other factors likely to be important include the degree of airway narrowing and the influence of neurogenic mechanisms.</a:t>
            </a:r>
          </a:p>
          <a:p>
            <a:pPr marL="0" indent="0">
              <a:buNone/>
            </a:pPr>
            <a:r>
              <a:rPr lang="en-US"/>
              <a:t>With increasing severity and chronicity of the disease, remodelling of the airway occurs, leading to fibrosis of the airway wall, fixed narrowing of the airway and a reduced response to bronchodilator medication.</a:t>
            </a:r>
          </a:p>
        </p:txBody>
      </p:sp>
    </p:spTree>
    <p:extLst>
      <p:ext uri="{BB962C8B-B14F-4D97-AF65-F5344CB8AC3E}">
        <p14:creationId xmlns:p14="http://schemas.microsoft.com/office/powerpoint/2010/main" val="8275374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DE127-207F-6D46-9284-53427000A4C4}"/>
              </a:ext>
            </a:extLst>
          </p:cNvPr>
          <p:cNvSpPr>
            <a:spLocks noGrp="1"/>
          </p:cNvSpPr>
          <p:nvPr>
            <p:ph type="title"/>
          </p:nvPr>
        </p:nvSpPr>
        <p:spPr>
          <a:xfrm>
            <a:off x="2047924" y="4800587"/>
            <a:ext cx="8825657" cy="566738"/>
          </a:xfrm>
        </p:spPr>
        <p:txBody>
          <a:bodyPr/>
          <a:lstStyle/>
          <a:p>
            <a:r>
              <a:rPr lang="en-US" b="1"/>
              <a:t>FACTORS IMPLICATED IN DEVELOPMENT OF ASTHMA </a:t>
            </a:r>
          </a:p>
        </p:txBody>
      </p:sp>
      <p:pic>
        <p:nvPicPr>
          <p:cNvPr id="7" name="Picture 7">
            <a:extLst>
              <a:ext uri="{FF2B5EF4-FFF2-40B4-BE49-F238E27FC236}">
                <a16:creationId xmlns:a16="http://schemas.microsoft.com/office/drawing/2014/main" id="{CFFEA1B2-08F9-5342-92AC-1217FD35B93E}"/>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5891" r="5891"/>
          <a:stretch/>
        </p:blipFill>
        <p:spPr>
          <a:xfrm>
            <a:off x="1524048" y="876552"/>
            <a:ext cx="8825658" cy="3640666"/>
          </a:xfrm>
        </p:spPr>
      </p:pic>
      <p:sp>
        <p:nvSpPr>
          <p:cNvPr id="4" name="Text Placeholder 3">
            <a:extLst>
              <a:ext uri="{FF2B5EF4-FFF2-40B4-BE49-F238E27FC236}">
                <a16:creationId xmlns:a16="http://schemas.microsoft.com/office/drawing/2014/main" id="{66C5C212-2B60-EF46-B123-02BFA3A83B71}"/>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244783174"/>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464C9-F437-4B48-8A51-A9B1DA8EF080}"/>
              </a:ext>
            </a:extLst>
          </p:cNvPr>
          <p:cNvSpPr>
            <a:spLocks noGrp="1"/>
          </p:cNvSpPr>
          <p:nvPr>
            <p:ph type="title"/>
          </p:nvPr>
        </p:nvSpPr>
        <p:spPr/>
        <p:txBody>
          <a:bodyPr/>
          <a:lstStyle/>
          <a:p>
            <a:r>
              <a:rPr lang="en-US" b="1"/>
              <a:t>CLINICAL FEATURES :</a:t>
            </a:r>
          </a:p>
        </p:txBody>
      </p:sp>
      <p:sp>
        <p:nvSpPr>
          <p:cNvPr id="3" name="Picture Placeholder 2">
            <a:extLst>
              <a:ext uri="{FF2B5EF4-FFF2-40B4-BE49-F238E27FC236}">
                <a16:creationId xmlns:a16="http://schemas.microsoft.com/office/drawing/2014/main" id="{E00A5639-88D6-7042-B9D4-1626EC808CAC}"/>
              </a:ext>
            </a:extLst>
          </p:cNvPr>
          <p:cNvSpPr>
            <a:spLocks noGrp="1"/>
          </p:cNvSpPr>
          <p:nvPr>
            <p:ph idx="1"/>
          </p:nvPr>
        </p:nvSpPr>
        <p:spPr>
          <a:xfrm>
            <a:off x="1622729" y="1853248"/>
            <a:ext cx="8946541" cy="4195481"/>
          </a:xfrm>
        </p:spPr>
        <p:txBody>
          <a:bodyPr>
            <a:normAutofit/>
          </a:bodyPr>
          <a:lstStyle/>
          <a:p>
            <a:pPr marL="0" indent="0">
              <a:buNone/>
            </a:pPr>
            <a:r>
              <a:rPr lang="en-US"/>
              <a:t>Typical symptoms include recurrent episodes of wheeze, chest tightness, breathlessness and cough. Not uncommonly, asthma is mistaken for a cold or chest infection that is failing to resolve (e.g. after more than 10 days).</a:t>
            </a:r>
          </a:p>
          <a:p>
            <a:pPr marL="0" indent="0">
              <a:buNone/>
            </a:pPr>
            <a:r>
              <a:rPr lang="en-US"/>
              <a:t>Classical precipitants include exercise, particularly in cold weather, exposure to airborne allergens or pollutants, and viral upper respiratory tract infections.</a:t>
            </a:r>
          </a:p>
          <a:p>
            <a:pPr marL="0" indent="0">
              <a:buNone/>
            </a:pPr>
            <a:r>
              <a:rPr lang="en-US"/>
              <a:t>Patients with mild intermittent asthma are usually asymptomatic between exacerbations. Patients with persistent asthma report on-going breathlessness and wheeze, but variability is usually present with symptoms fluctuating over the course of one day, from day to day, or from month to month.</a:t>
            </a:r>
          </a:p>
        </p:txBody>
      </p:sp>
    </p:spTree>
    <p:extLst>
      <p:ext uri="{BB962C8B-B14F-4D97-AF65-F5344CB8AC3E}">
        <p14:creationId xmlns:p14="http://schemas.microsoft.com/office/powerpoint/2010/main" val="103217617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2AE87-3296-B242-9DCF-070776A6F4C0}"/>
              </a:ext>
            </a:extLst>
          </p:cNvPr>
          <p:cNvSpPr>
            <a:spLocks noGrp="1"/>
          </p:cNvSpPr>
          <p:nvPr>
            <p:ph type="title"/>
          </p:nvPr>
        </p:nvSpPr>
        <p:spPr>
          <a:xfrm>
            <a:off x="2455862" y="690843"/>
            <a:ext cx="6545264" cy="1321313"/>
          </a:xfrm>
        </p:spPr>
        <p:txBody>
          <a:bodyPr/>
          <a:lstStyle/>
          <a:p>
            <a:r>
              <a:rPr lang="en-US" b="1"/>
              <a:t>SIGNS AND SYMPTOMS :</a:t>
            </a:r>
          </a:p>
        </p:txBody>
      </p:sp>
      <p:sp>
        <p:nvSpPr>
          <p:cNvPr id="3" name="Content Placeholder 2">
            <a:extLst>
              <a:ext uri="{FF2B5EF4-FFF2-40B4-BE49-F238E27FC236}">
                <a16:creationId xmlns:a16="http://schemas.microsoft.com/office/drawing/2014/main" id="{72FD8450-CC9C-E14B-BD0E-780F31DC23CB}"/>
              </a:ext>
            </a:extLst>
          </p:cNvPr>
          <p:cNvSpPr>
            <a:spLocks noGrp="1"/>
          </p:cNvSpPr>
          <p:nvPr>
            <p:ph idx="1"/>
          </p:nvPr>
        </p:nvSpPr>
        <p:spPr>
          <a:xfrm>
            <a:off x="1520030" y="2209801"/>
            <a:ext cx="8946541" cy="4195481"/>
          </a:xfrm>
        </p:spPr>
        <p:txBody>
          <a:bodyPr/>
          <a:lstStyle/>
          <a:p>
            <a:pPr marL="0" indent="0">
              <a:buNone/>
            </a:pPr>
            <a:r>
              <a:rPr lang="en-US"/>
              <a:t>Cough may be the dominant symptom in some patients, and the lack of wheeze or breathlessness may lead to a delay in reaching the diagnosis of so-called ‘cough-variant asthma’.</a:t>
            </a:r>
          </a:p>
          <a:p>
            <a:pPr marL="0" indent="0">
              <a:buNone/>
            </a:pPr>
            <a:r>
              <a:rPr lang="en-US"/>
              <a:t>Asthma characteristically displays a diurnal pattern, with symptoms and lung function being worse in the early morning.</a:t>
            </a:r>
          </a:p>
          <a:p>
            <a:pPr marL="0" indent="0">
              <a:buNone/>
            </a:pPr>
            <a:r>
              <a:rPr lang="en-US"/>
              <a:t>Particularly when poorly controlled, symptoms such as cough and wheeze disturb sleep and have led to the use of the term ‘nocturnal asthma’.</a:t>
            </a:r>
          </a:p>
          <a:p>
            <a:pPr marL="0" indent="0">
              <a:buNone/>
            </a:pPr>
            <a:r>
              <a:rPr lang="en-US"/>
              <a:t>In some circumstances, the appearance of asthma is triggered by medications. For example, </a:t>
            </a:r>
            <a:r>
              <a:rPr lang="el-GR"/>
              <a:t>β-</a:t>
            </a:r>
            <a:r>
              <a:rPr lang="en-US"/>
              <a:t>adrenoceptor antagonists (</a:t>
            </a:r>
            <a:r>
              <a:rPr lang="el-GR"/>
              <a:t>β-</a:t>
            </a:r>
            <a:r>
              <a:rPr lang="en-US"/>
              <a:t>blockers) and NSAIDS. </a:t>
            </a:r>
          </a:p>
        </p:txBody>
      </p:sp>
    </p:spTree>
    <p:extLst>
      <p:ext uri="{BB962C8B-B14F-4D97-AF65-F5344CB8AC3E}">
        <p14:creationId xmlns:p14="http://schemas.microsoft.com/office/powerpoint/2010/main" val="31481771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00BF2-B6D6-5649-B5D6-DBF5FFBE49E3}"/>
              </a:ext>
            </a:extLst>
          </p:cNvPr>
          <p:cNvSpPr>
            <a:spLocks noGrp="1"/>
          </p:cNvSpPr>
          <p:nvPr>
            <p:ph type="title"/>
          </p:nvPr>
        </p:nvSpPr>
        <p:spPr>
          <a:xfrm>
            <a:off x="1147027" y="1143000"/>
            <a:ext cx="5092906" cy="1574808"/>
          </a:xfrm>
        </p:spPr>
        <p:txBody>
          <a:bodyPr/>
          <a:lstStyle/>
          <a:p>
            <a:r>
              <a:rPr lang="en-US" b="1"/>
              <a:t>DIAGNOSIS OF ASTHMA :</a:t>
            </a:r>
          </a:p>
        </p:txBody>
      </p:sp>
      <p:pic>
        <p:nvPicPr>
          <p:cNvPr id="9" name="Picture 9">
            <a:extLst>
              <a:ext uri="{FF2B5EF4-FFF2-40B4-BE49-F238E27FC236}">
                <a16:creationId xmlns:a16="http://schemas.microsoft.com/office/drawing/2014/main" id="{816F4C62-4475-184D-BBC1-951617C8750B}"/>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6909" b="6909"/>
          <a:stretch/>
        </p:blipFill>
        <p:spPr>
          <a:xfrm>
            <a:off x="6239933" y="1143000"/>
            <a:ext cx="5581650" cy="5487988"/>
          </a:xfrm>
        </p:spPr>
      </p:pic>
      <p:sp>
        <p:nvSpPr>
          <p:cNvPr id="4" name="Text Placeholder 3">
            <a:extLst>
              <a:ext uri="{FF2B5EF4-FFF2-40B4-BE49-F238E27FC236}">
                <a16:creationId xmlns:a16="http://schemas.microsoft.com/office/drawing/2014/main" id="{E18FF8E8-B577-0043-B16A-95226D4D5490}"/>
              </a:ext>
            </a:extLst>
          </p:cNvPr>
          <p:cNvSpPr>
            <a:spLocks noGrp="1"/>
          </p:cNvSpPr>
          <p:nvPr>
            <p:ph type="body" sz="half" idx="2"/>
          </p:nvPr>
        </p:nvSpPr>
        <p:spPr/>
        <p:txBody>
          <a:bodyPr/>
          <a:lstStyle/>
          <a:p>
            <a:r>
              <a:rPr lang="en-US"/>
              <a:t>The diagnosis of asthma is predominantly clinical and </a:t>
            </a:r>
          </a:p>
          <a:p>
            <a:r>
              <a:rPr lang="en-US"/>
              <a:t>based on a characteristic history. Supportive evidence </a:t>
            </a:r>
          </a:p>
          <a:p>
            <a:r>
              <a:rPr lang="en-US"/>
              <a:t>is provided by the demonstration of variable airflow </a:t>
            </a:r>
          </a:p>
          <a:p>
            <a:r>
              <a:rPr lang="en-US"/>
              <a:t>obstruction, preferably by using spirometry. </a:t>
            </a:r>
          </a:p>
          <a:p>
            <a:endParaRPr lang="en-US"/>
          </a:p>
        </p:txBody>
      </p:sp>
    </p:spTree>
    <p:extLst>
      <p:ext uri="{BB962C8B-B14F-4D97-AF65-F5344CB8AC3E}">
        <p14:creationId xmlns:p14="http://schemas.microsoft.com/office/powerpoint/2010/main" val="28292787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1342D-2A44-0D4B-A15A-C9091E8F7AFA}"/>
              </a:ext>
            </a:extLst>
          </p:cNvPr>
          <p:cNvSpPr>
            <a:spLocks noGrp="1"/>
          </p:cNvSpPr>
          <p:nvPr>
            <p:ph type="title"/>
          </p:nvPr>
        </p:nvSpPr>
        <p:spPr>
          <a:xfrm flipV="1">
            <a:off x="642938" y="5367325"/>
            <a:ext cx="11084718" cy="1240644"/>
          </a:xfrm>
        </p:spPr>
        <p:txBody>
          <a:bodyPr/>
          <a:lstStyle/>
          <a:p>
            <a:endParaRPr lang="en-US"/>
          </a:p>
        </p:txBody>
      </p:sp>
      <p:pic>
        <p:nvPicPr>
          <p:cNvPr id="7" name="Picture 7">
            <a:extLst>
              <a:ext uri="{FF2B5EF4-FFF2-40B4-BE49-F238E27FC236}">
                <a16:creationId xmlns:a16="http://schemas.microsoft.com/office/drawing/2014/main" id="{6F473FDC-C8D2-CD47-8998-84D6E362B8BA}"/>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3497" b="13497"/>
          <a:stretch/>
        </p:blipFill>
        <p:spPr>
          <a:xfrm>
            <a:off x="1154956" y="1354150"/>
            <a:ext cx="9675392" cy="5003787"/>
          </a:xfrm>
        </p:spPr>
      </p:pic>
      <p:sp>
        <p:nvSpPr>
          <p:cNvPr id="4" name="Text Placeholder 3">
            <a:extLst>
              <a:ext uri="{FF2B5EF4-FFF2-40B4-BE49-F238E27FC236}">
                <a16:creationId xmlns:a16="http://schemas.microsoft.com/office/drawing/2014/main" id="{4AD36307-CE9A-C04A-B07E-3230C947EB0C}"/>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4727030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21</Slides>
  <Notes>0</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Ion</vt:lpstr>
      <vt:lpstr>ASTHMA</vt:lpstr>
      <vt:lpstr>DEFINITION OF ASTHMA :</vt:lpstr>
      <vt:lpstr>EPIDEMIOLOGY :</vt:lpstr>
      <vt:lpstr>PATHOPHYSIOLOGY :</vt:lpstr>
      <vt:lpstr>FACTORS IMPLICATED IN DEVELOPMENT OF ASTHMA </vt:lpstr>
      <vt:lpstr>CLINICAL FEATURES :</vt:lpstr>
      <vt:lpstr>SIGNS AND SYMPTOMS :</vt:lpstr>
      <vt:lpstr>DIAGNOSIS OF ASTHMA :</vt:lpstr>
      <vt:lpstr>PowerPoint Presentation</vt:lpstr>
      <vt:lpstr>DIAGNOSIS :</vt:lpstr>
      <vt:lpstr>OTHER INVESTIGATIONS :</vt:lpstr>
      <vt:lpstr>INVESTIGATIONS continues… </vt:lpstr>
      <vt:lpstr>MANAGEMENT : SETTING GOALS:-</vt:lpstr>
      <vt:lpstr>Avoidance of aggravating factors:-</vt:lpstr>
      <vt:lpstr>A stepwise approach to the management of asthma :-</vt:lpstr>
      <vt:lpstr>PowerPoint Presentation</vt:lpstr>
      <vt:lpstr>PowerPoint Presentation</vt:lpstr>
      <vt:lpstr>PowerPoint Presentation</vt:lpstr>
      <vt:lpstr>STEP UP THERAPY continue… </vt:lpstr>
      <vt:lpstr>How to use a meter_dose inhaler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ASTHMA</dc:title>
  <dc:creator>mubasshra@gmail.com</dc:creator>
  <cp:lastModifiedBy>mubasshra@gmail.com</cp:lastModifiedBy>
  <cp:revision>4</cp:revision>
  <dcterms:created xsi:type="dcterms:W3CDTF">2020-03-21T16:01:36Z</dcterms:created>
  <dcterms:modified xsi:type="dcterms:W3CDTF">2020-03-26T10:38:08Z</dcterms:modified>
</cp:coreProperties>
</file>