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8" r:id="rId2"/>
    <p:sldId id="259" r:id="rId3"/>
    <p:sldId id="260" r:id="rId4"/>
    <p:sldId id="299" r:id="rId5"/>
    <p:sldId id="300" r:id="rId6"/>
    <p:sldId id="303" r:id="rId7"/>
    <p:sldId id="301" r:id="rId8"/>
    <p:sldId id="323" r:id="rId9"/>
    <p:sldId id="302" r:id="rId10"/>
    <p:sldId id="261" r:id="rId11"/>
    <p:sldId id="328" r:id="rId12"/>
    <p:sldId id="306" r:id="rId13"/>
    <p:sldId id="307" r:id="rId14"/>
    <p:sldId id="308" r:id="rId15"/>
    <p:sldId id="309" r:id="rId16"/>
    <p:sldId id="310" r:id="rId17"/>
    <p:sldId id="329" r:id="rId18"/>
    <p:sldId id="311" r:id="rId19"/>
    <p:sldId id="312" r:id="rId20"/>
    <p:sldId id="313" r:id="rId21"/>
    <p:sldId id="314" r:id="rId22"/>
    <p:sldId id="315" r:id="rId23"/>
    <p:sldId id="316" r:id="rId24"/>
    <p:sldId id="317" r:id="rId25"/>
    <p:sldId id="326" r:id="rId26"/>
    <p:sldId id="325" r:id="rId27"/>
    <p:sldId id="324" r:id="rId28"/>
    <p:sldId id="319" r:id="rId29"/>
    <p:sldId id="320" r:id="rId30"/>
    <p:sldId id="32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BA7"/>
    <a:srgbClr val="76DA44"/>
    <a:srgbClr val="C2FF17"/>
    <a:srgbClr val="FDB777"/>
    <a:srgbClr val="FB7A05"/>
    <a:srgbClr val="D4C26A"/>
    <a:srgbClr val="E5DBA7"/>
    <a:srgbClr val="024A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39" autoAdjust="0"/>
    <p:restoredTop sz="97372" autoAdjust="0"/>
  </p:normalViewPr>
  <p:slideViewPr>
    <p:cSldViewPr>
      <p:cViewPr>
        <p:scale>
          <a:sx n="100" d="100"/>
          <a:sy n="100" d="100"/>
        </p:scale>
        <p:origin x="-216" y="132"/>
      </p:cViewPr>
      <p:guideLst>
        <p:guide orient="horz" pos="2160"/>
        <p:guide pos="297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370" y="-510"/>
      </p:cViewPr>
      <p:guideLst>
        <p:guide orient="horz" pos="2880"/>
        <p:guide pos="2160"/>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Chapter 2</a:t>
            </a:r>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06B786-BC31-4CD2-9CE9-8E40BB15938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2973388" y="0"/>
            <a:ext cx="38830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Chapter 2 The History of Management</a:t>
            </a:r>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A88C1DB-8B1B-4CD0-979C-8436B9CE624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D3A1CB4-6A04-41CF-95BA-2B5CE6B82AC8}" type="slidenum">
              <a:rPr lang="en-US"/>
              <a:pPr/>
              <a:t>1</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01DF345-7266-4AFA-A481-E1FC0C0278C0}" type="slidenum">
              <a:rPr lang="en-US"/>
              <a:pPr/>
              <a:t>10</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454400B-1663-40C5-8AFA-EC8AED94DBD7}" type="slidenum">
              <a:rPr lang="en-US"/>
              <a:pPr/>
              <a:t>11</a:t>
            </a:fld>
            <a:endParaRPr 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0A44D8-F0BE-4BEB-94F2-511100C2DCE2}" type="slidenum">
              <a:rPr lang="en-US"/>
              <a:pPr/>
              <a:t>12</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4898A13-D95B-4D47-BDC8-3645C391B13E}" type="slidenum">
              <a:rPr lang="en-US"/>
              <a:pPr/>
              <a:t>13</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91B09B5-EF06-470F-A298-D29413D8638B}" type="slidenum">
              <a:rPr lang="en-US"/>
              <a:pPr/>
              <a:t>14</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B04BAEB-4955-4935-A243-5DAE3F3A2E1C}" type="slidenum">
              <a:rPr lang="en-US"/>
              <a:pPr/>
              <a:t>15</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1A94163-B1F3-4A5A-AF82-3233434583D1}" type="slidenum">
              <a:rPr lang="en-US"/>
              <a:pPr/>
              <a:t>16</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E54EF4-F1A6-4ADC-BEB8-20B8ADCC4DEC}" type="slidenum">
              <a:rPr lang="en-US"/>
              <a:pPr/>
              <a:t>17</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E7500C-930D-43BA-AE5E-0FDA5C0B1D79}" type="slidenum">
              <a:rPr lang="en-US"/>
              <a:pPr/>
              <a:t>18</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0D1AB3F-D2F1-4DBE-9896-68EC8A341A6D}" type="slidenum">
              <a:rPr lang="en-US"/>
              <a:pPr/>
              <a:t>19</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7D2D79-5ADD-4070-88FB-AE9AFE851B31}" type="slidenum">
              <a:rPr lang="en-US"/>
              <a:pPr/>
              <a:t>2</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sz="1100"/>
          </a:p>
          <a:p>
            <a:endParaRPr lang="en-US"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902DA95-A3B6-46C5-B90D-6EB9A4C9C349}" type="slidenum">
              <a:rPr lang="en-US"/>
              <a:pPr/>
              <a:t>20</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0F3DCE-60DA-40A1-A5B3-A1B252751433}" type="slidenum">
              <a:rPr lang="en-US"/>
              <a:pPr/>
              <a:t>21</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231843-F4BD-43E9-AB15-2577B614FB35}" type="slidenum">
              <a:rPr lang="en-US"/>
              <a:pPr/>
              <a:t>22</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2AB13AF-44A4-4C19-AC75-EBA6A5336360}" type="slidenum">
              <a:rPr lang="en-US"/>
              <a:pPr/>
              <a:t>23</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C24BFB1-2D0C-43B7-B4CB-D6EDFFCC1FEB}" type="slidenum">
              <a:rPr lang="en-US"/>
              <a:pPr/>
              <a:t>24</a:t>
            </a:fld>
            <a:endParaRPr 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42E926-2845-4A57-A552-1956C9DA4470}" type="slidenum">
              <a:rPr lang="en-US"/>
              <a:pPr/>
              <a:t>25</a:t>
            </a:fld>
            <a:endParaRPr 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305376B-4BFA-429C-B213-3BFEA6ECC5C8}" type="slidenum">
              <a:rPr lang="en-US"/>
              <a:pPr/>
              <a:t>26</a:t>
            </a:fld>
            <a:endParaRPr 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A9C0ED7-54FD-4EBD-8495-97FBAC0BCD28}" type="slidenum">
              <a:rPr lang="en-US"/>
              <a:pPr/>
              <a:t>27</a:t>
            </a:fld>
            <a:endParaRPr lang="en-U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D4AE42-633F-4DE0-83BC-65636CDA5B32}" type="slidenum">
              <a:rPr lang="en-US"/>
              <a:pPr/>
              <a:t>28</a:t>
            </a:fld>
            <a:endParaRPr lang="en-U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B8905FF-6916-410C-8F03-1F1D39C8202E}" type="slidenum">
              <a:rPr lang="en-US"/>
              <a:pPr/>
              <a:t>29</a:t>
            </a:fld>
            <a:endParaRPr lang="en-US"/>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63A41E4-1DA0-4CC8-8E06-A43E3FED1A19}" type="slidenum">
              <a:rPr lang="en-US"/>
              <a:pPr/>
              <a:t>3</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A229052-AA13-4A24-892C-9F660FB78FD4}" type="slidenum">
              <a:rPr lang="en-US"/>
              <a:pPr/>
              <a:t>30</a:t>
            </a:fld>
            <a:endParaRPr lang="en-U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89C4ABF-3027-469A-B17D-95CA0450A185}" type="slidenum">
              <a:rPr lang="en-US"/>
              <a:pPr/>
              <a:t>4</a:t>
            </a:fld>
            <a:endParaRPr lang="en-US"/>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C1DB272-0E1B-42B7-9B40-E9C4A8489892}" type="slidenum">
              <a:rPr lang="en-US"/>
              <a:pPr/>
              <a:t>5</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A713EE4-7ACD-4781-99B3-0F78018A5FCA}" type="slidenum">
              <a:rPr lang="en-US"/>
              <a:pPr/>
              <a:t>6</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2D3D624-1DC7-4573-90A0-1477026AA6F7}" type="slidenum">
              <a:rPr lang="en-US"/>
              <a:pPr/>
              <a:t>7</a:t>
            </a:fld>
            <a:endParaRPr 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78D4943-6B3A-4706-ABEF-27CD9594756A}" type="slidenum">
              <a:rPr lang="en-US"/>
              <a:pPr/>
              <a:t>8</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60E7846-A566-4153-A911-DCBC9EFF4475}" type="slidenum">
              <a:rPr lang="en-US"/>
              <a:pPr/>
              <a:t>9</a:t>
            </a:fld>
            <a:endParaRPr lang="en-US"/>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E3F398-C51B-4C87-8D2A-D1252A54F72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AAFF4B-A852-4C09-93C6-48C409AD48C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19812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9638" y="76200"/>
            <a:ext cx="5795962"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2197C6-2333-4AD0-9478-1D0AAEEF90A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9638" y="76200"/>
            <a:ext cx="79295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26188"/>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307138"/>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534150"/>
            <a:ext cx="2133600" cy="400050"/>
          </a:xfrm>
        </p:spPr>
        <p:txBody>
          <a:bodyPr/>
          <a:lstStyle>
            <a:lvl1pPr>
              <a:defRPr/>
            </a:lvl1pPr>
          </a:lstStyle>
          <a:p>
            <a:fld id="{EDA95538-9F64-436E-90AE-C53EB96929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FB3A02-B29B-4991-A0DA-4C1251063F3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182469-FE7C-4E39-AF19-7718E1FD3BF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282CC1-1E4B-4FCE-8F38-38C57A3A69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5686C7-A77E-407F-BCE5-8C7E274552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0BCE8B-EF15-426E-B9CB-55CCC5E4A2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15D43E-64FE-4A71-B836-43ADD9887E1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B7492B-C575-4CEC-B1E1-0B04AE4A731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246BE-77DC-47B2-8622-CE3326C743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Line 9"/>
          <p:cNvSpPr>
            <a:spLocks noChangeShapeType="1"/>
          </p:cNvSpPr>
          <p:nvPr userDrawn="1"/>
        </p:nvSpPr>
        <p:spPr bwMode="auto">
          <a:xfrm>
            <a:off x="222250" y="6248400"/>
            <a:ext cx="8616950" cy="0"/>
          </a:xfrm>
          <a:prstGeom prst="line">
            <a:avLst/>
          </a:prstGeom>
          <a:noFill/>
          <a:ln w="9525">
            <a:solidFill>
              <a:srgbClr val="024A8C"/>
            </a:solidFill>
            <a:round/>
            <a:headEnd/>
            <a:tailEnd/>
          </a:ln>
          <a:effectLst/>
        </p:spPr>
        <p:txBody>
          <a:bodyPr/>
          <a:lstStyle/>
          <a:p>
            <a:endParaRPr lang="en-US"/>
          </a:p>
        </p:txBody>
      </p:sp>
      <p:sp>
        <p:nvSpPr>
          <p:cNvPr id="1032" name="Rectangle 8"/>
          <p:cNvSpPr>
            <a:spLocks noChangeArrowheads="1"/>
          </p:cNvSpPr>
          <p:nvPr userDrawn="1"/>
        </p:nvSpPr>
        <p:spPr bwMode="auto">
          <a:xfrm>
            <a:off x="304800" y="0"/>
            <a:ext cx="8534400" cy="990600"/>
          </a:xfrm>
          <a:prstGeom prst="rect">
            <a:avLst/>
          </a:prstGeom>
          <a:gradFill rotWithShape="1">
            <a:gsLst>
              <a:gs pos="0">
                <a:srgbClr val="FB7A05">
                  <a:gamma/>
                  <a:shade val="96078"/>
                  <a:invGamma/>
                  <a:alpha val="78000"/>
                </a:srgbClr>
              </a:gs>
              <a:gs pos="50000">
                <a:srgbClr val="FB7A05"/>
              </a:gs>
              <a:gs pos="100000">
                <a:srgbClr val="FB7A05">
                  <a:gamma/>
                  <a:shade val="96078"/>
                  <a:invGamma/>
                  <a:alpha val="78000"/>
                </a:srgbClr>
              </a:gs>
            </a:gsLst>
            <a:lin ang="5400000" scaled="1"/>
          </a:gradFill>
          <a:ln w="9525">
            <a:noFill/>
            <a:miter lim="800000"/>
            <a:headEnd/>
            <a:tailEnd/>
          </a:ln>
          <a:effectLst>
            <a:outerShdw dist="71842" dir="2700000" algn="ctr" rotWithShape="0">
              <a:schemeClr val="bg2"/>
            </a:outerShdw>
          </a:effectLst>
        </p:spPr>
        <p:txBody>
          <a:bodyPr wrap="none" anchor="ctr"/>
          <a:lstStyle/>
          <a:p>
            <a:endParaRPr lang="en-US"/>
          </a:p>
        </p:txBody>
      </p:sp>
      <p:sp>
        <p:nvSpPr>
          <p:cNvPr id="1026" name="Rectangle 2"/>
          <p:cNvSpPr>
            <a:spLocks noGrp="1" noChangeArrowheads="1"/>
          </p:cNvSpPr>
          <p:nvPr>
            <p:ph type="title"/>
          </p:nvPr>
        </p:nvSpPr>
        <p:spPr bwMode="auto">
          <a:xfrm>
            <a:off x="909638" y="76200"/>
            <a:ext cx="7929562"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38200" y="63261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3071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5341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defRPr>
            </a:lvl1pPr>
          </a:lstStyle>
          <a:p>
            <a:fld id="{6DAEF276-1468-4210-B411-46339A2408D4}" type="slidenum">
              <a:rPr lang="en-US"/>
              <a:pPr/>
              <a:t>‹#›</a:t>
            </a:fld>
            <a:endParaRPr lang="en-US"/>
          </a:p>
        </p:txBody>
      </p:sp>
      <p:sp>
        <p:nvSpPr>
          <p:cNvPr id="1034" name="Rectangle 10"/>
          <p:cNvSpPr>
            <a:spLocks noChangeArrowheads="1"/>
          </p:cNvSpPr>
          <p:nvPr userDrawn="1"/>
        </p:nvSpPr>
        <p:spPr bwMode="auto">
          <a:xfrm>
            <a:off x="685800" y="6330950"/>
            <a:ext cx="6096000" cy="476250"/>
          </a:xfrm>
          <a:prstGeom prst="rect">
            <a:avLst/>
          </a:prstGeom>
          <a:noFill/>
          <a:ln w="9525">
            <a:noFill/>
            <a:miter lim="800000"/>
            <a:headEnd/>
            <a:tailEnd/>
          </a:ln>
          <a:effectLst/>
        </p:spPr>
        <p:txBody>
          <a:bodyPr/>
          <a:lstStyle/>
          <a:p>
            <a:r>
              <a:rPr lang="en-US" sz="1000">
                <a:solidFill>
                  <a:schemeClr val="bg2"/>
                </a:solidFill>
              </a:rPr>
              <a:t>Chapter 2</a:t>
            </a:r>
            <a:br>
              <a:rPr lang="en-US" sz="1000">
                <a:solidFill>
                  <a:schemeClr val="bg2"/>
                </a:solidFill>
              </a:rPr>
            </a:br>
            <a:r>
              <a:rPr lang="en-US" sz="1000">
                <a:solidFill>
                  <a:schemeClr val="bg2"/>
                </a:solidFill>
              </a:rPr>
              <a:t>Copyright ©2007 by South-Western, a division of Thomson Learning.  All rights reserved </a:t>
            </a:r>
          </a:p>
        </p:txBody>
      </p:sp>
      <p:sp>
        <p:nvSpPr>
          <p:cNvPr id="1031" name="Rectangle 7"/>
          <p:cNvSpPr>
            <a:spLocks noChangeArrowheads="1"/>
          </p:cNvSpPr>
          <p:nvPr userDrawn="1"/>
        </p:nvSpPr>
        <p:spPr bwMode="auto">
          <a:xfrm>
            <a:off x="0" y="0"/>
            <a:ext cx="609600" cy="6858000"/>
          </a:xfrm>
          <a:prstGeom prst="rect">
            <a:avLst/>
          </a:prstGeom>
          <a:gradFill rotWithShape="1">
            <a:gsLst>
              <a:gs pos="0">
                <a:srgbClr val="70C133">
                  <a:gamma/>
                  <a:shade val="76078"/>
                  <a:invGamma/>
                </a:srgbClr>
              </a:gs>
              <a:gs pos="50000">
                <a:srgbClr val="70C133"/>
              </a:gs>
              <a:gs pos="100000">
                <a:srgbClr val="70C133">
                  <a:gamma/>
                  <a:shade val="76078"/>
                  <a:invGamma/>
                </a:srgbClr>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600" b="1">
          <a:solidFill>
            <a:srgbClr val="024A8C"/>
          </a:solidFill>
          <a:latin typeface="+mj-lt"/>
          <a:ea typeface="+mj-ea"/>
          <a:cs typeface="+mj-cs"/>
        </a:defRPr>
      </a:lvl1pPr>
      <a:lvl2pPr algn="l" rtl="0" fontAlgn="base">
        <a:spcBef>
          <a:spcPct val="0"/>
        </a:spcBef>
        <a:spcAft>
          <a:spcPct val="0"/>
        </a:spcAft>
        <a:defRPr sz="3600" b="1">
          <a:solidFill>
            <a:srgbClr val="024A8C"/>
          </a:solidFill>
          <a:latin typeface="Arial" charset="0"/>
        </a:defRPr>
      </a:lvl2pPr>
      <a:lvl3pPr algn="l" rtl="0" fontAlgn="base">
        <a:spcBef>
          <a:spcPct val="0"/>
        </a:spcBef>
        <a:spcAft>
          <a:spcPct val="0"/>
        </a:spcAft>
        <a:defRPr sz="3600" b="1">
          <a:solidFill>
            <a:srgbClr val="024A8C"/>
          </a:solidFill>
          <a:latin typeface="Arial" charset="0"/>
        </a:defRPr>
      </a:lvl3pPr>
      <a:lvl4pPr algn="l" rtl="0" fontAlgn="base">
        <a:spcBef>
          <a:spcPct val="0"/>
        </a:spcBef>
        <a:spcAft>
          <a:spcPct val="0"/>
        </a:spcAft>
        <a:defRPr sz="3600" b="1">
          <a:solidFill>
            <a:srgbClr val="024A8C"/>
          </a:solidFill>
          <a:latin typeface="Arial" charset="0"/>
        </a:defRPr>
      </a:lvl4pPr>
      <a:lvl5pPr algn="l" rtl="0" fontAlgn="base">
        <a:spcBef>
          <a:spcPct val="0"/>
        </a:spcBef>
        <a:spcAft>
          <a:spcPct val="0"/>
        </a:spcAft>
        <a:defRPr sz="3600" b="1">
          <a:solidFill>
            <a:srgbClr val="024A8C"/>
          </a:solidFill>
          <a:latin typeface="Arial" charset="0"/>
        </a:defRPr>
      </a:lvl5pPr>
      <a:lvl6pPr marL="457200" algn="l" rtl="0" fontAlgn="base">
        <a:spcBef>
          <a:spcPct val="0"/>
        </a:spcBef>
        <a:spcAft>
          <a:spcPct val="0"/>
        </a:spcAft>
        <a:defRPr sz="3600" b="1">
          <a:solidFill>
            <a:srgbClr val="024A8C"/>
          </a:solidFill>
          <a:latin typeface="Arial" charset="0"/>
        </a:defRPr>
      </a:lvl6pPr>
      <a:lvl7pPr marL="914400" algn="l" rtl="0" fontAlgn="base">
        <a:spcBef>
          <a:spcPct val="0"/>
        </a:spcBef>
        <a:spcAft>
          <a:spcPct val="0"/>
        </a:spcAft>
        <a:defRPr sz="3600" b="1">
          <a:solidFill>
            <a:srgbClr val="024A8C"/>
          </a:solidFill>
          <a:latin typeface="Arial" charset="0"/>
        </a:defRPr>
      </a:lvl7pPr>
      <a:lvl8pPr marL="1371600" algn="l" rtl="0" fontAlgn="base">
        <a:spcBef>
          <a:spcPct val="0"/>
        </a:spcBef>
        <a:spcAft>
          <a:spcPct val="0"/>
        </a:spcAft>
        <a:defRPr sz="3600" b="1">
          <a:solidFill>
            <a:srgbClr val="024A8C"/>
          </a:solidFill>
          <a:latin typeface="Arial" charset="0"/>
        </a:defRPr>
      </a:lvl8pPr>
      <a:lvl9pPr marL="1828800" algn="l" rtl="0" fontAlgn="base">
        <a:spcBef>
          <a:spcPct val="0"/>
        </a:spcBef>
        <a:spcAft>
          <a:spcPct val="0"/>
        </a:spcAft>
        <a:defRPr sz="3600" b="1">
          <a:solidFill>
            <a:srgbClr val="024A8C"/>
          </a:solidFill>
          <a:latin typeface="Arial" charset="0"/>
        </a:defRPr>
      </a:lvl9pPr>
    </p:titleStyle>
    <p:bodyStyle>
      <a:lvl1pPr marL="342900" indent="-342900" algn="l" rtl="0" fontAlgn="base">
        <a:spcBef>
          <a:spcPct val="20000"/>
        </a:spcBef>
        <a:spcAft>
          <a:spcPct val="0"/>
        </a:spcAft>
        <a:buClr>
          <a:srgbClr val="A56E37"/>
        </a:buClr>
        <a:buSzPct val="130000"/>
        <a:buFont typeface="Wingdings" pitchFamily="2" charset="2"/>
        <a:buChar char="§"/>
        <a:defRPr sz="2600" b="1">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9CBD867-4045-4CD4-8275-81B2574047A3}" type="slidenum">
              <a:rPr lang="en-US"/>
              <a:pPr/>
              <a:t>1</a:t>
            </a:fld>
            <a:endParaRPr lang="en-US"/>
          </a:p>
        </p:txBody>
      </p:sp>
      <p:sp>
        <p:nvSpPr>
          <p:cNvPr id="8198" name="Oval 6"/>
          <p:cNvSpPr>
            <a:spLocks noChangeArrowheads="1"/>
          </p:cNvSpPr>
          <p:nvPr/>
        </p:nvSpPr>
        <p:spPr bwMode="auto">
          <a:xfrm>
            <a:off x="2743200" y="1176338"/>
            <a:ext cx="3581400" cy="5072062"/>
          </a:xfrm>
          <a:prstGeom prst="ellipse">
            <a:avLst/>
          </a:prstGeom>
          <a:gradFill rotWithShape="1">
            <a:gsLst>
              <a:gs pos="0">
                <a:srgbClr val="E5DBA7">
                  <a:gamma/>
                  <a:shade val="57255"/>
                  <a:invGamma/>
                  <a:alpha val="25999"/>
                </a:srgbClr>
              </a:gs>
              <a:gs pos="100000">
                <a:srgbClr val="E5DBA7">
                  <a:alpha val="78000"/>
                </a:srgbClr>
              </a:gs>
            </a:gsLst>
            <a:path path="shape">
              <a:fillToRect l="50000" t="50000" r="50000" b="50000"/>
            </a:path>
          </a:gradFill>
          <a:ln w="9525">
            <a:noFill/>
            <a:round/>
            <a:headEnd/>
            <a:tailEnd/>
          </a:ln>
          <a:effectLst/>
        </p:spPr>
        <p:txBody>
          <a:bodyPr wrap="none" anchor="ctr"/>
          <a:lstStyle/>
          <a:p>
            <a:endParaRPr lang="en-US"/>
          </a:p>
        </p:txBody>
      </p:sp>
      <p:sp>
        <p:nvSpPr>
          <p:cNvPr id="8211" name="Rectangle 19"/>
          <p:cNvSpPr>
            <a:spLocks noChangeArrowheads="1"/>
          </p:cNvSpPr>
          <p:nvPr/>
        </p:nvSpPr>
        <p:spPr bwMode="auto">
          <a:xfrm>
            <a:off x="4629150" y="1176338"/>
            <a:ext cx="4191000" cy="5072062"/>
          </a:xfrm>
          <a:prstGeom prst="rect">
            <a:avLst/>
          </a:prstGeom>
          <a:solidFill>
            <a:srgbClr val="70C133"/>
          </a:solidFill>
          <a:ln w="9525">
            <a:noFill/>
            <a:miter lim="800000"/>
            <a:headEnd/>
            <a:tailEnd/>
          </a:ln>
          <a:effectLst/>
        </p:spPr>
        <p:txBody>
          <a:bodyPr wrap="none" anchor="ctr"/>
          <a:lstStyle/>
          <a:p>
            <a:pPr algn="r"/>
            <a:endParaRPr lang="en-US" b="1" dirty="0"/>
          </a:p>
        </p:txBody>
      </p:sp>
      <p:sp>
        <p:nvSpPr>
          <p:cNvPr id="8203" name="Rectangle 11"/>
          <p:cNvSpPr>
            <a:spLocks noGrp="1" noChangeArrowheads="1"/>
          </p:cNvSpPr>
          <p:nvPr>
            <p:ph type="title"/>
          </p:nvPr>
        </p:nvSpPr>
        <p:spPr>
          <a:xfrm>
            <a:off x="838200" y="2376488"/>
            <a:ext cx="7315200" cy="868362"/>
          </a:xfrm>
        </p:spPr>
        <p:txBody>
          <a:bodyPr/>
          <a:lstStyle/>
          <a:p>
            <a:r>
              <a:rPr lang="en-US" dirty="0"/>
              <a:t>    Chapter</a:t>
            </a:r>
            <a:r>
              <a:rPr lang="en-US" sz="4800" dirty="0"/>
              <a:t> </a:t>
            </a:r>
            <a:r>
              <a:rPr lang="en-US" sz="4800" dirty="0" smtClean="0"/>
              <a:t>1</a:t>
            </a:r>
            <a:endParaRPr lang="en-US" dirty="0"/>
          </a:p>
        </p:txBody>
      </p:sp>
      <p:sp>
        <p:nvSpPr>
          <p:cNvPr id="8204" name="Rectangle 12"/>
          <p:cNvSpPr>
            <a:spLocks noChangeArrowheads="1"/>
          </p:cNvSpPr>
          <p:nvPr/>
        </p:nvSpPr>
        <p:spPr bwMode="auto">
          <a:xfrm>
            <a:off x="4800600" y="4419600"/>
            <a:ext cx="3886200" cy="1706563"/>
          </a:xfrm>
          <a:prstGeom prst="rect">
            <a:avLst/>
          </a:prstGeom>
          <a:noFill/>
          <a:ln w="9525">
            <a:noFill/>
            <a:miter lim="800000"/>
            <a:headEnd/>
            <a:tailEnd/>
          </a:ln>
          <a:effectLst/>
        </p:spPr>
        <p:txBody>
          <a:bodyPr anchor="ctr"/>
          <a:lstStyle/>
          <a:p>
            <a:pPr algn="r"/>
            <a:r>
              <a:rPr lang="en-US" sz="1600" b="1" dirty="0" smtClean="0"/>
              <a:t>For MS Students</a:t>
            </a:r>
          </a:p>
          <a:p>
            <a:pPr algn="r"/>
            <a:endParaRPr lang="en-US" sz="1600" b="1" dirty="0" smtClean="0"/>
          </a:p>
          <a:p>
            <a:pPr algn="r"/>
            <a:r>
              <a:rPr lang="en-US" sz="1600" b="1" dirty="0" smtClean="0">
                <a:solidFill>
                  <a:srgbClr val="FF0000"/>
                </a:solidFill>
              </a:rPr>
              <a:t>Courtesy of </a:t>
            </a:r>
            <a:br>
              <a:rPr lang="en-US" sz="1600" b="1" dirty="0" smtClean="0">
                <a:solidFill>
                  <a:srgbClr val="FF0000"/>
                </a:solidFill>
              </a:rPr>
            </a:br>
            <a:r>
              <a:rPr lang="en-US" sz="1600" b="1" dirty="0" smtClean="0"/>
              <a:t>Deborah Baker</a:t>
            </a:r>
            <a:br>
              <a:rPr lang="en-US" sz="1600" b="1" dirty="0" smtClean="0"/>
            </a:br>
            <a:r>
              <a:rPr lang="en-US" sz="1600" b="1" dirty="0" smtClean="0"/>
              <a:t>Texas Christian University</a:t>
            </a:r>
            <a:endParaRPr lang="en-US" sz="1600" b="1" dirty="0"/>
          </a:p>
        </p:txBody>
      </p:sp>
      <p:grpSp>
        <p:nvGrpSpPr>
          <p:cNvPr id="8221" name="Group 29"/>
          <p:cNvGrpSpPr>
            <a:grpSpLocks/>
          </p:cNvGrpSpPr>
          <p:nvPr/>
        </p:nvGrpSpPr>
        <p:grpSpPr bwMode="auto">
          <a:xfrm>
            <a:off x="609600" y="4648200"/>
            <a:ext cx="2667000" cy="1447800"/>
            <a:chOff x="3312" y="2880"/>
            <a:chExt cx="2112" cy="1008"/>
          </a:xfrm>
        </p:grpSpPr>
        <p:sp>
          <p:nvSpPr>
            <p:cNvPr id="8219" name="AutoShape 27"/>
            <p:cNvSpPr>
              <a:spLocks noChangeArrowheads="1"/>
            </p:cNvSpPr>
            <p:nvPr/>
          </p:nvSpPr>
          <p:spPr bwMode="auto">
            <a:xfrm>
              <a:off x="3312" y="2880"/>
              <a:ext cx="2112" cy="1008"/>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endParaRPr lang="en-US"/>
            </a:p>
          </p:txBody>
        </p:sp>
        <p:sp>
          <p:nvSpPr>
            <p:cNvPr id="8220" name="Rectangle 28"/>
            <p:cNvSpPr>
              <a:spLocks noChangeArrowheads="1"/>
            </p:cNvSpPr>
            <p:nvPr/>
          </p:nvSpPr>
          <p:spPr bwMode="auto">
            <a:xfrm>
              <a:off x="3431" y="3024"/>
              <a:ext cx="1874" cy="764"/>
            </a:xfrm>
            <a:prstGeom prst="rect">
              <a:avLst/>
            </a:prstGeom>
            <a:noFill/>
            <a:ln w="9525">
              <a:noFill/>
              <a:miter lim="800000"/>
              <a:headEnd/>
              <a:tailEnd/>
            </a:ln>
            <a:effectLst/>
          </p:spPr>
          <p:txBody>
            <a:bodyPr>
              <a:spAutoFit/>
            </a:bodyPr>
            <a:lstStyle/>
            <a:p>
              <a:pPr algn="ctr"/>
              <a:r>
                <a:rPr lang="en-US" sz="2200" b="1">
                  <a:solidFill>
                    <a:schemeClr val="bg1"/>
                  </a:solidFill>
                </a:rPr>
                <a:t>Management</a:t>
              </a:r>
            </a:p>
            <a:p>
              <a:pPr algn="ctr"/>
              <a:r>
                <a:rPr lang="en-US" sz="2200" b="1">
                  <a:solidFill>
                    <a:schemeClr val="bg1"/>
                  </a:solidFill>
                </a:rPr>
                <a:t>4th Edition</a:t>
              </a:r>
            </a:p>
            <a:p>
              <a:pPr algn="ctr"/>
              <a:r>
                <a:rPr lang="en-US" sz="2200" b="1">
                  <a:solidFill>
                    <a:schemeClr val="bg1"/>
                  </a:solidFill>
                </a:rPr>
                <a:t>Chuck Williams</a:t>
              </a:r>
            </a:p>
          </p:txBody>
        </p:sp>
      </p:grpSp>
      <p:sp>
        <p:nvSpPr>
          <p:cNvPr id="8225" name="Rectangle 33"/>
          <p:cNvSpPr>
            <a:spLocks noChangeArrowheads="1"/>
          </p:cNvSpPr>
          <p:nvPr/>
        </p:nvSpPr>
        <p:spPr bwMode="auto">
          <a:xfrm>
            <a:off x="4724400" y="2216150"/>
            <a:ext cx="3536950" cy="1190625"/>
          </a:xfrm>
          <a:prstGeom prst="rect">
            <a:avLst/>
          </a:prstGeom>
          <a:noFill/>
          <a:ln w="9525">
            <a:noFill/>
            <a:miter lim="800000"/>
            <a:headEnd/>
            <a:tailEnd/>
          </a:ln>
          <a:effectLst/>
        </p:spPr>
        <p:txBody>
          <a:bodyPr wrap="none">
            <a:spAutoFit/>
          </a:bodyPr>
          <a:lstStyle/>
          <a:p>
            <a:r>
              <a:rPr lang="en-US" sz="3600" b="1">
                <a:solidFill>
                  <a:srgbClr val="024A8C"/>
                </a:solidFill>
              </a:rPr>
              <a:t>The History </a:t>
            </a:r>
            <a:br>
              <a:rPr lang="en-US" sz="3600" b="1">
                <a:solidFill>
                  <a:srgbClr val="024A8C"/>
                </a:solidFill>
              </a:rPr>
            </a:br>
            <a:r>
              <a:rPr lang="en-US" sz="3600" b="1">
                <a:solidFill>
                  <a:srgbClr val="024A8C"/>
                </a:solidFill>
              </a:rPr>
              <a:t>of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C6B7A97E-4CDB-472F-8EA4-973F6D3AE8D8}" type="slidenum">
              <a:rPr lang="en-US"/>
              <a:pPr/>
              <a:t>10</a:t>
            </a:fld>
            <a:endParaRPr lang="en-US"/>
          </a:p>
        </p:txBody>
      </p:sp>
      <p:sp>
        <p:nvSpPr>
          <p:cNvPr id="13314" name="Rectangle 2"/>
          <p:cNvSpPr>
            <a:spLocks noGrp="1" noChangeArrowheads="1"/>
          </p:cNvSpPr>
          <p:nvPr>
            <p:ph type="title"/>
          </p:nvPr>
        </p:nvSpPr>
        <p:spPr/>
        <p:txBody>
          <a:bodyPr/>
          <a:lstStyle/>
          <a:p>
            <a:r>
              <a:rPr lang="en-US"/>
              <a:t>Frank &amp; Lillian Gilbreth</a:t>
            </a:r>
          </a:p>
        </p:txBody>
      </p:sp>
      <p:sp>
        <p:nvSpPr>
          <p:cNvPr id="13325" name="AutoShape 13"/>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2.2</a:t>
            </a:r>
          </a:p>
        </p:txBody>
      </p:sp>
      <p:grpSp>
        <p:nvGrpSpPr>
          <p:cNvPr id="13328" name="Group 16"/>
          <p:cNvGrpSpPr>
            <a:grpSpLocks/>
          </p:cNvGrpSpPr>
          <p:nvPr/>
        </p:nvGrpSpPr>
        <p:grpSpPr bwMode="auto">
          <a:xfrm>
            <a:off x="1357313" y="1152525"/>
            <a:ext cx="6705600" cy="2382838"/>
            <a:chOff x="816" y="912"/>
            <a:chExt cx="4224" cy="1708"/>
          </a:xfrm>
        </p:grpSpPr>
        <p:sp>
          <p:nvSpPr>
            <p:cNvPr id="13329" name="AutoShape 17"/>
            <p:cNvSpPr>
              <a:spLocks noChangeArrowheads="1"/>
            </p:cNvSpPr>
            <p:nvPr/>
          </p:nvSpPr>
          <p:spPr bwMode="auto">
            <a:xfrm>
              <a:off x="816" y="912"/>
              <a:ext cx="4224" cy="1632"/>
            </a:xfrm>
            <a:prstGeom prst="foldedCorner">
              <a:avLst>
                <a:gd name="adj" fmla="val 12500"/>
              </a:avLst>
            </a:prstGeom>
            <a:solidFill>
              <a:srgbClr val="E5DBA7"/>
            </a:solidFill>
            <a:ln w="9525">
              <a:noFill/>
              <a:round/>
              <a:headEnd/>
              <a:tailEnd/>
            </a:ln>
            <a:effectLst>
              <a:outerShdw dist="71842" dir="2700000" algn="ctr" rotWithShape="0">
                <a:schemeClr val="bg2"/>
              </a:outerShdw>
            </a:effectLst>
          </p:spPr>
          <p:txBody>
            <a:bodyPr wrap="none" anchor="ctr"/>
            <a:lstStyle/>
            <a:p>
              <a:pPr algn="ctr"/>
              <a:endParaRPr lang="en-US"/>
            </a:p>
            <a:p>
              <a:pPr algn="ctr"/>
              <a:endParaRPr lang="en-US"/>
            </a:p>
          </p:txBody>
        </p:sp>
        <p:sp>
          <p:nvSpPr>
            <p:cNvPr id="13330" name="Rectangle 18"/>
            <p:cNvSpPr>
              <a:spLocks noChangeArrowheads="1"/>
            </p:cNvSpPr>
            <p:nvPr/>
          </p:nvSpPr>
          <p:spPr bwMode="auto">
            <a:xfrm>
              <a:off x="864" y="984"/>
              <a:ext cx="4080" cy="1636"/>
            </a:xfrm>
            <a:prstGeom prst="rect">
              <a:avLst/>
            </a:prstGeom>
            <a:noFill/>
            <a:ln w="9525">
              <a:noFill/>
              <a:miter lim="800000"/>
              <a:headEnd/>
              <a:tailEnd/>
            </a:ln>
            <a:effectLst/>
          </p:spPr>
          <p:txBody>
            <a:bodyPr>
              <a:spAutoFit/>
            </a:bodyPr>
            <a:lstStyle/>
            <a:p>
              <a:r>
                <a:rPr lang="en-US" sz="2400" b="1"/>
                <a:t>Frank and Lillian Gilbreth were prolific researchers and often used their family as guinea pigs.  Their work is the subject of </a:t>
              </a:r>
              <a:r>
                <a:rPr lang="en-US" sz="2400" b="1" i="1"/>
                <a:t>Cheaper by the Dozen, </a:t>
              </a:r>
              <a:r>
                <a:rPr lang="en-US" sz="2400" b="1"/>
                <a:t>written by their son and daughter.</a:t>
              </a:r>
            </a:p>
            <a:p>
              <a:endParaRPr lang="en-US" sz="2400" b="1"/>
            </a:p>
          </p:txBody>
        </p:sp>
      </p:grpSp>
      <p:pic>
        <p:nvPicPr>
          <p:cNvPr id="13334" name="Picture 22" descr="Gilbreth_01"/>
          <p:cNvPicPr>
            <a:picLocks noChangeAspect="1" noChangeArrowheads="1"/>
          </p:cNvPicPr>
          <p:nvPr/>
        </p:nvPicPr>
        <p:blipFill>
          <a:blip r:embed="rId3"/>
          <a:srcRect/>
          <a:stretch>
            <a:fillRect/>
          </a:stretch>
        </p:blipFill>
        <p:spPr bwMode="auto">
          <a:xfrm>
            <a:off x="5786438" y="3505200"/>
            <a:ext cx="1920875" cy="2663825"/>
          </a:xfrm>
          <a:prstGeom prst="rect">
            <a:avLst/>
          </a:prstGeom>
          <a:noFill/>
        </p:spPr>
      </p:pic>
      <p:pic>
        <p:nvPicPr>
          <p:cNvPr id="13335" name="Picture 23" descr="gilbrethfrank"/>
          <p:cNvPicPr>
            <a:picLocks noChangeAspect="1" noChangeArrowheads="1"/>
          </p:cNvPicPr>
          <p:nvPr/>
        </p:nvPicPr>
        <p:blipFill>
          <a:blip r:embed="rId4"/>
          <a:srcRect/>
          <a:stretch>
            <a:fillRect/>
          </a:stretch>
        </p:blipFill>
        <p:spPr bwMode="auto">
          <a:xfrm>
            <a:off x="1916113" y="3505200"/>
            <a:ext cx="1873250" cy="25765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B8DCE95-40FA-444A-A201-AC0A4A3CAF4B}" type="slidenum">
              <a:rPr lang="en-US"/>
              <a:pPr/>
              <a:t>11</a:t>
            </a:fld>
            <a:endParaRPr lang="en-US"/>
          </a:p>
        </p:txBody>
      </p:sp>
      <p:sp>
        <p:nvSpPr>
          <p:cNvPr id="161794" name="Rectangle 2"/>
          <p:cNvSpPr>
            <a:spLocks noGrp="1" noChangeArrowheads="1"/>
          </p:cNvSpPr>
          <p:nvPr>
            <p:ph type="title"/>
          </p:nvPr>
        </p:nvSpPr>
        <p:spPr/>
        <p:txBody>
          <a:bodyPr/>
          <a:lstStyle/>
          <a:p>
            <a:r>
              <a:rPr lang="en-US" sz="3200"/>
              <a:t>Motion Studies: Frank &amp; Lillian Gilbreth</a:t>
            </a:r>
          </a:p>
        </p:txBody>
      </p:sp>
      <p:sp>
        <p:nvSpPr>
          <p:cNvPr id="161795" name="AutoShape 3"/>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2.2</a:t>
            </a:r>
          </a:p>
        </p:txBody>
      </p:sp>
      <p:grpSp>
        <p:nvGrpSpPr>
          <p:cNvPr id="161796" name="Group 4"/>
          <p:cNvGrpSpPr>
            <a:grpSpLocks/>
          </p:cNvGrpSpPr>
          <p:nvPr/>
        </p:nvGrpSpPr>
        <p:grpSpPr bwMode="auto">
          <a:xfrm>
            <a:off x="1357313" y="1152525"/>
            <a:ext cx="6705600" cy="2276475"/>
            <a:chOff x="816" y="912"/>
            <a:chExt cx="4224" cy="1632"/>
          </a:xfrm>
        </p:grpSpPr>
        <p:sp>
          <p:nvSpPr>
            <p:cNvPr id="161797" name="AutoShape 5"/>
            <p:cNvSpPr>
              <a:spLocks noChangeArrowheads="1"/>
            </p:cNvSpPr>
            <p:nvPr/>
          </p:nvSpPr>
          <p:spPr bwMode="auto">
            <a:xfrm>
              <a:off x="816" y="912"/>
              <a:ext cx="4224" cy="1632"/>
            </a:xfrm>
            <a:prstGeom prst="foldedCorner">
              <a:avLst>
                <a:gd name="adj" fmla="val 12500"/>
              </a:avLst>
            </a:prstGeom>
            <a:solidFill>
              <a:srgbClr val="E5DBA7"/>
            </a:solidFill>
            <a:ln w="9525">
              <a:noFill/>
              <a:round/>
              <a:headEnd/>
              <a:tailEnd/>
            </a:ln>
            <a:effectLst>
              <a:outerShdw dist="71842" dir="2700000" algn="ctr" rotWithShape="0">
                <a:schemeClr val="bg2"/>
              </a:outerShdw>
            </a:effectLst>
          </p:spPr>
          <p:txBody>
            <a:bodyPr wrap="none" anchor="ctr"/>
            <a:lstStyle/>
            <a:p>
              <a:pPr algn="ctr"/>
              <a:endParaRPr lang="en-US"/>
            </a:p>
            <a:p>
              <a:pPr algn="ctr"/>
              <a:endParaRPr lang="en-US"/>
            </a:p>
          </p:txBody>
        </p:sp>
        <p:sp>
          <p:nvSpPr>
            <p:cNvPr id="161798" name="Rectangle 6"/>
            <p:cNvSpPr>
              <a:spLocks noChangeArrowheads="1"/>
            </p:cNvSpPr>
            <p:nvPr/>
          </p:nvSpPr>
          <p:spPr bwMode="auto">
            <a:xfrm>
              <a:off x="864" y="984"/>
              <a:ext cx="4080" cy="1374"/>
            </a:xfrm>
            <a:prstGeom prst="rect">
              <a:avLst/>
            </a:prstGeom>
            <a:noFill/>
            <a:ln w="9525">
              <a:noFill/>
              <a:miter lim="800000"/>
              <a:headEnd/>
              <a:tailEnd/>
            </a:ln>
            <a:effectLst/>
          </p:spPr>
          <p:txBody>
            <a:bodyPr>
              <a:spAutoFit/>
            </a:bodyPr>
            <a:lstStyle/>
            <a:p>
              <a:r>
                <a:rPr lang="en-US" sz="2400" b="1"/>
                <a:t>Time Study</a:t>
              </a:r>
            </a:p>
            <a:p>
              <a:endParaRPr lang="en-US" sz="2400" b="1"/>
            </a:p>
            <a:p>
              <a:r>
                <a:rPr lang="en-US" sz="2400" b="1"/>
                <a:t>Timing how long it takes good workers </a:t>
              </a:r>
              <a:br>
                <a:rPr lang="en-US" sz="2400" b="1"/>
              </a:br>
              <a:r>
                <a:rPr lang="en-US" sz="2400" b="1"/>
                <a:t>to complete each part of their jobs.  </a:t>
              </a:r>
            </a:p>
            <a:p>
              <a:endParaRPr lang="en-US" sz="2400" b="1"/>
            </a:p>
          </p:txBody>
        </p:sp>
      </p:grpSp>
      <p:grpSp>
        <p:nvGrpSpPr>
          <p:cNvPr id="161799" name="Group 7"/>
          <p:cNvGrpSpPr>
            <a:grpSpLocks/>
          </p:cNvGrpSpPr>
          <p:nvPr/>
        </p:nvGrpSpPr>
        <p:grpSpPr bwMode="auto">
          <a:xfrm>
            <a:off x="1357313" y="3808413"/>
            <a:ext cx="6705600" cy="2747962"/>
            <a:chOff x="816" y="912"/>
            <a:chExt cx="4224" cy="1970"/>
          </a:xfrm>
        </p:grpSpPr>
        <p:sp>
          <p:nvSpPr>
            <p:cNvPr id="161800" name="AutoShape 8"/>
            <p:cNvSpPr>
              <a:spLocks noChangeArrowheads="1"/>
            </p:cNvSpPr>
            <p:nvPr/>
          </p:nvSpPr>
          <p:spPr bwMode="auto">
            <a:xfrm>
              <a:off x="816" y="912"/>
              <a:ext cx="4224" cy="1632"/>
            </a:xfrm>
            <a:prstGeom prst="foldedCorner">
              <a:avLst>
                <a:gd name="adj" fmla="val 12500"/>
              </a:avLst>
            </a:prstGeom>
            <a:solidFill>
              <a:srgbClr val="E5DBA7"/>
            </a:solidFill>
            <a:ln w="9525">
              <a:noFill/>
              <a:round/>
              <a:headEnd/>
              <a:tailEnd/>
            </a:ln>
            <a:effectLst>
              <a:outerShdw dist="71842" dir="2700000" algn="ctr" rotWithShape="0">
                <a:schemeClr val="bg2"/>
              </a:outerShdw>
            </a:effectLst>
          </p:spPr>
          <p:txBody>
            <a:bodyPr wrap="none" anchor="ctr"/>
            <a:lstStyle/>
            <a:p>
              <a:pPr algn="ctr"/>
              <a:endParaRPr lang="en-US"/>
            </a:p>
            <a:p>
              <a:pPr algn="ctr"/>
              <a:endParaRPr lang="en-US"/>
            </a:p>
          </p:txBody>
        </p:sp>
        <p:sp>
          <p:nvSpPr>
            <p:cNvPr id="161801" name="Rectangle 9"/>
            <p:cNvSpPr>
              <a:spLocks noChangeArrowheads="1"/>
            </p:cNvSpPr>
            <p:nvPr/>
          </p:nvSpPr>
          <p:spPr bwMode="auto">
            <a:xfrm>
              <a:off x="864" y="984"/>
              <a:ext cx="4080" cy="1898"/>
            </a:xfrm>
            <a:prstGeom prst="rect">
              <a:avLst/>
            </a:prstGeom>
            <a:noFill/>
            <a:ln w="9525">
              <a:noFill/>
              <a:miter lim="800000"/>
              <a:headEnd/>
              <a:tailEnd/>
            </a:ln>
            <a:effectLst/>
          </p:spPr>
          <p:txBody>
            <a:bodyPr>
              <a:spAutoFit/>
            </a:bodyPr>
            <a:lstStyle/>
            <a:p>
              <a:r>
                <a:rPr lang="en-US" sz="2400" b="1"/>
                <a:t>Motion Study</a:t>
              </a:r>
            </a:p>
            <a:p>
              <a:endParaRPr lang="en-US" sz="2400" b="1"/>
            </a:p>
            <a:p>
              <a:r>
                <a:rPr lang="en-US" sz="2400" b="1"/>
                <a:t>Breaking each task into its separate</a:t>
              </a:r>
              <a:br>
                <a:rPr lang="en-US" sz="2400" b="1"/>
              </a:br>
              <a:r>
                <a:rPr lang="en-US" sz="2400" b="1"/>
                <a:t>motions and then eliminating those that are unnecessary or repetitive.</a:t>
              </a:r>
              <a:br>
                <a:rPr lang="en-US" sz="2400" b="1"/>
              </a:br>
              <a:endParaRPr lang="en-US" sz="2400" b="1"/>
            </a:p>
            <a:p>
              <a:endParaRPr lang="en-US" sz="2400" b="1"/>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51864F-81D0-4D76-ACC0-28449777B15C}" type="slidenum">
              <a:rPr lang="en-US"/>
              <a:pPr/>
              <a:t>12</a:t>
            </a:fld>
            <a:endParaRPr lang="en-US"/>
          </a:p>
        </p:txBody>
      </p:sp>
      <p:sp>
        <p:nvSpPr>
          <p:cNvPr id="105474" name="Rectangle 2"/>
          <p:cNvSpPr>
            <a:spLocks noGrp="1" noChangeArrowheads="1"/>
          </p:cNvSpPr>
          <p:nvPr>
            <p:ph type="title"/>
          </p:nvPr>
        </p:nvSpPr>
        <p:spPr/>
        <p:txBody>
          <a:bodyPr/>
          <a:lstStyle/>
          <a:p>
            <a:r>
              <a:rPr lang="en-US"/>
              <a:t>Charts:  Henry Gantt</a:t>
            </a:r>
          </a:p>
        </p:txBody>
      </p:sp>
      <p:sp>
        <p:nvSpPr>
          <p:cNvPr id="105475" name="AutoShape 3"/>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2.3</a:t>
            </a:r>
          </a:p>
        </p:txBody>
      </p:sp>
      <p:pic>
        <p:nvPicPr>
          <p:cNvPr id="105483" name="Picture 11" descr="05-150 EX02-03"/>
          <p:cNvPicPr>
            <a:picLocks noChangeAspect="1" noChangeArrowheads="1"/>
          </p:cNvPicPr>
          <p:nvPr/>
        </p:nvPicPr>
        <p:blipFill>
          <a:blip r:embed="rId3" cstate="print"/>
          <a:srcRect/>
          <a:stretch>
            <a:fillRect/>
          </a:stretch>
        </p:blipFill>
        <p:spPr bwMode="auto">
          <a:xfrm>
            <a:off x="852488" y="1343025"/>
            <a:ext cx="7893050" cy="4381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224DB980-0F66-4139-8B6E-F1B29EF5DEB0}" type="slidenum">
              <a:rPr lang="en-US"/>
              <a:pPr/>
              <a:t>13</a:t>
            </a:fld>
            <a:endParaRPr lang="en-US"/>
          </a:p>
        </p:txBody>
      </p:sp>
      <p:sp>
        <p:nvSpPr>
          <p:cNvPr id="107522" name="Rectangle 2"/>
          <p:cNvSpPr>
            <a:spLocks noGrp="1" noChangeArrowheads="1"/>
          </p:cNvSpPr>
          <p:nvPr>
            <p:ph type="title"/>
          </p:nvPr>
        </p:nvSpPr>
        <p:spPr/>
        <p:txBody>
          <a:bodyPr/>
          <a:lstStyle/>
          <a:p>
            <a:r>
              <a:rPr lang="en-US"/>
              <a:t>Bureaucratic Management</a:t>
            </a:r>
          </a:p>
        </p:txBody>
      </p:sp>
      <p:sp>
        <p:nvSpPr>
          <p:cNvPr id="107523" name="AutoShape 3"/>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3.1</a:t>
            </a:r>
          </a:p>
        </p:txBody>
      </p:sp>
      <p:grpSp>
        <p:nvGrpSpPr>
          <p:cNvPr id="107525" name="Group 5"/>
          <p:cNvGrpSpPr>
            <a:grpSpLocks/>
          </p:cNvGrpSpPr>
          <p:nvPr/>
        </p:nvGrpSpPr>
        <p:grpSpPr bwMode="auto">
          <a:xfrm>
            <a:off x="928688" y="3505200"/>
            <a:ext cx="6705600" cy="2276475"/>
            <a:chOff x="816" y="912"/>
            <a:chExt cx="4224" cy="1632"/>
          </a:xfrm>
        </p:grpSpPr>
        <p:sp>
          <p:nvSpPr>
            <p:cNvPr id="107526" name="AutoShape 6"/>
            <p:cNvSpPr>
              <a:spLocks noChangeArrowheads="1"/>
            </p:cNvSpPr>
            <p:nvPr/>
          </p:nvSpPr>
          <p:spPr bwMode="auto">
            <a:xfrm>
              <a:off x="816" y="912"/>
              <a:ext cx="4224" cy="1632"/>
            </a:xfrm>
            <a:prstGeom prst="foldedCorner">
              <a:avLst>
                <a:gd name="adj" fmla="val 12500"/>
              </a:avLst>
            </a:prstGeom>
            <a:solidFill>
              <a:srgbClr val="E5DBA7"/>
            </a:solidFill>
            <a:ln w="9525">
              <a:noFill/>
              <a:round/>
              <a:headEnd/>
              <a:tailEnd/>
            </a:ln>
            <a:effectLst>
              <a:outerShdw dist="71842" dir="2700000" algn="ctr" rotWithShape="0">
                <a:schemeClr val="bg2"/>
              </a:outerShdw>
            </a:effectLst>
          </p:spPr>
          <p:txBody>
            <a:bodyPr wrap="none" anchor="ctr"/>
            <a:lstStyle/>
            <a:p>
              <a:pPr algn="ctr"/>
              <a:endParaRPr lang="en-US"/>
            </a:p>
            <a:p>
              <a:pPr algn="ctr"/>
              <a:endParaRPr lang="en-US"/>
            </a:p>
          </p:txBody>
        </p:sp>
        <p:sp>
          <p:nvSpPr>
            <p:cNvPr id="107527" name="Rectangle 7"/>
            <p:cNvSpPr>
              <a:spLocks noChangeArrowheads="1"/>
            </p:cNvSpPr>
            <p:nvPr/>
          </p:nvSpPr>
          <p:spPr bwMode="auto">
            <a:xfrm>
              <a:off x="864" y="984"/>
              <a:ext cx="4080" cy="1374"/>
            </a:xfrm>
            <a:prstGeom prst="rect">
              <a:avLst/>
            </a:prstGeom>
            <a:noFill/>
            <a:ln w="9525">
              <a:noFill/>
              <a:miter lim="800000"/>
              <a:headEnd/>
              <a:tailEnd/>
            </a:ln>
            <a:effectLst/>
          </p:spPr>
          <p:txBody>
            <a:bodyPr>
              <a:spAutoFit/>
            </a:bodyPr>
            <a:lstStyle/>
            <a:p>
              <a:r>
                <a:rPr lang="en-US" sz="2400" b="1"/>
                <a:t>Bureaucracy</a:t>
              </a:r>
            </a:p>
            <a:p>
              <a:endParaRPr lang="en-US" sz="2400" b="1"/>
            </a:p>
            <a:p>
              <a:r>
                <a:rPr lang="en-US" sz="2400" b="1"/>
                <a:t>The exercise of control on the basis of</a:t>
              </a:r>
              <a:br>
                <a:rPr lang="en-US" sz="2400" b="1"/>
              </a:br>
              <a:r>
                <a:rPr lang="en-US" sz="2400" b="1"/>
                <a:t>knowledge, expertise, or experience.</a:t>
              </a:r>
            </a:p>
            <a:p>
              <a:endParaRPr lang="en-US" sz="2400" b="1"/>
            </a:p>
          </p:txBody>
        </p:sp>
      </p:grpSp>
      <p:pic>
        <p:nvPicPr>
          <p:cNvPr id="107528" name="Picture 8" descr="max2"/>
          <p:cNvPicPr>
            <a:picLocks noChangeAspect="1" noChangeArrowheads="1"/>
          </p:cNvPicPr>
          <p:nvPr/>
        </p:nvPicPr>
        <p:blipFill>
          <a:blip r:embed="rId3"/>
          <a:srcRect/>
          <a:stretch>
            <a:fillRect/>
          </a:stretch>
        </p:blipFill>
        <p:spPr bwMode="auto">
          <a:xfrm>
            <a:off x="4495800" y="1076325"/>
            <a:ext cx="1724025" cy="2808288"/>
          </a:xfrm>
          <a:prstGeom prst="rect">
            <a:avLst/>
          </a:prstGeom>
          <a:noFill/>
        </p:spPr>
      </p:pic>
      <p:sp>
        <p:nvSpPr>
          <p:cNvPr id="107529" name="Text Box 9"/>
          <p:cNvSpPr txBox="1">
            <a:spLocks noChangeArrowheads="1"/>
          </p:cNvSpPr>
          <p:nvPr/>
        </p:nvSpPr>
        <p:spPr bwMode="auto">
          <a:xfrm>
            <a:off x="701675" y="1379538"/>
            <a:ext cx="3717925" cy="457200"/>
          </a:xfrm>
          <a:prstGeom prst="rect">
            <a:avLst/>
          </a:prstGeom>
          <a:noFill/>
          <a:ln w="9525">
            <a:noFill/>
            <a:miter lim="800000"/>
            <a:headEnd/>
            <a:tailEnd/>
          </a:ln>
          <a:effectLst/>
        </p:spPr>
        <p:txBody>
          <a:bodyPr>
            <a:spAutoFit/>
          </a:bodyPr>
          <a:lstStyle/>
          <a:p>
            <a:pPr>
              <a:spcBef>
                <a:spcPct val="50000"/>
              </a:spcBef>
            </a:pPr>
            <a:r>
              <a:rPr lang="en-US" sz="2400"/>
              <a:t> </a:t>
            </a:r>
            <a:r>
              <a:rPr lang="en-US" sz="2400" b="1">
                <a:solidFill>
                  <a:srgbClr val="024A8C"/>
                </a:solidFill>
              </a:rPr>
              <a:t>Max Weber, 1864-1920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17C764C3-8B44-494B-A4BA-3419E3A6ADE7}" type="slidenum">
              <a:rPr lang="en-US"/>
              <a:pPr/>
              <a:t>14</a:t>
            </a:fld>
            <a:endParaRPr lang="en-US"/>
          </a:p>
        </p:txBody>
      </p:sp>
      <p:sp>
        <p:nvSpPr>
          <p:cNvPr id="109570" name="Rectangle 2"/>
          <p:cNvSpPr>
            <a:spLocks noGrp="1" noChangeArrowheads="1"/>
          </p:cNvSpPr>
          <p:nvPr>
            <p:ph type="title"/>
          </p:nvPr>
        </p:nvSpPr>
        <p:spPr/>
        <p:txBody>
          <a:bodyPr/>
          <a:lstStyle/>
          <a:p>
            <a:r>
              <a:rPr lang="en-US"/>
              <a:t>The Aim of Bureaucracy</a:t>
            </a:r>
          </a:p>
        </p:txBody>
      </p:sp>
      <p:sp>
        <p:nvSpPr>
          <p:cNvPr id="109571" name="AutoShape 3"/>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3.1</a:t>
            </a:r>
          </a:p>
        </p:txBody>
      </p:sp>
      <p:grpSp>
        <p:nvGrpSpPr>
          <p:cNvPr id="109586" name="Group 18"/>
          <p:cNvGrpSpPr>
            <a:grpSpLocks/>
          </p:cNvGrpSpPr>
          <p:nvPr/>
        </p:nvGrpSpPr>
        <p:grpSpPr bwMode="auto">
          <a:xfrm>
            <a:off x="1293813" y="1379538"/>
            <a:ext cx="6845300" cy="4638675"/>
            <a:chOff x="469" y="720"/>
            <a:chExt cx="5088" cy="2100"/>
          </a:xfrm>
        </p:grpSpPr>
        <p:sp>
          <p:nvSpPr>
            <p:cNvPr id="109576" name="Rectangle 8"/>
            <p:cNvSpPr>
              <a:spLocks noChangeArrowheads="1"/>
            </p:cNvSpPr>
            <p:nvPr/>
          </p:nvSpPr>
          <p:spPr bwMode="auto">
            <a:xfrm>
              <a:off x="469" y="720"/>
              <a:ext cx="5088" cy="324"/>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1.   Qualification-based hiring</a:t>
              </a:r>
            </a:p>
          </p:txBody>
        </p:sp>
        <p:sp>
          <p:nvSpPr>
            <p:cNvPr id="109577" name="Rectangle 9"/>
            <p:cNvSpPr>
              <a:spLocks noChangeArrowheads="1"/>
            </p:cNvSpPr>
            <p:nvPr/>
          </p:nvSpPr>
          <p:spPr bwMode="auto">
            <a:xfrm>
              <a:off x="469" y="1051"/>
              <a:ext cx="5088" cy="287"/>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2.   Merit-based promotion</a:t>
              </a:r>
            </a:p>
          </p:txBody>
        </p:sp>
        <p:sp>
          <p:nvSpPr>
            <p:cNvPr id="109578" name="Rectangle 10"/>
            <p:cNvSpPr>
              <a:spLocks noChangeArrowheads="1"/>
            </p:cNvSpPr>
            <p:nvPr/>
          </p:nvSpPr>
          <p:spPr bwMode="auto">
            <a:xfrm>
              <a:off x="469" y="1347"/>
              <a:ext cx="5088" cy="288"/>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3.   Chain of command</a:t>
              </a:r>
            </a:p>
          </p:txBody>
        </p:sp>
        <p:sp>
          <p:nvSpPr>
            <p:cNvPr id="109579" name="Rectangle 11"/>
            <p:cNvSpPr>
              <a:spLocks noChangeArrowheads="1"/>
            </p:cNvSpPr>
            <p:nvPr/>
          </p:nvSpPr>
          <p:spPr bwMode="auto">
            <a:xfrm>
              <a:off x="469" y="1644"/>
              <a:ext cx="5088" cy="288"/>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4.   Division of labor</a:t>
              </a:r>
            </a:p>
          </p:txBody>
        </p:sp>
        <p:sp>
          <p:nvSpPr>
            <p:cNvPr id="109580" name="Rectangle 12"/>
            <p:cNvSpPr>
              <a:spLocks noChangeArrowheads="1"/>
            </p:cNvSpPr>
            <p:nvPr/>
          </p:nvSpPr>
          <p:spPr bwMode="auto">
            <a:xfrm>
              <a:off x="469" y="1940"/>
              <a:ext cx="5088" cy="287"/>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5.   Impartial application of rules and procedures</a:t>
              </a:r>
            </a:p>
          </p:txBody>
        </p:sp>
        <p:sp>
          <p:nvSpPr>
            <p:cNvPr id="109581" name="Rectangle 13"/>
            <p:cNvSpPr>
              <a:spLocks noChangeArrowheads="1"/>
            </p:cNvSpPr>
            <p:nvPr/>
          </p:nvSpPr>
          <p:spPr bwMode="auto">
            <a:xfrm>
              <a:off x="469" y="2236"/>
              <a:ext cx="5088" cy="288"/>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6.   Recorded in writing</a:t>
              </a:r>
            </a:p>
          </p:txBody>
        </p:sp>
        <p:sp>
          <p:nvSpPr>
            <p:cNvPr id="109582" name="Rectangle 14"/>
            <p:cNvSpPr>
              <a:spLocks noChangeArrowheads="1"/>
            </p:cNvSpPr>
            <p:nvPr/>
          </p:nvSpPr>
          <p:spPr bwMode="auto">
            <a:xfrm>
              <a:off x="469" y="2532"/>
              <a:ext cx="5088" cy="288"/>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7.   Managers separate from owners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BA01C148-9265-42F8-A7EB-EDBF6875D824}" type="slidenum">
              <a:rPr lang="en-US"/>
              <a:pPr/>
              <a:t>15</a:t>
            </a:fld>
            <a:endParaRPr lang="en-US"/>
          </a:p>
        </p:txBody>
      </p:sp>
      <p:sp>
        <p:nvSpPr>
          <p:cNvPr id="111618" name="Rectangle 2"/>
          <p:cNvSpPr>
            <a:spLocks noGrp="1" noChangeArrowheads="1"/>
          </p:cNvSpPr>
          <p:nvPr>
            <p:ph type="title"/>
          </p:nvPr>
        </p:nvSpPr>
        <p:spPr/>
        <p:txBody>
          <a:bodyPr/>
          <a:lstStyle/>
          <a:p>
            <a:r>
              <a:rPr lang="en-US" sz="3200"/>
              <a:t>Administrative Management:  </a:t>
            </a:r>
            <a:br>
              <a:rPr lang="en-US" sz="3200"/>
            </a:br>
            <a:r>
              <a:rPr lang="en-US" sz="3200"/>
              <a:t>Henri Fayol</a:t>
            </a:r>
          </a:p>
        </p:txBody>
      </p:sp>
      <p:sp>
        <p:nvSpPr>
          <p:cNvPr id="111619" name="AutoShape 3"/>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3.2</a:t>
            </a:r>
          </a:p>
        </p:txBody>
      </p:sp>
      <p:grpSp>
        <p:nvGrpSpPr>
          <p:cNvPr id="111628" name="Group 12"/>
          <p:cNvGrpSpPr>
            <a:grpSpLocks/>
          </p:cNvGrpSpPr>
          <p:nvPr/>
        </p:nvGrpSpPr>
        <p:grpSpPr bwMode="auto">
          <a:xfrm>
            <a:off x="701675" y="1379538"/>
            <a:ext cx="3871913" cy="4638675"/>
            <a:chOff x="469" y="720"/>
            <a:chExt cx="5088" cy="2100"/>
          </a:xfrm>
        </p:grpSpPr>
        <p:sp>
          <p:nvSpPr>
            <p:cNvPr id="111629" name="Rectangle 13"/>
            <p:cNvSpPr>
              <a:spLocks noChangeArrowheads="1"/>
            </p:cNvSpPr>
            <p:nvPr/>
          </p:nvSpPr>
          <p:spPr bwMode="auto">
            <a:xfrm>
              <a:off x="469" y="720"/>
              <a:ext cx="5088" cy="324"/>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1.   Division of work</a:t>
              </a:r>
            </a:p>
          </p:txBody>
        </p:sp>
        <p:sp>
          <p:nvSpPr>
            <p:cNvPr id="111630" name="Rectangle 14"/>
            <p:cNvSpPr>
              <a:spLocks noChangeArrowheads="1"/>
            </p:cNvSpPr>
            <p:nvPr/>
          </p:nvSpPr>
          <p:spPr bwMode="auto">
            <a:xfrm>
              <a:off x="469" y="1051"/>
              <a:ext cx="5088" cy="287"/>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marL="466725" indent="-466725" eaLnBrk="0" hangingPunct="0">
                <a:lnSpc>
                  <a:spcPct val="90000"/>
                </a:lnSpc>
              </a:pPr>
              <a:r>
                <a:rPr lang="en-US" sz="2000" b="1">
                  <a:solidFill>
                    <a:srgbClr val="000000"/>
                  </a:solidFill>
                </a:rPr>
                <a:t>2.   Authority and </a:t>
              </a:r>
              <a:br>
                <a:rPr lang="en-US" sz="2000" b="1">
                  <a:solidFill>
                    <a:srgbClr val="000000"/>
                  </a:solidFill>
                </a:rPr>
              </a:br>
              <a:r>
                <a:rPr lang="en-US" sz="2000" b="1">
                  <a:solidFill>
                    <a:srgbClr val="000000"/>
                  </a:solidFill>
                </a:rPr>
                <a:t>responsibility</a:t>
              </a:r>
            </a:p>
          </p:txBody>
        </p:sp>
        <p:sp>
          <p:nvSpPr>
            <p:cNvPr id="111631" name="Rectangle 15"/>
            <p:cNvSpPr>
              <a:spLocks noChangeArrowheads="1"/>
            </p:cNvSpPr>
            <p:nvPr/>
          </p:nvSpPr>
          <p:spPr bwMode="auto">
            <a:xfrm>
              <a:off x="469" y="1347"/>
              <a:ext cx="5088" cy="288"/>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3.   Discipline</a:t>
              </a:r>
            </a:p>
          </p:txBody>
        </p:sp>
        <p:sp>
          <p:nvSpPr>
            <p:cNvPr id="111632" name="Rectangle 16"/>
            <p:cNvSpPr>
              <a:spLocks noChangeArrowheads="1"/>
            </p:cNvSpPr>
            <p:nvPr/>
          </p:nvSpPr>
          <p:spPr bwMode="auto">
            <a:xfrm>
              <a:off x="469" y="1644"/>
              <a:ext cx="5088" cy="288"/>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4.   Unity of command</a:t>
              </a:r>
            </a:p>
          </p:txBody>
        </p:sp>
        <p:sp>
          <p:nvSpPr>
            <p:cNvPr id="111633" name="Rectangle 17"/>
            <p:cNvSpPr>
              <a:spLocks noChangeArrowheads="1"/>
            </p:cNvSpPr>
            <p:nvPr/>
          </p:nvSpPr>
          <p:spPr bwMode="auto">
            <a:xfrm>
              <a:off x="469" y="1940"/>
              <a:ext cx="5088" cy="287"/>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marL="466725" indent="-466725" eaLnBrk="0" hangingPunct="0">
                <a:lnSpc>
                  <a:spcPct val="90000"/>
                </a:lnSpc>
              </a:pPr>
              <a:r>
                <a:rPr lang="en-US" sz="2000" b="1">
                  <a:solidFill>
                    <a:srgbClr val="000000"/>
                  </a:solidFill>
                </a:rPr>
                <a:t>5.   Unity of direction </a:t>
              </a:r>
            </a:p>
          </p:txBody>
        </p:sp>
        <p:sp>
          <p:nvSpPr>
            <p:cNvPr id="111634" name="Rectangle 18"/>
            <p:cNvSpPr>
              <a:spLocks noChangeArrowheads="1"/>
            </p:cNvSpPr>
            <p:nvPr/>
          </p:nvSpPr>
          <p:spPr bwMode="auto">
            <a:xfrm>
              <a:off x="469" y="2236"/>
              <a:ext cx="5088" cy="288"/>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marL="466725" indent="-466725" eaLnBrk="0" hangingPunct="0">
                <a:lnSpc>
                  <a:spcPct val="90000"/>
                </a:lnSpc>
              </a:pPr>
              <a:r>
                <a:rPr lang="en-US" sz="2000" b="1">
                  <a:solidFill>
                    <a:srgbClr val="000000"/>
                  </a:solidFill>
                </a:rPr>
                <a:t>6. 	Subordination of</a:t>
              </a:r>
              <a:br>
                <a:rPr lang="en-US" sz="2000" b="1">
                  <a:solidFill>
                    <a:srgbClr val="000000"/>
                  </a:solidFill>
                </a:rPr>
              </a:br>
              <a:r>
                <a:rPr lang="en-US" sz="2000" b="1">
                  <a:solidFill>
                    <a:srgbClr val="000000"/>
                  </a:solidFill>
                </a:rPr>
                <a:t>individual interests</a:t>
              </a:r>
            </a:p>
          </p:txBody>
        </p:sp>
        <p:sp>
          <p:nvSpPr>
            <p:cNvPr id="111635" name="Rectangle 19"/>
            <p:cNvSpPr>
              <a:spLocks noChangeArrowheads="1"/>
            </p:cNvSpPr>
            <p:nvPr/>
          </p:nvSpPr>
          <p:spPr bwMode="auto">
            <a:xfrm>
              <a:off x="469" y="2532"/>
              <a:ext cx="5088" cy="288"/>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7.   Remuneration</a:t>
              </a:r>
            </a:p>
          </p:txBody>
        </p:sp>
      </p:grpSp>
      <p:grpSp>
        <p:nvGrpSpPr>
          <p:cNvPr id="111636" name="Group 20"/>
          <p:cNvGrpSpPr>
            <a:grpSpLocks/>
          </p:cNvGrpSpPr>
          <p:nvPr/>
        </p:nvGrpSpPr>
        <p:grpSpPr bwMode="auto">
          <a:xfrm>
            <a:off x="4949825" y="1379538"/>
            <a:ext cx="3871913" cy="4638675"/>
            <a:chOff x="469" y="720"/>
            <a:chExt cx="5088" cy="2100"/>
          </a:xfrm>
        </p:grpSpPr>
        <p:sp>
          <p:nvSpPr>
            <p:cNvPr id="111637" name="Rectangle 21"/>
            <p:cNvSpPr>
              <a:spLocks noChangeArrowheads="1"/>
            </p:cNvSpPr>
            <p:nvPr/>
          </p:nvSpPr>
          <p:spPr bwMode="auto">
            <a:xfrm>
              <a:off x="469" y="720"/>
              <a:ext cx="5088" cy="324"/>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8.   Centralization</a:t>
              </a:r>
            </a:p>
          </p:txBody>
        </p:sp>
        <p:sp>
          <p:nvSpPr>
            <p:cNvPr id="111638" name="Rectangle 22"/>
            <p:cNvSpPr>
              <a:spLocks noChangeArrowheads="1"/>
            </p:cNvSpPr>
            <p:nvPr/>
          </p:nvSpPr>
          <p:spPr bwMode="auto">
            <a:xfrm>
              <a:off x="469" y="1051"/>
              <a:ext cx="5088" cy="287"/>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9.   Scalar chain</a:t>
              </a:r>
            </a:p>
          </p:txBody>
        </p:sp>
        <p:sp>
          <p:nvSpPr>
            <p:cNvPr id="111639" name="Rectangle 23"/>
            <p:cNvSpPr>
              <a:spLocks noChangeArrowheads="1"/>
            </p:cNvSpPr>
            <p:nvPr/>
          </p:nvSpPr>
          <p:spPr bwMode="auto">
            <a:xfrm>
              <a:off x="469" y="1347"/>
              <a:ext cx="5088" cy="288"/>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10. Order</a:t>
              </a:r>
            </a:p>
          </p:txBody>
        </p:sp>
        <p:sp>
          <p:nvSpPr>
            <p:cNvPr id="111640" name="Rectangle 24"/>
            <p:cNvSpPr>
              <a:spLocks noChangeArrowheads="1"/>
            </p:cNvSpPr>
            <p:nvPr/>
          </p:nvSpPr>
          <p:spPr bwMode="auto">
            <a:xfrm>
              <a:off x="469" y="1644"/>
              <a:ext cx="5088" cy="288"/>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11. Equity</a:t>
              </a:r>
            </a:p>
          </p:txBody>
        </p:sp>
        <p:sp>
          <p:nvSpPr>
            <p:cNvPr id="111641" name="Rectangle 25"/>
            <p:cNvSpPr>
              <a:spLocks noChangeArrowheads="1"/>
            </p:cNvSpPr>
            <p:nvPr/>
          </p:nvSpPr>
          <p:spPr bwMode="auto">
            <a:xfrm>
              <a:off x="469" y="1940"/>
              <a:ext cx="5088" cy="287"/>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marL="466725" indent="-466725" eaLnBrk="0" hangingPunct="0">
                <a:lnSpc>
                  <a:spcPct val="90000"/>
                </a:lnSpc>
              </a:pPr>
              <a:r>
                <a:rPr lang="en-US" sz="2000" b="1">
                  <a:solidFill>
                    <a:srgbClr val="000000"/>
                  </a:solidFill>
                </a:rPr>
                <a:t>12. Stability of tenure </a:t>
              </a:r>
              <a:br>
                <a:rPr lang="en-US" sz="2000" b="1">
                  <a:solidFill>
                    <a:srgbClr val="000000"/>
                  </a:solidFill>
                </a:rPr>
              </a:br>
              <a:r>
                <a:rPr lang="en-US" sz="2000" b="1">
                  <a:solidFill>
                    <a:srgbClr val="000000"/>
                  </a:solidFill>
                </a:rPr>
                <a:t>of personnel</a:t>
              </a:r>
            </a:p>
          </p:txBody>
        </p:sp>
        <p:sp>
          <p:nvSpPr>
            <p:cNvPr id="111642" name="Rectangle 26"/>
            <p:cNvSpPr>
              <a:spLocks noChangeArrowheads="1"/>
            </p:cNvSpPr>
            <p:nvPr/>
          </p:nvSpPr>
          <p:spPr bwMode="auto">
            <a:xfrm>
              <a:off x="469" y="2236"/>
              <a:ext cx="5088" cy="288"/>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13.  Initiative</a:t>
              </a:r>
            </a:p>
          </p:txBody>
        </p:sp>
        <p:sp>
          <p:nvSpPr>
            <p:cNvPr id="111643" name="Rectangle 27"/>
            <p:cNvSpPr>
              <a:spLocks noChangeArrowheads="1"/>
            </p:cNvSpPr>
            <p:nvPr/>
          </p:nvSpPr>
          <p:spPr bwMode="auto">
            <a:xfrm>
              <a:off x="469" y="2532"/>
              <a:ext cx="5088" cy="288"/>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14.  Esprit de corps</a:t>
              </a:r>
            </a:p>
          </p:txBody>
        </p:sp>
      </p:grpSp>
      <p:sp>
        <p:nvSpPr>
          <p:cNvPr id="111644" name="Text Box 28"/>
          <p:cNvSpPr txBox="1">
            <a:spLocks noChangeArrowheads="1"/>
          </p:cNvSpPr>
          <p:nvPr/>
        </p:nvSpPr>
        <p:spPr bwMode="auto">
          <a:xfrm>
            <a:off x="3660775" y="6235700"/>
            <a:ext cx="2125663" cy="304800"/>
          </a:xfrm>
          <a:prstGeom prst="rect">
            <a:avLst/>
          </a:prstGeom>
          <a:noFill/>
          <a:ln w="9525">
            <a:noFill/>
            <a:miter lim="800000"/>
            <a:headEnd/>
            <a:tailEnd/>
          </a:ln>
          <a:effectLst/>
        </p:spPr>
        <p:txBody>
          <a:bodyPr wrap="none" anchor="ctr">
            <a:spAutoFit/>
          </a:bodyPr>
          <a:lstStyle/>
          <a:p>
            <a:pPr algn="ctr" eaLnBrk="0" hangingPunct="0">
              <a:spcBef>
                <a:spcPct val="30000"/>
              </a:spcBef>
            </a:pPr>
            <a:r>
              <a:rPr lang="en-US" sz="1400"/>
              <a:t>Adapted from Exhibit 2.4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7749B80-E5DC-4971-A249-89589AE4B1B4}" type="slidenum">
              <a:rPr lang="en-US"/>
              <a:pPr/>
              <a:t>16</a:t>
            </a:fld>
            <a:endParaRPr lang="en-US"/>
          </a:p>
        </p:txBody>
      </p:sp>
      <p:sp>
        <p:nvSpPr>
          <p:cNvPr id="113667" name="AutoShape 3"/>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4</a:t>
            </a:r>
          </a:p>
        </p:txBody>
      </p:sp>
      <p:sp>
        <p:nvSpPr>
          <p:cNvPr id="113685" name="Rectangle 21"/>
          <p:cNvSpPr>
            <a:spLocks noGrp="1" noChangeArrowheads="1"/>
          </p:cNvSpPr>
          <p:nvPr>
            <p:ph type="title"/>
          </p:nvPr>
        </p:nvSpPr>
        <p:spPr/>
        <p:txBody>
          <a:bodyPr/>
          <a:lstStyle/>
          <a:p>
            <a:r>
              <a:rPr lang="en-US"/>
              <a:t>Human Relations Management</a:t>
            </a:r>
          </a:p>
        </p:txBody>
      </p:sp>
      <p:sp>
        <p:nvSpPr>
          <p:cNvPr id="113686" name="Rectangle 22"/>
          <p:cNvSpPr>
            <a:spLocks noGrp="1" noChangeArrowheads="1"/>
          </p:cNvSpPr>
          <p:nvPr>
            <p:ph type="body" sz="half" idx="1"/>
          </p:nvPr>
        </p:nvSpPr>
        <p:spPr>
          <a:xfrm>
            <a:off x="852488" y="1682750"/>
            <a:ext cx="6223000" cy="4525963"/>
          </a:xfrm>
        </p:spPr>
        <p:txBody>
          <a:bodyPr/>
          <a:lstStyle/>
          <a:p>
            <a:pPr marL="0" indent="0">
              <a:buFont typeface="Wingdings" pitchFamily="2" charset="2"/>
              <a:buNone/>
            </a:pPr>
            <a:r>
              <a:rPr lang="en-US" sz="2200"/>
              <a:t>Efficiency alone is not </a:t>
            </a:r>
            <a:br>
              <a:rPr lang="en-US" sz="2200"/>
            </a:br>
            <a:r>
              <a:rPr lang="en-US" sz="2200"/>
              <a:t>enough to produce </a:t>
            </a:r>
            <a:br>
              <a:rPr lang="en-US" sz="2200"/>
            </a:br>
            <a:r>
              <a:rPr lang="en-US" sz="2200"/>
              <a:t>organizational success.  </a:t>
            </a:r>
            <a:br>
              <a:rPr lang="en-US" sz="2200"/>
            </a:br>
            <a:r>
              <a:rPr lang="en-US" sz="2200"/>
              <a:t/>
            </a:r>
            <a:br>
              <a:rPr lang="en-US" sz="2200"/>
            </a:br>
            <a:endParaRPr lang="en-US" sz="2200"/>
          </a:p>
          <a:p>
            <a:pPr marL="0" indent="0">
              <a:buFont typeface="Wingdings" pitchFamily="2" charset="2"/>
              <a:buNone/>
            </a:pPr>
            <a:r>
              <a:rPr lang="en-US" sz="2200"/>
              <a:t>Success also depends on </a:t>
            </a:r>
            <a:br>
              <a:rPr lang="en-US" sz="2200"/>
            </a:br>
            <a:r>
              <a:rPr lang="en-US" sz="2200"/>
              <a:t>treating workers well.</a:t>
            </a:r>
          </a:p>
        </p:txBody>
      </p:sp>
      <p:pic>
        <p:nvPicPr>
          <p:cNvPr id="113687" name="Picture 23"/>
          <p:cNvPicPr>
            <a:picLocks noChangeAspect="1" noChangeArrowheads="1"/>
          </p:cNvPicPr>
          <p:nvPr>
            <p:ph sz="half" idx="2"/>
          </p:nvPr>
        </p:nvPicPr>
        <p:blipFill>
          <a:blip r:embed="rId3"/>
          <a:srcRect/>
          <a:stretch>
            <a:fillRect/>
          </a:stretch>
        </p:blipFill>
        <p:spPr>
          <a:xfrm>
            <a:off x="5027613" y="1809750"/>
            <a:ext cx="3567112" cy="2360613"/>
          </a:xfrm>
          <a:noFill/>
          <a:ln/>
          <a:effectLst>
            <a:outerShdw dist="89803" dir="2700000" algn="ctr" rotWithShape="0">
              <a:schemeClr val="bg2"/>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2CEA82B-C97F-4681-9AE2-DFA2CFCD49D7}" type="slidenum">
              <a:rPr lang="en-US"/>
              <a:pPr/>
              <a:t>17</a:t>
            </a:fld>
            <a:endParaRPr lang="en-US"/>
          </a:p>
        </p:txBody>
      </p:sp>
      <p:sp>
        <p:nvSpPr>
          <p:cNvPr id="163842" name="Rectangle 2"/>
          <p:cNvSpPr>
            <a:spLocks noGrp="1" noChangeArrowheads="1"/>
          </p:cNvSpPr>
          <p:nvPr>
            <p:ph type="title"/>
          </p:nvPr>
        </p:nvSpPr>
        <p:spPr/>
        <p:txBody>
          <a:bodyPr/>
          <a:lstStyle/>
          <a:p>
            <a:r>
              <a:rPr lang="en-US"/>
              <a:t>Mary Parker Follett </a:t>
            </a:r>
          </a:p>
        </p:txBody>
      </p:sp>
      <p:pic>
        <p:nvPicPr>
          <p:cNvPr id="163844" name="Picture 4" descr="follettpic"/>
          <p:cNvPicPr>
            <a:picLocks noChangeAspect="1" noChangeArrowheads="1"/>
          </p:cNvPicPr>
          <p:nvPr/>
        </p:nvPicPr>
        <p:blipFill>
          <a:blip r:embed="rId3"/>
          <a:srcRect/>
          <a:stretch>
            <a:fillRect/>
          </a:stretch>
        </p:blipFill>
        <p:spPr bwMode="auto">
          <a:xfrm>
            <a:off x="1081088" y="1379538"/>
            <a:ext cx="2687637" cy="3930650"/>
          </a:xfrm>
          <a:prstGeom prst="rect">
            <a:avLst/>
          </a:prstGeom>
          <a:noFill/>
        </p:spPr>
      </p:pic>
      <p:sp>
        <p:nvSpPr>
          <p:cNvPr id="163845" name="Text Box 5"/>
          <p:cNvSpPr txBox="1">
            <a:spLocks noChangeArrowheads="1"/>
          </p:cNvSpPr>
          <p:nvPr/>
        </p:nvSpPr>
        <p:spPr bwMode="auto">
          <a:xfrm>
            <a:off x="1081088" y="5629275"/>
            <a:ext cx="4932362" cy="457200"/>
          </a:xfrm>
          <a:prstGeom prst="rect">
            <a:avLst/>
          </a:prstGeom>
          <a:noFill/>
          <a:ln w="9525">
            <a:noFill/>
            <a:miter lim="800000"/>
            <a:headEnd/>
            <a:tailEnd/>
          </a:ln>
          <a:effectLst/>
        </p:spPr>
        <p:txBody>
          <a:bodyPr>
            <a:spAutoFit/>
          </a:bodyPr>
          <a:lstStyle/>
          <a:p>
            <a:pPr>
              <a:spcBef>
                <a:spcPct val="50000"/>
              </a:spcBef>
            </a:pPr>
            <a:r>
              <a:rPr lang="en-US" sz="2400" b="1"/>
              <a:t>Mary Parker Follett, 1868-1933</a:t>
            </a:r>
          </a:p>
        </p:txBody>
      </p:sp>
      <p:sp>
        <p:nvSpPr>
          <p:cNvPr id="163846" name="Rectangle 6"/>
          <p:cNvSpPr>
            <a:spLocks noChangeArrowheads="1"/>
          </p:cNvSpPr>
          <p:nvPr>
            <p:ph type="body" idx="1"/>
          </p:nvPr>
        </p:nvSpPr>
        <p:spPr>
          <a:xfrm>
            <a:off x="4572000" y="1379538"/>
            <a:ext cx="4264025" cy="3422650"/>
          </a:xfrm>
          <a:noFill/>
          <a:ln/>
        </p:spPr>
        <p:txBody>
          <a:bodyPr/>
          <a:lstStyle/>
          <a:p>
            <a:pPr>
              <a:lnSpc>
                <a:spcPct val="90000"/>
              </a:lnSpc>
              <a:spcBef>
                <a:spcPct val="0"/>
              </a:spcBef>
              <a:buClrTx/>
              <a:buSzTx/>
              <a:buFontTx/>
              <a:buNone/>
            </a:pPr>
            <a:r>
              <a:rPr lang="en-US" b="0"/>
              <a:t>	Mary Parker Follett is known today as the “mother of scientific management." Her many contributions to modern management include the ideas of negotiation, conflict resolution, and power sharing.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9695AB81-A712-476A-9F6A-085A85899C34}" type="slidenum">
              <a:rPr lang="en-US"/>
              <a:pPr/>
              <a:t>18</a:t>
            </a:fld>
            <a:endParaRPr lang="en-US"/>
          </a:p>
        </p:txBody>
      </p:sp>
      <p:sp>
        <p:nvSpPr>
          <p:cNvPr id="116738"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4.1</a:t>
            </a:r>
          </a:p>
        </p:txBody>
      </p:sp>
      <p:sp>
        <p:nvSpPr>
          <p:cNvPr id="116739" name="Rectangle 3"/>
          <p:cNvSpPr>
            <a:spLocks noGrp="1" noChangeArrowheads="1"/>
          </p:cNvSpPr>
          <p:nvPr>
            <p:ph type="title"/>
          </p:nvPr>
        </p:nvSpPr>
        <p:spPr/>
        <p:txBody>
          <a:bodyPr/>
          <a:lstStyle/>
          <a:p>
            <a:r>
              <a:rPr lang="en-US" sz="3200"/>
              <a:t>Constructive Conflict and Coordination:</a:t>
            </a:r>
            <a:br>
              <a:rPr lang="en-US" sz="3200"/>
            </a:br>
            <a:r>
              <a:rPr lang="en-US" sz="3200"/>
              <a:t>Mary Parker Follett</a:t>
            </a:r>
          </a:p>
        </p:txBody>
      </p:sp>
      <p:grpSp>
        <p:nvGrpSpPr>
          <p:cNvPr id="116755" name="Group 19"/>
          <p:cNvGrpSpPr>
            <a:grpSpLocks/>
          </p:cNvGrpSpPr>
          <p:nvPr/>
        </p:nvGrpSpPr>
        <p:grpSpPr bwMode="auto">
          <a:xfrm>
            <a:off x="1004888" y="1987550"/>
            <a:ext cx="6935787" cy="3152775"/>
            <a:chOff x="528" y="999"/>
            <a:chExt cx="4369" cy="1986"/>
          </a:xfrm>
        </p:grpSpPr>
        <p:sp>
          <p:nvSpPr>
            <p:cNvPr id="116749" name="Oval 13"/>
            <p:cNvSpPr>
              <a:spLocks noChangeArrowheads="1"/>
            </p:cNvSpPr>
            <p:nvPr/>
          </p:nvSpPr>
          <p:spPr bwMode="auto">
            <a:xfrm>
              <a:off x="528" y="1152"/>
              <a:ext cx="1824" cy="1680"/>
            </a:xfrm>
            <a:prstGeom prst="ellipse">
              <a:avLst/>
            </a:prstGeom>
            <a:solidFill>
              <a:srgbClr val="E5DBA7"/>
            </a:solidFill>
            <a:ln w="38100">
              <a:solidFill>
                <a:srgbClr val="5F5F5F"/>
              </a:solidFill>
              <a:round/>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600" b="1">
                  <a:effectLst>
                    <a:outerShdw blurRad="38100" dist="38100" dir="2700000" algn="tl">
                      <a:srgbClr val="FFFFFF"/>
                    </a:outerShdw>
                  </a:effectLst>
                </a:rPr>
                <a:t>Dealing with</a:t>
              </a:r>
              <a:br>
                <a:rPr lang="en-US" sz="2600" b="1">
                  <a:effectLst>
                    <a:outerShdw blurRad="38100" dist="38100" dir="2700000" algn="tl">
                      <a:srgbClr val="FFFFFF"/>
                    </a:outerShdw>
                  </a:effectLst>
                </a:rPr>
              </a:br>
              <a:r>
                <a:rPr lang="en-US" sz="2600" b="1">
                  <a:effectLst>
                    <a:outerShdw blurRad="38100" dist="38100" dir="2700000" algn="tl">
                      <a:srgbClr val="FFFFFF"/>
                    </a:outerShdw>
                  </a:effectLst>
                </a:rPr>
                <a:t>Conflict</a:t>
              </a:r>
            </a:p>
          </p:txBody>
        </p:sp>
        <p:cxnSp>
          <p:nvCxnSpPr>
            <p:cNvPr id="116750" name="AutoShape 14"/>
            <p:cNvCxnSpPr>
              <a:cxnSpLocks noChangeShapeType="1"/>
              <a:stCxn id="116749" idx="6"/>
              <a:endCxn id="116747" idx="1"/>
            </p:cNvCxnSpPr>
            <p:nvPr/>
          </p:nvCxnSpPr>
          <p:spPr bwMode="auto">
            <a:xfrm flipV="1">
              <a:off x="2364" y="1277"/>
              <a:ext cx="324" cy="715"/>
            </a:xfrm>
            <a:prstGeom prst="bentConnector3">
              <a:avLst>
                <a:gd name="adj1" fmla="val 48148"/>
              </a:avLst>
            </a:prstGeom>
            <a:noFill/>
            <a:ln w="28575">
              <a:solidFill>
                <a:schemeClr val="bg2"/>
              </a:solidFill>
              <a:miter lim="800000"/>
              <a:headEnd/>
              <a:tailEnd/>
            </a:ln>
            <a:effectLst/>
          </p:spPr>
        </p:cxnSp>
        <p:cxnSp>
          <p:nvCxnSpPr>
            <p:cNvPr id="116751" name="AutoShape 15"/>
            <p:cNvCxnSpPr>
              <a:cxnSpLocks noChangeShapeType="1"/>
              <a:stCxn id="116749" idx="6"/>
              <a:endCxn id="116746" idx="1"/>
            </p:cNvCxnSpPr>
            <p:nvPr/>
          </p:nvCxnSpPr>
          <p:spPr bwMode="auto">
            <a:xfrm>
              <a:off x="2364" y="1992"/>
              <a:ext cx="324" cy="0"/>
            </a:xfrm>
            <a:prstGeom prst="straightConnector1">
              <a:avLst/>
            </a:prstGeom>
            <a:noFill/>
            <a:ln w="28575">
              <a:solidFill>
                <a:schemeClr val="bg2"/>
              </a:solidFill>
              <a:round/>
              <a:headEnd/>
              <a:tailEnd/>
            </a:ln>
            <a:effectLst/>
          </p:spPr>
        </p:cxnSp>
        <p:grpSp>
          <p:nvGrpSpPr>
            <p:cNvPr id="116753" name="Group 17"/>
            <p:cNvGrpSpPr>
              <a:grpSpLocks/>
            </p:cNvGrpSpPr>
            <p:nvPr/>
          </p:nvGrpSpPr>
          <p:grpSpPr bwMode="auto">
            <a:xfrm>
              <a:off x="2688" y="999"/>
              <a:ext cx="2209" cy="1986"/>
              <a:chOff x="2688" y="965"/>
              <a:chExt cx="2209" cy="1986"/>
            </a:xfrm>
          </p:grpSpPr>
          <p:sp>
            <p:nvSpPr>
              <p:cNvPr id="116746" name="Rectangle 10"/>
              <p:cNvSpPr>
                <a:spLocks noChangeArrowheads="1"/>
              </p:cNvSpPr>
              <p:nvPr/>
            </p:nvSpPr>
            <p:spPr bwMode="auto">
              <a:xfrm>
                <a:off x="2688" y="1680"/>
                <a:ext cx="2208" cy="556"/>
              </a:xfrm>
              <a:prstGeom prst="rect">
                <a:avLst/>
              </a:prstGeom>
              <a:solidFill>
                <a:srgbClr val="C6AF3C"/>
              </a:solidFill>
              <a:ln w="12700">
                <a:noFill/>
                <a:miter lim="800000"/>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500" b="1">
                    <a:solidFill>
                      <a:srgbClr val="000000"/>
                    </a:solidFill>
                  </a:rPr>
                  <a:t>Compromise</a:t>
                </a:r>
              </a:p>
            </p:txBody>
          </p:sp>
          <p:sp>
            <p:nvSpPr>
              <p:cNvPr id="116747" name="Rectangle 11"/>
              <p:cNvSpPr>
                <a:spLocks noChangeArrowheads="1"/>
              </p:cNvSpPr>
              <p:nvPr/>
            </p:nvSpPr>
            <p:spPr bwMode="auto">
              <a:xfrm>
                <a:off x="2688" y="965"/>
                <a:ext cx="2208" cy="556"/>
              </a:xfrm>
              <a:prstGeom prst="rect">
                <a:avLst/>
              </a:prstGeom>
              <a:solidFill>
                <a:srgbClr val="C6AF3C"/>
              </a:solidFill>
              <a:ln w="12700">
                <a:noFill/>
                <a:miter lim="800000"/>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500" b="1">
                    <a:solidFill>
                      <a:srgbClr val="000000"/>
                    </a:solidFill>
                  </a:rPr>
                  <a:t>Domination</a:t>
                </a:r>
              </a:p>
            </p:txBody>
          </p:sp>
          <p:sp>
            <p:nvSpPr>
              <p:cNvPr id="116752" name="Rectangle 16"/>
              <p:cNvSpPr>
                <a:spLocks noChangeArrowheads="1"/>
              </p:cNvSpPr>
              <p:nvPr/>
            </p:nvSpPr>
            <p:spPr bwMode="auto">
              <a:xfrm>
                <a:off x="2689" y="2395"/>
                <a:ext cx="2208" cy="556"/>
              </a:xfrm>
              <a:prstGeom prst="rect">
                <a:avLst/>
              </a:prstGeom>
              <a:solidFill>
                <a:srgbClr val="C6AF3C"/>
              </a:solidFill>
              <a:ln w="12700">
                <a:noFill/>
                <a:miter lim="800000"/>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500" b="1">
                    <a:solidFill>
                      <a:srgbClr val="000000"/>
                    </a:solidFill>
                  </a:rPr>
                  <a:t>Integration</a:t>
                </a:r>
              </a:p>
            </p:txBody>
          </p:sp>
        </p:grpSp>
        <p:cxnSp>
          <p:nvCxnSpPr>
            <p:cNvPr id="116754" name="AutoShape 18"/>
            <p:cNvCxnSpPr>
              <a:cxnSpLocks noChangeShapeType="1"/>
              <a:stCxn id="116749" idx="6"/>
              <a:endCxn id="116752" idx="1"/>
            </p:cNvCxnSpPr>
            <p:nvPr/>
          </p:nvCxnSpPr>
          <p:spPr bwMode="auto">
            <a:xfrm>
              <a:off x="2364" y="1992"/>
              <a:ext cx="325" cy="715"/>
            </a:xfrm>
            <a:prstGeom prst="bentConnector3">
              <a:avLst>
                <a:gd name="adj1" fmla="val 48000"/>
              </a:avLst>
            </a:prstGeom>
            <a:noFill/>
            <a:ln w="28575">
              <a:solidFill>
                <a:schemeClr val="bg2"/>
              </a:solidFill>
              <a:miter lim="800000"/>
              <a:headEnd/>
              <a:tailEnd/>
            </a:ln>
            <a:effectLst/>
          </p:spPr>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40D9D2B2-FC5E-4E25-B40D-2453337E9698}" type="slidenum">
              <a:rPr lang="en-US"/>
              <a:pPr/>
              <a:t>19</a:t>
            </a:fld>
            <a:endParaRPr lang="en-US"/>
          </a:p>
        </p:txBody>
      </p:sp>
      <p:sp>
        <p:nvSpPr>
          <p:cNvPr id="118786"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4.1</a:t>
            </a:r>
          </a:p>
        </p:txBody>
      </p:sp>
      <p:sp>
        <p:nvSpPr>
          <p:cNvPr id="118787" name="Rectangle 3"/>
          <p:cNvSpPr>
            <a:spLocks noGrp="1" noChangeArrowheads="1"/>
          </p:cNvSpPr>
          <p:nvPr>
            <p:ph type="title"/>
          </p:nvPr>
        </p:nvSpPr>
        <p:spPr/>
        <p:txBody>
          <a:bodyPr/>
          <a:lstStyle/>
          <a:p>
            <a:r>
              <a:rPr lang="en-US" sz="3200"/>
              <a:t>Constructive Conflict and Coordination:</a:t>
            </a:r>
            <a:br>
              <a:rPr lang="en-US" sz="3200"/>
            </a:br>
            <a:r>
              <a:rPr lang="en-US" sz="3200"/>
              <a:t>Mary Parker Follett</a:t>
            </a:r>
          </a:p>
        </p:txBody>
      </p:sp>
      <p:grpSp>
        <p:nvGrpSpPr>
          <p:cNvPr id="118802" name="Group 18"/>
          <p:cNvGrpSpPr>
            <a:grpSpLocks/>
          </p:cNvGrpSpPr>
          <p:nvPr/>
        </p:nvGrpSpPr>
        <p:grpSpPr bwMode="auto">
          <a:xfrm>
            <a:off x="833438" y="1379538"/>
            <a:ext cx="8040687" cy="4591050"/>
            <a:chOff x="432" y="654"/>
            <a:chExt cx="5065" cy="2892"/>
          </a:xfrm>
        </p:grpSpPr>
        <p:sp>
          <p:nvSpPr>
            <p:cNvPr id="118797" name="Rectangle 13"/>
            <p:cNvSpPr>
              <a:spLocks noChangeArrowheads="1"/>
            </p:cNvSpPr>
            <p:nvPr/>
          </p:nvSpPr>
          <p:spPr bwMode="auto">
            <a:xfrm>
              <a:off x="432" y="935"/>
              <a:ext cx="5065" cy="2611"/>
            </a:xfrm>
            <a:prstGeom prst="rect">
              <a:avLst/>
            </a:prstGeom>
            <a:solidFill>
              <a:schemeClr val="bg1"/>
            </a:solidFill>
            <a:ln w="9525">
              <a:solidFill>
                <a:srgbClr val="B2B2B2"/>
              </a:solidFill>
              <a:miter lim="800000"/>
              <a:headEnd/>
              <a:tailEnd/>
            </a:ln>
            <a:effectLst>
              <a:outerShdw dist="107763" dir="2700000" algn="ctr" rotWithShape="0">
                <a:schemeClr val="bg2">
                  <a:alpha val="50000"/>
                </a:schemeClr>
              </a:outerShdw>
            </a:effectLst>
          </p:spPr>
          <p:txBody>
            <a:bodyPr wrap="none" anchor="ctr"/>
            <a:lstStyle/>
            <a:p>
              <a:pPr marL="466725" indent="-466725"/>
              <a:endParaRPr lang="en-US" sz="2200" b="1"/>
            </a:p>
            <a:p>
              <a:pPr marL="466725" indent="-466725">
                <a:buFontTx/>
                <a:buAutoNum type="arabicPeriod"/>
              </a:pPr>
              <a:r>
                <a:rPr lang="en-US" sz="2200" b="1"/>
                <a:t>Coordination as reciprocal relating all </a:t>
              </a:r>
              <a:br>
                <a:rPr lang="en-US" sz="2200" b="1"/>
              </a:br>
              <a:r>
                <a:rPr lang="en-US" sz="2200" b="1"/>
                <a:t>the factors in a situation</a:t>
              </a:r>
              <a:br>
                <a:rPr lang="en-US" sz="2200" b="1"/>
              </a:br>
              <a:endParaRPr lang="en-US" sz="2200" b="1"/>
            </a:p>
            <a:p>
              <a:pPr marL="466725" indent="-466725">
                <a:buFontTx/>
                <a:buAutoNum type="arabicPeriod"/>
              </a:pPr>
              <a:r>
                <a:rPr lang="en-US" sz="2200" b="1"/>
                <a:t>Coordination by direct contact of the</a:t>
              </a:r>
              <a:br>
                <a:rPr lang="en-US" sz="2200" b="1"/>
              </a:br>
              <a:r>
                <a:rPr lang="en-US" sz="2200" b="1"/>
                <a:t>responsible people concerned</a:t>
              </a:r>
              <a:br>
                <a:rPr lang="en-US" sz="2200" b="1"/>
              </a:br>
              <a:endParaRPr lang="en-US" sz="2200" b="1"/>
            </a:p>
            <a:p>
              <a:pPr marL="466725" indent="-466725">
                <a:buFontTx/>
                <a:buAutoNum type="arabicPeriod"/>
              </a:pPr>
              <a:r>
                <a:rPr lang="en-US" sz="2200" b="1"/>
                <a:t>Coordination in the early stages</a:t>
              </a:r>
              <a:br>
                <a:rPr lang="en-US" sz="2200" b="1"/>
              </a:br>
              <a:endParaRPr lang="en-US" sz="2200" b="1"/>
            </a:p>
            <a:p>
              <a:pPr marL="466725" indent="-466725">
                <a:buFontTx/>
                <a:buAutoNum type="arabicPeriod"/>
              </a:pPr>
              <a:r>
                <a:rPr lang="en-US" sz="2200" b="1"/>
                <a:t>Coordination as a continuing process</a:t>
              </a:r>
              <a:br>
                <a:rPr lang="en-US" sz="2200" b="1"/>
              </a:br>
              <a:endParaRPr lang="en-US" sz="2200" b="1"/>
            </a:p>
          </p:txBody>
        </p:sp>
        <p:sp>
          <p:nvSpPr>
            <p:cNvPr id="118799" name="Rectangle 15"/>
            <p:cNvSpPr>
              <a:spLocks noChangeArrowheads="1"/>
            </p:cNvSpPr>
            <p:nvPr/>
          </p:nvSpPr>
          <p:spPr bwMode="auto">
            <a:xfrm>
              <a:off x="432" y="654"/>
              <a:ext cx="5065" cy="480"/>
            </a:xfrm>
            <a:prstGeom prst="rect">
              <a:avLst/>
            </a:prstGeom>
            <a:solidFill>
              <a:srgbClr val="C6AF3C"/>
            </a:solidFill>
            <a:ln w="9525">
              <a:noFill/>
              <a:miter lim="800000"/>
              <a:headEnd/>
              <a:tailEnd/>
            </a:ln>
            <a:effectLst/>
          </p:spPr>
          <p:txBody>
            <a:bodyPr wrap="none" anchor="ctr"/>
            <a:lstStyle/>
            <a:p>
              <a:pPr algn="ctr"/>
              <a:r>
                <a:rPr lang="en-US" sz="2200" b="1"/>
                <a:t>Fundamental Principals of Organizations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12131557-0C55-4C36-BFA0-1EFD16E7C5BB}" type="slidenum">
              <a:rPr lang="en-US"/>
              <a:pPr/>
              <a:t>2</a:t>
            </a:fld>
            <a:endParaRPr lang="en-US"/>
          </a:p>
        </p:txBody>
      </p:sp>
      <p:sp>
        <p:nvSpPr>
          <p:cNvPr id="9218" name="Rectangle 2"/>
          <p:cNvSpPr>
            <a:spLocks noGrp="1" noChangeArrowheads="1"/>
          </p:cNvSpPr>
          <p:nvPr>
            <p:ph type="title"/>
          </p:nvPr>
        </p:nvSpPr>
        <p:spPr/>
        <p:txBody>
          <a:bodyPr/>
          <a:lstStyle/>
          <a:p>
            <a:r>
              <a:rPr lang="en-US"/>
              <a:t>What Would You Do?</a:t>
            </a:r>
          </a:p>
        </p:txBody>
      </p:sp>
      <p:sp>
        <p:nvSpPr>
          <p:cNvPr id="9219" name="Rectangle 3"/>
          <p:cNvSpPr>
            <a:spLocks noGrp="1" noChangeArrowheads="1"/>
          </p:cNvSpPr>
          <p:nvPr>
            <p:ph type="body" sz="half" idx="1"/>
          </p:nvPr>
        </p:nvSpPr>
        <p:spPr>
          <a:xfrm>
            <a:off x="549275" y="1987550"/>
            <a:ext cx="4724400" cy="3311525"/>
          </a:xfrm>
        </p:spPr>
        <p:txBody>
          <a:bodyPr/>
          <a:lstStyle/>
          <a:p>
            <a:pPr marL="466725" indent="-466725">
              <a:lnSpc>
                <a:spcPct val="90000"/>
              </a:lnSpc>
            </a:pPr>
            <a:r>
              <a:rPr lang="en-US" sz="2200"/>
              <a:t>You are a shift supervisor responsible for motivating </a:t>
            </a:r>
            <a:br>
              <a:rPr lang="en-US" sz="2200"/>
            </a:br>
            <a:r>
              <a:rPr lang="en-US" sz="2200"/>
              <a:t>six college students to </a:t>
            </a:r>
            <a:br>
              <a:rPr lang="en-US" sz="2200"/>
            </a:br>
            <a:r>
              <a:rPr lang="en-US" sz="2200"/>
              <a:t>move numerous stacks of scrap metal</a:t>
            </a:r>
            <a:br>
              <a:rPr lang="en-US" sz="2200"/>
            </a:br>
            <a:endParaRPr lang="en-US" sz="2200"/>
          </a:p>
          <a:p>
            <a:pPr marL="466725" indent="-466725">
              <a:lnSpc>
                <a:spcPct val="90000"/>
              </a:lnSpc>
            </a:pPr>
            <a:r>
              <a:rPr lang="en-US" sz="2200"/>
              <a:t>Pieces are 92 pounds each and are carried up a ramp</a:t>
            </a:r>
            <a:br>
              <a:rPr lang="en-US" sz="2200"/>
            </a:br>
            <a:endParaRPr lang="en-US" sz="2200"/>
          </a:p>
          <a:p>
            <a:pPr marL="466725" indent="-466725">
              <a:lnSpc>
                <a:spcPct val="90000"/>
              </a:lnSpc>
            </a:pPr>
            <a:r>
              <a:rPr lang="en-US" sz="2200"/>
              <a:t>The task will require six weeks--and you have two weeks to complete it</a:t>
            </a:r>
          </a:p>
          <a:p>
            <a:pPr marL="466725" indent="-466725">
              <a:lnSpc>
                <a:spcPct val="90000"/>
              </a:lnSpc>
            </a:pPr>
            <a:endParaRPr lang="en-US" sz="2200"/>
          </a:p>
          <a:p>
            <a:pPr marL="466725" indent="-466725">
              <a:lnSpc>
                <a:spcPct val="90000"/>
              </a:lnSpc>
              <a:buFont typeface="Wingdings" pitchFamily="2" charset="2"/>
              <a:buNone/>
            </a:pPr>
            <a:endParaRPr lang="en-US" sz="2200" i="1"/>
          </a:p>
        </p:txBody>
      </p:sp>
      <p:sp>
        <p:nvSpPr>
          <p:cNvPr id="9223" name="Rectangle 7"/>
          <p:cNvSpPr>
            <a:spLocks noChangeArrowheads="1"/>
          </p:cNvSpPr>
          <p:nvPr/>
        </p:nvSpPr>
        <p:spPr bwMode="auto">
          <a:xfrm>
            <a:off x="990600" y="1154113"/>
            <a:ext cx="6019800" cy="749300"/>
          </a:xfrm>
          <a:prstGeom prst="rect">
            <a:avLst/>
          </a:prstGeom>
          <a:noFill/>
          <a:ln w="9525">
            <a:noFill/>
            <a:miter lim="800000"/>
            <a:headEnd/>
            <a:tailEnd/>
          </a:ln>
          <a:effectLst/>
        </p:spPr>
        <p:txBody>
          <a:bodyPr wrap="none">
            <a:spAutoFit/>
          </a:bodyPr>
          <a:lstStyle/>
          <a:p>
            <a:pPr>
              <a:lnSpc>
                <a:spcPct val="90000"/>
              </a:lnSpc>
              <a:spcBef>
                <a:spcPct val="45000"/>
              </a:spcBef>
              <a:buClr>
                <a:srgbClr val="002A7E"/>
              </a:buClr>
              <a:buFont typeface="Wingdings 2" pitchFamily="18" charset="2"/>
              <a:buNone/>
            </a:pPr>
            <a:r>
              <a:rPr lang="en-US" sz="2400" b="1"/>
              <a:t>ISG Steelton—International Steel Group,</a:t>
            </a:r>
            <a:br>
              <a:rPr lang="en-US" sz="2400" b="1"/>
            </a:br>
            <a:r>
              <a:rPr lang="en-US" sz="2400" b="1"/>
              <a:t>Steelton, Pennsylvania</a:t>
            </a:r>
          </a:p>
        </p:txBody>
      </p:sp>
      <p:sp>
        <p:nvSpPr>
          <p:cNvPr id="9227" name="Rectangle 11"/>
          <p:cNvSpPr>
            <a:spLocks noChangeArrowheads="1"/>
          </p:cNvSpPr>
          <p:nvPr/>
        </p:nvSpPr>
        <p:spPr bwMode="auto">
          <a:xfrm>
            <a:off x="4952743" y="4870450"/>
            <a:ext cx="4097596" cy="757130"/>
          </a:xfrm>
          <a:prstGeom prst="rect">
            <a:avLst/>
          </a:prstGeom>
          <a:noFill/>
          <a:ln w="9525">
            <a:noFill/>
            <a:miter lim="800000"/>
            <a:headEnd/>
            <a:tailEnd/>
          </a:ln>
          <a:effectLst/>
        </p:spPr>
        <p:txBody>
          <a:bodyPr wrap="none">
            <a:spAutoFit/>
          </a:bodyPr>
          <a:lstStyle/>
          <a:p>
            <a:pPr algn="r">
              <a:lnSpc>
                <a:spcPct val="90000"/>
              </a:lnSpc>
              <a:spcBef>
                <a:spcPct val="45000"/>
              </a:spcBef>
              <a:buClr>
                <a:srgbClr val="002A7E"/>
              </a:buClr>
              <a:buFont typeface="Wingdings 2" pitchFamily="18" charset="2"/>
              <a:buNone/>
            </a:pPr>
            <a:r>
              <a:rPr lang="en-US" sz="2400" b="1" i="1" dirty="0"/>
              <a:t>What would you </a:t>
            </a:r>
            <a:r>
              <a:rPr lang="en-US" sz="2400" b="1" i="1" dirty="0" smtClean="0"/>
              <a:t>do </a:t>
            </a:r>
            <a:r>
              <a:rPr lang="en-US" sz="2400" b="1" i="1" dirty="0"/>
              <a:t/>
            </a:r>
            <a:br>
              <a:rPr lang="en-US" sz="2400" b="1" i="1" dirty="0"/>
            </a:br>
            <a:r>
              <a:rPr lang="en-US" sz="2400" b="1" i="1" dirty="0"/>
              <a:t>to motivate the students?</a:t>
            </a:r>
            <a:r>
              <a:rPr lang="en-US" sz="2400" dirty="0"/>
              <a:t>  </a:t>
            </a:r>
          </a:p>
        </p:txBody>
      </p:sp>
      <p:pic>
        <p:nvPicPr>
          <p:cNvPr id="9229" name="Picture 13"/>
          <p:cNvPicPr>
            <a:picLocks noChangeAspect="1" noChangeArrowheads="1"/>
          </p:cNvPicPr>
          <p:nvPr>
            <p:ph sz="half" idx="2"/>
          </p:nvPr>
        </p:nvPicPr>
        <p:blipFill>
          <a:blip r:embed="rId3"/>
          <a:srcRect/>
          <a:stretch>
            <a:fillRect/>
          </a:stretch>
        </p:blipFill>
        <p:spPr>
          <a:xfrm>
            <a:off x="5202238" y="1701800"/>
            <a:ext cx="3657600" cy="2438400"/>
          </a:xfrm>
          <a:noFill/>
          <a:ln/>
          <a:effectLst>
            <a:outerShdw dist="89803" dir="2700000" algn="ctr" rotWithShape="0">
              <a:schemeClr val="bg2"/>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0A46C1D-3472-46CD-A084-107CB89D057F}" type="slidenum">
              <a:rPr lang="en-US"/>
              <a:pPr/>
              <a:t>20</a:t>
            </a:fld>
            <a:endParaRPr lang="en-US"/>
          </a:p>
        </p:txBody>
      </p:sp>
      <p:sp>
        <p:nvSpPr>
          <p:cNvPr id="120834"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4.2</a:t>
            </a:r>
          </a:p>
        </p:txBody>
      </p:sp>
      <p:sp>
        <p:nvSpPr>
          <p:cNvPr id="120835" name="Rectangle 3"/>
          <p:cNvSpPr>
            <a:spLocks noGrp="1" noChangeArrowheads="1"/>
          </p:cNvSpPr>
          <p:nvPr>
            <p:ph type="title"/>
          </p:nvPr>
        </p:nvSpPr>
        <p:spPr/>
        <p:txBody>
          <a:bodyPr/>
          <a:lstStyle/>
          <a:p>
            <a:r>
              <a:rPr lang="en-US"/>
              <a:t>Hawthorne Studies:  Elton Mayo</a:t>
            </a:r>
          </a:p>
        </p:txBody>
      </p:sp>
      <p:sp>
        <p:nvSpPr>
          <p:cNvPr id="120839" name="Rectangle 7"/>
          <p:cNvSpPr>
            <a:spLocks noGrp="1" noChangeArrowheads="1"/>
          </p:cNvSpPr>
          <p:nvPr>
            <p:ph type="body" sz="half" idx="1"/>
          </p:nvPr>
        </p:nvSpPr>
        <p:spPr>
          <a:xfrm>
            <a:off x="4724400" y="1531938"/>
            <a:ext cx="4264025" cy="4525962"/>
          </a:xfrm>
        </p:spPr>
        <p:txBody>
          <a:bodyPr/>
          <a:lstStyle/>
          <a:p>
            <a:r>
              <a:rPr lang="en-US" sz="2200"/>
              <a:t>Workers’ feelings and attitudes affected their work</a:t>
            </a:r>
            <a:br>
              <a:rPr lang="en-US" sz="2200"/>
            </a:br>
            <a:endParaRPr lang="en-US" sz="2200"/>
          </a:p>
          <a:p>
            <a:r>
              <a:rPr lang="en-US" sz="2200"/>
              <a:t>Financial incentives weren’t the most important motivator for workers</a:t>
            </a:r>
            <a:br>
              <a:rPr lang="en-US" sz="2200"/>
            </a:br>
            <a:endParaRPr lang="en-US" sz="2200"/>
          </a:p>
          <a:p>
            <a:r>
              <a:rPr lang="en-US" sz="2200"/>
              <a:t>Group norms and behavior play a critical role in behavior at work</a:t>
            </a:r>
          </a:p>
        </p:txBody>
      </p:sp>
      <p:pic>
        <p:nvPicPr>
          <p:cNvPr id="120843" name="Picture 11"/>
          <p:cNvPicPr>
            <a:picLocks noChangeAspect="1" noChangeArrowheads="1"/>
          </p:cNvPicPr>
          <p:nvPr>
            <p:ph sz="half" idx="2"/>
          </p:nvPr>
        </p:nvPicPr>
        <p:blipFill>
          <a:blip r:embed="rId3"/>
          <a:srcRect/>
          <a:stretch>
            <a:fillRect/>
          </a:stretch>
        </p:blipFill>
        <p:spPr>
          <a:xfrm>
            <a:off x="852488" y="1608138"/>
            <a:ext cx="3795712" cy="3402012"/>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05650E42-ABA6-4985-A51A-C94AEEA71776}" type="slidenum">
              <a:rPr lang="en-US"/>
              <a:pPr/>
              <a:t>21</a:t>
            </a:fld>
            <a:endParaRPr lang="en-US"/>
          </a:p>
        </p:txBody>
      </p:sp>
      <p:sp>
        <p:nvSpPr>
          <p:cNvPr id="124930"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4.3</a:t>
            </a:r>
          </a:p>
        </p:txBody>
      </p:sp>
      <p:sp>
        <p:nvSpPr>
          <p:cNvPr id="124931" name="Rectangle 3"/>
          <p:cNvSpPr>
            <a:spLocks noGrp="1" noChangeArrowheads="1"/>
          </p:cNvSpPr>
          <p:nvPr>
            <p:ph type="title"/>
          </p:nvPr>
        </p:nvSpPr>
        <p:spPr/>
        <p:txBody>
          <a:bodyPr/>
          <a:lstStyle/>
          <a:p>
            <a:r>
              <a:rPr lang="en-US" sz="3200"/>
              <a:t>Cooperation and Acceptance </a:t>
            </a:r>
            <a:br>
              <a:rPr lang="en-US" sz="3200"/>
            </a:br>
            <a:r>
              <a:rPr lang="en-US" sz="3200"/>
              <a:t>of Authority:  Chester Barnard</a:t>
            </a:r>
          </a:p>
        </p:txBody>
      </p:sp>
      <p:sp>
        <p:nvSpPr>
          <p:cNvPr id="124936" name="Rectangle 8"/>
          <p:cNvSpPr>
            <a:spLocks noGrp="1" noChangeArrowheads="1"/>
          </p:cNvSpPr>
          <p:nvPr>
            <p:ph type="body" sz="half" idx="1"/>
          </p:nvPr>
        </p:nvSpPr>
        <p:spPr>
          <a:xfrm>
            <a:off x="1004888" y="1531938"/>
            <a:ext cx="7589837" cy="4525962"/>
          </a:xfrm>
          <a:noFill/>
          <a:ln/>
        </p:spPr>
        <p:txBody>
          <a:bodyPr/>
          <a:lstStyle/>
          <a:p>
            <a:pPr>
              <a:buFont typeface="Wingdings" pitchFamily="2" charset="2"/>
              <a:buNone/>
            </a:pPr>
            <a:r>
              <a:rPr lang="en-US" sz="2200"/>
              <a:t>	Managers can gain cooperation by:</a:t>
            </a:r>
            <a:br>
              <a:rPr lang="en-US" sz="2200"/>
            </a:br>
            <a:endParaRPr lang="en-US" sz="2200"/>
          </a:p>
          <a:p>
            <a:r>
              <a:rPr lang="en-US" sz="2200"/>
              <a:t>Securing essential services from individuals</a:t>
            </a:r>
            <a:br>
              <a:rPr lang="en-US" sz="2200"/>
            </a:br>
            <a:endParaRPr lang="en-US" sz="2200"/>
          </a:p>
          <a:p>
            <a:r>
              <a:rPr lang="en-US" sz="2200"/>
              <a:t>Unifying people by clearly formulating an organization’s purpose and objectives</a:t>
            </a:r>
            <a:br>
              <a:rPr lang="en-US" sz="2200"/>
            </a:br>
            <a:endParaRPr lang="en-US" sz="2200"/>
          </a:p>
          <a:p>
            <a:r>
              <a:rPr lang="en-US" sz="2200"/>
              <a:t>Providing a system of effective communication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DFE19B5-AB97-4798-AB44-011D947738C1}" type="slidenum">
              <a:rPr lang="en-US"/>
              <a:pPr/>
              <a:t>22</a:t>
            </a:fld>
            <a:endParaRPr lang="en-US"/>
          </a:p>
        </p:txBody>
      </p:sp>
      <p:sp>
        <p:nvSpPr>
          <p:cNvPr id="126978"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4.3</a:t>
            </a:r>
          </a:p>
        </p:txBody>
      </p:sp>
      <p:sp>
        <p:nvSpPr>
          <p:cNvPr id="126979" name="Rectangle 3"/>
          <p:cNvSpPr>
            <a:spLocks noGrp="1" noChangeArrowheads="1"/>
          </p:cNvSpPr>
          <p:nvPr>
            <p:ph type="title"/>
          </p:nvPr>
        </p:nvSpPr>
        <p:spPr/>
        <p:txBody>
          <a:bodyPr/>
          <a:lstStyle/>
          <a:p>
            <a:r>
              <a:rPr lang="en-US" sz="3200"/>
              <a:t>Cooperation and Acceptance </a:t>
            </a:r>
            <a:br>
              <a:rPr lang="en-US" sz="3200"/>
            </a:br>
            <a:r>
              <a:rPr lang="en-US" sz="3200"/>
              <a:t>of Authority:  Chester Barnard</a:t>
            </a:r>
          </a:p>
        </p:txBody>
      </p:sp>
      <p:sp>
        <p:nvSpPr>
          <p:cNvPr id="126980" name="Rectangle 4"/>
          <p:cNvSpPr>
            <a:spLocks noGrp="1" noChangeArrowheads="1"/>
          </p:cNvSpPr>
          <p:nvPr>
            <p:ph type="body" sz="half" idx="1"/>
          </p:nvPr>
        </p:nvSpPr>
        <p:spPr>
          <a:xfrm>
            <a:off x="1004888" y="1531938"/>
            <a:ext cx="7589837" cy="4525962"/>
          </a:xfrm>
          <a:noFill/>
          <a:ln/>
        </p:spPr>
        <p:txBody>
          <a:bodyPr/>
          <a:lstStyle/>
          <a:p>
            <a:pPr marL="419100" indent="-419100">
              <a:buFont typeface="Wingdings" pitchFamily="2" charset="2"/>
              <a:buNone/>
            </a:pPr>
            <a:r>
              <a:rPr lang="en-US" sz="2200"/>
              <a:t>	People will be indifferent to managerial directives </a:t>
            </a:r>
            <a:br>
              <a:rPr lang="en-US" sz="2200"/>
            </a:br>
            <a:r>
              <a:rPr lang="en-US" sz="2200"/>
              <a:t>if they…</a:t>
            </a:r>
            <a:br>
              <a:rPr lang="en-US" sz="2200"/>
            </a:br>
            <a:endParaRPr lang="en-US" sz="2200"/>
          </a:p>
          <a:p>
            <a:pPr marL="419100" indent="-419100">
              <a:buFont typeface="Wingdings" pitchFamily="2" charset="2"/>
              <a:buAutoNum type="arabicPeriod"/>
            </a:pPr>
            <a:r>
              <a:rPr lang="en-US" sz="2200"/>
              <a:t>are understood</a:t>
            </a:r>
            <a:br>
              <a:rPr lang="en-US" sz="2200"/>
            </a:br>
            <a:endParaRPr lang="en-US" sz="2200"/>
          </a:p>
          <a:p>
            <a:pPr marL="419100" indent="-419100">
              <a:buFont typeface="Wingdings" pitchFamily="2" charset="2"/>
              <a:buAutoNum type="arabicPeriod"/>
            </a:pPr>
            <a:r>
              <a:rPr lang="en-US" sz="2200"/>
              <a:t>are consistent with the purpose of the organization</a:t>
            </a:r>
            <a:br>
              <a:rPr lang="en-US" sz="2200"/>
            </a:br>
            <a:endParaRPr lang="en-US" sz="2200"/>
          </a:p>
          <a:p>
            <a:pPr marL="419100" indent="-419100">
              <a:buFont typeface="Wingdings" pitchFamily="2" charset="2"/>
              <a:buAutoNum type="arabicPeriod"/>
            </a:pPr>
            <a:r>
              <a:rPr lang="en-US" sz="2200"/>
              <a:t>are compatible with the people’s personal interests</a:t>
            </a:r>
            <a:br>
              <a:rPr lang="en-US" sz="2200"/>
            </a:br>
            <a:endParaRPr lang="en-US" sz="2200"/>
          </a:p>
          <a:p>
            <a:pPr marL="419100" indent="-419100">
              <a:buFont typeface="Wingdings" pitchFamily="2" charset="2"/>
              <a:buAutoNum type="arabicPeriod"/>
            </a:pPr>
            <a:r>
              <a:rPr lang="en-US" sz="2200"/>
              <a:t>can actually be carried out by those people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D5B49A9A-D969-47DA-88FE-25AFA3888F3F}" type="slidenum">
              <a:rPr lang="en-US"/>
              <a:pPr/>
              <a:t>23</a:t>
            </a:fld>
            <a:endParaRPr lang="en-US"/>
          </a:p>
        </p:txBody>
      </p:sp>
      <p:sp>
        <p:nvSpPr>
          <p:cNvPr id="129026"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5</a:t>
            </a:r>
          </a:p>
        </p:txBody>
      </p:sp>
      <p:sp>
        <p:nvSpPr>
          <p:cNvPr id="129029" name="Rectangle 5"/>
          <p:cNvSpPr>
            <a:spLocks noGrp="1" noChangeArrowheads="1"/>
          </p:cNvSpPr>
          <p:nvPr>
            <p:ph type="title"/>
          </p:nvPr>
        </p:nvSpPr>
        <p:spPr/>
        <p:txBody>
          <a:bodyPr/>
          <a:lstStyle/>
          <a:p>
            <a:r>
              <a:rPr lang="en-US" sz="3200"/>
              <a:t>Operations, Information, Systems, </a:t>
            </a:r>
            <a:br>
              <a:rPr lang="en-US" sz="3200"/>
            </a:br>
            <a:r>
              <a:rPr lang="en-US" sz="3200"/>
              <a:t>and Contingency Management</a:t>
            </a:r>
          </a:p>
        </p:txBody>
      </p:sp>
      <p:sp>
        <p:nvSpPr>
          <p:cNvPr id="129031" name="AutoShape 7">
            <a:hlinkClick r:id="" action="ppaction://hlinkshowjump?jump=nextslide" highlightClick="1"/>
          </p:cNvPr>
          <p:cNvSpPr>
            <a:spLocks noChangeArrowheads="1"/>
          </p:cNvSpPr>
          <p:nvPr/>
        </p:nvSpPr>
        <p:spPr bwMode="auto">
          <a:xfrm>
            <a:off x="7639050" y="5353050"/>
            <a:ext cx="1143000" cy="838200"/>
          </a:xfrm>
          <a:prstGeom prst="actionButtonForwardNext">
            <a:avLst/>
          </a:prstGeom>
          <a:solidFill>
            <a:srgbClr val="A56E37"/>
          </a:solidFill>
          <a:ln w="9525">
            <a:noFill/>
            <a:miter lim="800000"/>
            <a:headEnd/>
            <a:tailEnd/>
          </a:ln>
          <a:effectLst/>
        </p:spPr>
        <p:txBody>
          <a:bodyPr wrap="none" anchor="ctr"/>
          <a:lstStyle/>
          <a:p>
            <a:endParaRPr lang="en-US"/>
          </a:p>
        </p:txBody>
      </p:sp>
      <p:grpSp>
        <p:nvGrpSpPr>
          <p:cNvPr id="129036" name="Group 12"/>
          <p:cNvGrpSpPr>
            <a:grpSpLocks/>
          </p:cNvGrpSpPr>
          <p:nvPr/>
        </p:nvGrpSpPr>
        <p:grpSpPr bwMode="auto">
          <a:xfrm>
            <a:off x="701675" y="2062163"/>
            <a:ext cx="8196263" cy="2733675"/>
            <a:chOff x="537" y="1299"/>
            <a:chExt cx="4972" cy="1722"/>
          </a:xfrm>
        </p:grpSpPr>
        <p:sp>
          <p:nvSpPr>
            <p:cNvPr id="129033" name="AutoShape 9"/>
            <p:cNvSpPr>
              <a:spLocks noChangeArrowheads="1"/>
            </p:cNvSpPr>
            <p:nvPr/>
          </p:nvSpPr>
          <p:spPr bwMode="auto">
            <a:xfrm>
              <a:off x="537" y="2160"/>
              <a:ext cx="2391" cy="861"/>
            </a:xfrm>
            <a:prstGeom prst="cube">
              <a:avLst>
                <a:gd name="adj" fmla="val 25000"/>
              </a:avLst>
            </a:prstGeom>
            <a:solidFill>
              <a:srgbClr val="D4C26A"/>
            </a:solidFill>
            <a:ln w="9525">
              <a:noFill/>
              <a:miter lim="800000"/>
              <a:headEnd/>
              <a:tailEnd/>
            </a:ln>
            <a:effectLst>
              <a:outerShdw dist="89803" dir="2700000" algn="ctr" rotWithShape="0">
                <a:schemeClr val="bg2"/>
              </a:outerShdw>
            </a:effectLst>
          </p:spPr>
          <p:txBody>
            <a:bodyPr wrap="none" anchor="ctr"/>
            <a:lstStyle/>
            <a:p>
              <a:pPr algn="ctr"/>
              <a:r>
                <a:rPr lang="en-US" sz="2200" b="1"/>
                <a:t>Information Management</a:t>
              </a:r>
            </a:p>
          </p:txBody>
        </p:sp>
        <p:sp>
          <p:nvSpPr>
            <p:cNvPr id="129032" name="AutoShape 8"/>
            <p:cNvSpPr>
              <a:spLocks noChangeArrowheads="1"/>
            </p:cNvSpPr>
            <p:nvPr/>
          </p:nvSpPr>
          <p:spPr bwMode="auto">
            <a:xfrm>
              <a:off x="680" y="1299"/>
              <a:ext cx="2391" cy="861"/>
            </a:xfrm>
            <a:prstGeom prst="cube">
              <a:avLst>
                <a:gd name="adj" fmla="val 25000"/>
              </a:avLst>
            </a:prstGeom>
            <a:solidFill>
              <a:srgbClr val="E5DBA7"/>
            </a:solidFill>
            <a:ln w="9525">
              <a:noFill/>
              <a:miter lim="800000"/>
              <a:headEnd/>
              <a:tailEnd/>
            </a:ln>
            <a:effectLst>
              <a:outerShdw dist="89803" dir="2700000" algn="ctr" rotWithShape="0">
                <a:schemeClr val="bg2"/>
              </a:outerShdw>
            </a:effectLst>
          </p:spPr>
          <p:txBody>
            <a:bodyPr wrap="none" anchor="ctr"/>
            <a:lstStyle/>
            <a:p>
              <a:pPr algn="ctr"/>
              <a:r>
                <a:rPr lang="en-US" sz="2200" b="1"/>
                <a:t>Operations Management</a:t>
              </a:r>
            </a:p>
          </p:txBody>
        </p:sp>
        <p:sp>
          <p:nvSpPr>
            <p:cNvPr id="129034" name="AutoShape 10"/>
            <p:cNvSpPr>
              <a:spLocks noChangeArrowheads="1"/>
            </p:cNvSpPr>
            <p:nvPr/>
          </p:nvSpPr>
          <p:spPr bwMode="auto">
            <a:xfrm>
              <a:off x="2975" y="2160"/>
              <a:ext cx="2391" cy="861"/>
            </a:xfrm>
            <a:prstGeom prst="cube">
              <a:avLst>
                <a:gd name="adj" fmla="val 25000"/>
              </a:avLst>
            </a:prstGeom>
            <a:solidFill>
              <a:srgbClr val="E5DBA7"/>
            </a:solidFill>
            <a:ln w="9525">
              <a:noFill/>
              <a:miter lim="800000"/>
              <a:headEnd/>
              <a:tailEnd/>
            </a:ln>
            <a:effectLst>
              <a:outerShdw dist="89803" dir="2700000" algn="ctr" rotWithShape="0">
                <a:schemeClr val="bg2"/>
              </a:outerShdw>
            </a:effectLst>
          </p:spPr>
          <p:txBody>
            <a:bodyPr wrap="none" anchor="ctr"/>
            <a:lstStyle/>
            <a:p>
              <a:pPr algn="ctr"/>
              <a:r>
                <a:rPr lang="en-US" sz="2200" b="1"/>
                <a:t>Contingency Management</a:t>
              </a:r>
            </a:p>
          </p:txBody>
        </p:sp>
        <p:sp>
          <p:nvSpPr>
            <p:cNvPr id="129035" name="AutoShape 11"/>
            <p:cNvSpPr>
              <a:spLocks noChangeArrowheads="1"/>
            </p:cNvSpPr>
            <p:nvPr/>
          </p:nvSpPr>
          <p:spPr bwMode="auto">
            <a:xfrm>
              <a:off x="3118" y="1299"/>
              <a:ext cx="2391" cy="861"/>
            </a:xfrm>
            <a:prstGeom prst="cube">
              <a:avLst>
                <a:gd name="adj" fmla="val 25000"/>
              </a:avLst>
            </a:prstGeom>
            <a:solidFill>
              <a:srgbClr val="D4C26A"/>
            </a:solidFill>
            <a:ln w="9525">
              <a:noFill/>
              <a:miter lim="800000"/>
              <a:headEnd/>
              <a:tailEnd/>
            </a:ln>
            <a:effectLst>
              <a:outerShdw dist="89803" dir="2700000" algn="ctr" rotWithShape="0">
                <a:schemeClr val="bg2"/>
              </a:outerShdw>
            </a:effectLst>
          </p:spPr>
          <p:txBody>
            <a:bodyPr wrap="none" anchor="ctr"/>
            <a:lstStyle/>
            <a:p>
              <a:pPr algn="ctr"/>
              <a:r>
                <a:rPr lang="en-US" sz="2200" b="1"/>
                <a:t>Systems Management</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69053E68-FE4B-41CB-85A1-C32B9DEE06DB}" type="slidenum">
              <a:rPr lang="en-US"/>
              <a:pPr/>
              <a:t>24</a:t>
            </a:fld>
            <a:endParaRPr lang="en-US"/>
          </a:p>
        </p:txBody>
      </p:sp>
      <p:sp>
        <p:nvSpPr>
          <p:cNvPr id="131074"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5.1</a:t>
            </a:r>
          </a:p>
        </p:txBody>
      </p:sp>
      <p:sp>
        <p:nvSpPr>
          <p:cNvPr id="131075" name="Rectangle 3"/>
          <p:cNvSpPr>
            <a:spLocks noGrp="1" noChangeArrowheads="1"/>
          </p:cNvSpPr>
          <p:nvPr>
            <p:ph type="title"/>
          </p:nvPr>
        </p:nvSpPr>
        <p:spPr/>
        <p:txBody>
          <a:bodyPr/>
          <a:lstStyle/>
          <a:p>
            <a:r>
              <a:rPr lang="en-US"/>
              <a:t>Operations Management Tools</a:t>
            </a:r>
          </a:p>
        </p:txBody>
      </p:sp>
      <p:grpSp>
        <p:nvGrpSpPr>
          <p:cNvPr id="131082" name="Group 10"/>
          <p:cNvGrpSpPr>
            <a:grpSpLocks/>
          </p:cNvGrpSpPr>
          <p:nvPr/>
        </p:nvGrpSpPr>
        <p:grpSpPr bwMode="auto">
          <a:xfrm>
            <a:off x="701675" y="1360488"/>
            <a:ext cx="8077200" cy="4800600"/>
            <a:chOff x="432" y="720"/>
            <a:chExt cx="5088" cy="3120"/>
          </a:xfrm>
        </p:grpSpPr>
        <p:sp>
          <p:nvSpPr>
            <p:cNvPr id="131083" name="Rectangle 11"/>
            <p:cNvSpPr>
              <a:spLocks noChangeArrowheads="1"/>
            </p:cNvSpPr>
            <p:nvPr/>
          </p:nvSpPr>
          <p:spPr bwMode="auto">
            <a:xfrm>
              <a:off x="432" y="720"/>
              <a:ext cx="5088" cy="334"/>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	Quality control</a:t>
              </a:r>
            </a:p>
          </p:txBody>
        </p:sp>
        <p:sp>
          <p:nvSpPr>
            <p:cNvPr id="131084" name="Rectangle 12"/>
            <p:cNvSpPr>
              <a:spLocks noChangeArrowheads="1"/>
            </p:cNvSpPr>
            <p:nvPr/>
          </p:nvSpPr>
          <p:spPr bwMode="auto">
            <a:xfrm>
              <a:off x="432" y="1062"/>
              <a:ext cx="5088" cy="296"/>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	Forecasting techniques</a:t>
              </a:r>
            </a:p>
          </p:txBody>
        </p:sp>
        <p:sp>
          <p:nvSpPr>
            <p:cNvPr id="131085" name="Rectangle 13"/>
            <p:cNvSpPr>
              <a:spLocks noChangeArrowheads="1"/>
            </p:cNvSpPr>
            <p:nvPr/>
          </p:nvSpPr>
          <p:spPr bwMode="auto">
            <a:xfrm>
              <a:off x="432" y="1367"/>
              <a:ext cx="5088" cy="297"/>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	Capacity planning</a:t>
              </a:r>
            </a:p>
          </p:txBody>
        </p:sp>
        <p:sp>
          <p:nvSpPr>
            <p:cNvPr id="131086" name="Rectangle 14"/>
            <p:cNvSpPr>
              <a:spLocks noChangeArrowheads="1"/>
            </p:cNvSpPr>
            <p:nvPr/>
          </p:nvSpPr>
          <p:spPr bwMode="auto">
            <a:xfrm>
              <a:off x="432" y="1673"/>
              <a:ext cx="5088" cy="297"/>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lvl="2" eaLnBrk="0" hangingPunct="0">
                <a:lnSpc>
                  <a:spcPct val="90000"/>
                </a:lnSpc>
              </a:pPr>
              <a:r>
                <a:rPr lang="en-US" sz="2000" b="1">
                  <a:solidFill>
                    <a:srgbClr val="000000"/>
                  </a:solidFill>
                </a:rPr>
                <a:t>Productivity measurement and improvement </a:t>
              </a:r>
            </a:p>
          </p:txBody>
        </p:sp>
        <p:sp>
          <p:nvSpPr>
            <p:cNvPr id="131087" name="Rectangle 15"/>
            <p:cNvSpPr>
              <a:spLocks noChangeArrowheads="1"/>
            </p:cNvSpPr>
            <p:nvPr/>
          </p:nvSpPr>
          <p:spPr bwMode="auto">
            <a:xfrm>
              <a:off x="432" y="1979"/>
              <a:ext cx="5088" cy="296"/>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lvl="2" eaLnBrk="0" hangingPunct="0">
                <a:lnSpc>
                  <a:spcPct val="90000"/>
                </a:lnSpc>
              </a:pPr>
              <a:r>
                <a:rPr lang="en-US" sz="2000" b="1">
                  <a:solidFill>
                    <a:srgbClr val="000000"/>
                  </a:solidFill>
                </a:rPr>
                <a:t>Linear programming</a:t>
              </a:r>
            </a:p>
          </p:txBody>
        </p:sp>
        <p:sp>
          <p:nvSpPr>
            <p:cNvPr id="131088" name="Rectangle 16"/>
            <p:cNvSpPr>
              <a:spLocks noChangeArrowheads="1"/>
            </p:cNvSpPr>
            <p:nvPr/>
          </p:nvSpPr>
          <p:spPr bwMode="auto">
            <a:xfrm>
              <a:off x="432" y="2284"/>
              <a:ext cx="5088" cy="297"/>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lvl="2" eaLnBrk="0" hangingPunct="0">
                <a:lnSpc>
                  <a:spcPct val="90000"/>
                </a:lnSpc>
              </a:pPr>
              <a:r>
                <a:rPr lang="en-US" sz="2000" b="1">
                  <a:solidFill>
                    <a:srgbClr val="000000"/>
                  </a:solidFill>
                </a:rPr>
                <a:t>Scheduling systems</a:t>
              </a:r>
            </a:p>
          </p:txBody>
        </p:sp>
        <p:sp>
          <p:nvSpPr>
            <p:cNvPr id="131089" name="Rectangle 17"/>
            <p:cNvSpPr>
              <a:spLocks noChangeArrowheads="1"/>
            </p:cNvSpPr>
            <p:nvPr/>
          </p:nvSpPr>
          <p:spPr bwMode="auto">
            <a:xfrm>
              <a:off x="432" y="2590"/>
              <a:ext cx="5088" cy="297"/>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lvl="2" eaLnBrk="0" hangingPunct="0">
                <a:lnSpc>
                  <a:spcPct val="90000"/>
                </a:lnSpc>
              </a:pPr>
              <a:r>
                <a:rPr lang="en-US" sz="2000" b="1">
                  <a:solidFill>
                    <a:srgbClr val="000000"/>
                  </a:solidFill>
                </a:rPr>
                <a:t>Inventory systems</a:t>
              </a:r>
            </a:p>
          </p:txBody>
        </p:sp>
        <p:sp>
          <p:nvSpPr>
            <p:cNvPr id="131090" name="Rectangle 18"/>
            <p:cNvSpPr>
              <a:spLocks noChangeArrowheads="1"/>
            </p:cNvSpPr>
            <p:nvPr/>
          </p:nvSpPr>
          <p:spPr bwMode="auto">
            <a:xfrm>
              <a:off x="432" y="2896"/>
              <a:ext cx="5088" cy="296"/>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lvl="2" eaLnBrk="0" hangingPunct="0">
                <a:lnSpc>
                  <a:spcPct val="90000"/>
                </a:lnSpc>
              </a:pPr>
              <a:r>
                <a:rPr lang="en-US" sz="2000" b="1">
                  <a:solidFill>
                    <a:srgbClr val="000000"/>
                  </a:solidFill>
                </a:rPr>
                <a:t>Work measurement techniques</a:t>
              </a:r>
            </a:p>
          </p:txBody>
        </p:sp>
        <p:sp>
          <p:nvSpPr>
            <p:cNvPr id="131091" name="Rectangle 19"/>
            <p:cNvSpPr>
              <a:spLocks noChangeArrowheads="1"/>
            </p:cNvSpPr>
            <p:nvPr/>
          </p:nvSpPr>
          <p:spPr bwMode="auto">
            <a:xfrm>
              <a:off x="432" y="3201"/>
              <a:ext cx="5088" cy="296"/>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2000" b="1">
                  <a:solidFill>
                    <a:srgbClr val="000000"/>
                  </a:solidFill>
                </a:rPr>
                <a:t>	Project management</a:t>
              </a:r>
            </a:p>
          </p:txBody>
        </p:sp>
        <p:sp>
          <p:nvSpPr>
            <p:cNvPr id="131092" name="Rectangle 20"/>
            <p:cNvSpPr>
              <a:spLocks noChangeArrowheads="1"/>
            </p:cNvSpPr>
            <p:nvPr/>
          </p:nvSpPr>
          <p:spPr bwMode="auto">
            <a:xfrm>
              <a:off x="432" y="3506"/>
              <a:ext cx="5088" cy="334"/>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lvl="2" eaLnBrk="0" hangingPunct="0">
                <a:lnSpc>
                  <a:spcPct val="90000"/>
                </a:lnSpc>
              </a:pPr>
              <a:r>
                <a:rPr lang="en-US" sz="2000" b="1">
                  <a:solidFill>
                    <a:srgbClr val="000000"/>
                  </a:solidFill>
                </a:rPr>
                <a:t>Cost-benefit analysis</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6EE136FB-EDB8-412E-A6D2-5E6FEC3E877C}" type="slidenum">
              <a:rPr lang="en-US"/>
              <a:pPr/>
              <a:t>25</a:t>
            </a:fld>
            <a:endParaRPr lang="en-US"/>
          </a:p>
        </p:txBody>
      </p:sp>
      <p:sp>
        <p:nvSpPr>
          <p:cNvPr id="155650"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5.1</a:t>
            </a:r>
          </a:p>
        </p:txBody>
      </p:sp>
      <p:sp>
        <p:nvSpPr>
          <p:cNvPr id="155651" name="Rectangle 3"/>
          <p:cNvSpPr>
            <a:spLocks noGrp="1" noChangeArrowheads="1"/>
          </p:cNvSpPr>
          <p:nvPr>
            <p:ph type="title"/>
          </p:nvPr>
        </p:nvSpPr>
        <p:spPr/>
        <p:txBody>
          <a:bodyPr/>
          <a:lstStyle/>
          <a:p>
            <a:r>
              <a:rPr lang="en-US"/>
              <a:t>Operations Management Tools</a:t>
            </a:r>
          </a:p>
        </p:txBody>
      </p:sp>
      <p:grpSp>
        <p:nvGrpSpPr>
          <p:cNvPr id="155652" name="Group 4"/>
          <p:cNvGrpSpPr>
            <a:grpSpLocks/>
          </p:cNvGrpSpPr>
          <p:nvPr/>
        </p:nvGrpSpPr>
        <p:grpSpPr bwMode="auto">
          <a:xfrm>
            <a:off x="1279525" y="1585913"/>
            <a:ext cx="6935788" cy="3152775"/>
            <a:chOff x="528" y="999"/>
            <a:chExt cx="4369" cy="1986"/>
          </a:xfrm>
        </p:grpSpPr>
        <p:sp>
          <p:nvSpPr>
            <p:cNvPr id="155653" name="Oval 5"/>
            <p:cNvSpPr>
              <a:spLocks noChangeArrowheads="1"/>
            </p:cNvSpPr>
            <p:nvPr/>
          </p:nvSpPr>
          <p:spPr bwMode="auto">
            <a:xfrm>
              <a:off x="528" y="1152"/>
              <a:ext cx="1824" cy="1680"/>
            </a:xfrm>
            <a:prstGeom prst="ellipse">
              <a:avLst/>
            </a:prstGeom>
            <a:solidFill>
              <a:srgbClr val="E5DBA7"/>
            </a:solidFill>
            <a:ln w="38100">
              <a:solidFill>
                <a:srgbClr val="5F5F5F"/>
              </a:solidFill>
              <a:round/>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600" b="1">
                  <a:effectLst>
                    <a:outerShdw blurRad="38100" dist="38100" dir="2700000" algn="tl">
                      <a:srgbClr val="FFFFFF"/>
                    </a:outerShdw>
                  </a:effectLst>
                </a:rPr>
                <a:t>Origins of</a:t>
              </a:r>
              <a:br>
                <a:rPr lang="en-US" sz="2600" b="1">
                  <a:effectLst>
                    <a:outerShdw blurRad="38100" dist="38100" dir="2700000" algn="tl">
                      <a:srgbClr val="FFFFFF"/>
                    </a:outerShdw>
                  </a:effectLst>
                </a:rPr>
              </a:br>
              <a:r>
                <a:rPr lang="en-US" sz="2600" b="1">
                  <a:effectLst>
                    <a:outerShdw blurRad="38100" dist="38100" dir="2700000" algn="tl">
                      <a:srgbClr val="FFFFFF"/>
                    </a:outerShdw>
                  </a:effectLst>
                </a:rPr>
                <a:t>Operations</a:t>
              </a:r>
              <a:br>
                <a:rPr lang="en-US" sz="2600" b="1">
                  <a:effectLst>
                    <a:outerShdw blurRad="38100" dist="38100" dir="2700000" algn="tl">
                      <a:srgbClr val="FFFFFF"/>
                    </a:outerShdw>
                  </a:effectLst>
                </a:rPr>
              </a:br>
              <a:r>
                <a:rPr lang="en-US" sz="2600" b="1">
                  <a:effectLst>
                    <a:outerShdw blurRad="38100" dist="38100" dir="2700000" algn="tl">
                      <a:srgbClr val="FFFFFF"/>
                    </a:outerShdw>
                  </a:effectLst>
                </a:rPr>
                <a:t>Management</a:t>
              </a:r>
            </a:p>
          </p:txBody>
        </p:sp>
        <p:cxnSp>
          <p:nvCxnSpPr>
            <p:cNvPr id="155654" name="AutoShape 6"/>
            <p:cNvCxnSpPr>
              <a:cxnSpLocks noChangeShapeType="1"/>
              <a:stCxn id="155653" idx="6"/>
              <a:endCxn id="155658" idx="1"/>
            </p:cNvCxnSpPr>
            <p:nvPr/>
          </p:nvCxnSpPr>
          <p:spPr bwMode="auto">
            <a:xfrm flipV="1">
              <a:off x="2364" y="1277"/>
              <a:ext cx="324" cy="715"/>
            </a:xfrm>
            <a:prstGeom prst="bentConnector3">
              <a:avLst>
                <a:gd name="adj1" fmla="val 48148"/>
              </a:avLst>
            </a:prstGeom>
            <a:noFill/>
            <a:ln w="28575">
              <a:solidFill>
                <a:schemeClr val="bg2"/>
              </a:solidFill>
              <a:miter lim="800000"/>
              <a:headEnd/>
              <a:tailEnd/>
            </a:ln>
            <a:effectLst/>
          </p:spPr>
        </p:cxnSp>
        <p:cxnSp>
          <p:nvCxnSpPr>
            <p:cNvPr id="155655" name="AutoShape 7"/>
            <p:cNvCxnSpPr>
              <a:cxnSpLocks noChangeShapeType="1"/>
              <a:stCxn id="155653" idx="6"/>
              <a:endCxn id="155657" idx="1"/>
            </p:cNvCxnSpPr>
            <p:nvPr/>
          </p:nvCxnSpPr>
          <p:spPr bwMode="auto">
            <a:xfrm>
              <a:off x="2364" y="1992"/>
              <a:ext cx="324" cy="0"/>
            </a:xfrm>
            <a:prstGeom prst="straightConnector1">
              <a:avLst/>
            </a:prstGeom>
            <a:noFill/>
            <a:ln w="28575">
              <a:solidFill>
                <a:schemeClr val="bg2"/>
              </a:solidFill>
              <a:round/>
              <a:headEnd/>
              <a:tailEnd/>
            </a:ln>
            <a:effectLst/>
          </p:spPr>
        </p:cxnSp>
        <p:grpSp>
          <p:nvGrpSpPr>
            <p:cNvPr id="155656" name="Group 8"/>
            <p:cNvGrpSpPr>
              <a:grpSpLocks/>
            </p:cNvGrpSpPr>
            <p:nvPr/>
          </p:nvGrpSpPr>
          <p:grpSpPr bwMode="auto">
            <a:xfrm>
              <a:off x="2688" y="999"/>
              <a:ext cx="2209" cy="1986"/>
              <a:chOff x="2688" y="965"/>
              <a:chExt cx="2209" cy="1986"/>
            </a:xfrm>
          </p:grpSpPr>
          <p:sp>
            <p:nvSpPr>
              <p:cNvPr id="155657" name="Rectangle 9"/>
              <p:cNvSpPr>
                <a:spLocks noChangeArrowheads="1"/>
              </p:cNvSpPr>
              <p:nvPr/>
            </p:nvSpPr>
            <p:spPr bwMode="auto">
              <a:xfrm>
                <a:off x="2688" y="1680"/>
                <a:ext cx="2208" cy="556"/>
              </a:xfrm>
              <a:prstGeom prst="rect">
                <a:avLst/>
              </a:prstGeom>
              <a:solidFill>
                <a:srgbClr val="C6AF3C"/>
              </a:solidFill>
              <a:ln w="12700">
                <a:noFill/>
                <a:miter lim="800000"/>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500" b="1">
                    <a:solidFill>
                      <a:srgbClr val="000000"/>
                    </a:solidFill>
                  </a:rPr>
                  <a:t>Geometry</a:t>
                </a:r>
              </a:p>
            </p:txBody>
          </p:sp>
          <p:sp>
            <p:nvSpPr>
              <p:cNvPr id="155658" name="Rectangle 10"/>
              <p:cNvSpPr>
                <a:spLocks noChangeArrowheads="1"/>
              </p:cNvSpPr>
              <p:nvPr/>
            </p:nvSpPr>
            <p:spPr bwMode="auto">
              <a:xfrm>
                <a:off x="2688" y="965"/>
                <a:ext cx="2208" cy="556"/>
              </a:xfrm>
              <a:prstGeom prst="rect">
                <a:avLst/>
              </a:prstGeom>
              <a:solidFill>
                <a:srgbClr val="C6AF3C"/>
              </a:solidFill>
              <a:ln w="12700">
                <a:noFill/>
                <a:miter lim="800000"/>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500" b="1">
                    <a:solidFill>
                      <a:srgbClr val="000000"/>
                    </a:solidFill>
                  </a:rPr>
                  <a:t>Guns</a:t>
                </a:r>
              </a:p>
            </p:txBody>
          </p:sp>
          <p:sp>
            <p:nvSpPr>
              <p:cNvPr id="155659" name="Rectangle 11"/>
              <p:cNvSpPr>
                <a:spLocks noChangeArrowheads="1"/>
              </p:cNvSpPr>
              <p:nvPr/>
            </p:nvSpPr>
            <p:spPr bwMode="auto">
              <a:xfrm>
                <a:off x="2689" y="2395"/>
                <a:ext cx="2208" cy="556"/>
              </a:xfrm>
              <a:prstGeom prst="rect">
                <a:avLst/>
              </a:prstGeom>
              <a:solidFill>
                <a:srgbClr val="C6AF3C"/>
              </a:solidFill>
              <a:ln w="12700">
                <a:noFill/>
                <a:miter lim="800000"/>
                <a:headEnd/>
                <a:tailEnd/>
              </a:ln>
              <a:effectLst>
                <a:outerShdw dist="107763" dir="2700000" algn="ctr" rotWithShape="0">
                  <a:schemeClr val="bg2"/>
                </a:outerShdw>
              </a:effectLst>
            </p:spPr>
            <p:txBody>
              <a:bodyPr wrap="none" lIns="90488" tIns="44450" rIns="90488" bIns="44450" anchor="ctr"/>
              <a:lstStyle/>
              <a:p>
                <a:pPr algn="ctr" eaLnBrk="0" hangingPunct="0">
                  <a:lnSpc>
                    <a:spcPct val="90000"/>
                  </a:lnSpc>
                </a:pPr>
                <a:r>
                  <a:rPr lang="en-US" sz="2500" b="1">
                    <a:solidFill>
                      <a:srgbClr val="000000"/>
                    </a:solidFill>
                  </a:rPr>
                  <a:t>Fire</a:t>
                </a:r>
              </a:p>
            </p:txBody>
          </p:sp>
        </p:grpSp>
        <p:cxnSp>
          <p:nvCxnSpPr>
            <p:cNvPr id="155660" name="AutoShape 12"/>
            <p:cNvCxnSpPr>
              <a:cxnSpLocks noChangeShapeType="1"/>
              <a:stCxn id="155653" idx="6"/>
              <a:endCxn id="155659" idx="1"/>
            </p:cNvCxnSpPr>
            <p:nvPr/>
          </p:nvCxnSpPr>
          <p:spPr bwMode="auto">
            <a:xfrm>
              <a:off x="2364" y="1992"/>
              <a:ext cx="325" cy="715"/>
            </a:xfrm>
            <a:prstGeom prst="bentConnector3">
              <a:avLst>
                <a:gd name="adj1" fmla="val 48000"/>
              </a:avLst>
            </a:prstGeom>
            <a:noFill/>
            <a:ln w="28575">
              <a:solidFill>
                <a:schemeClr val="bg2"/>
              </a:solidFill>
              <a:miter lim="800000"/>
              <a:headEnd/>
              <a:tailEnd/>
            </a:ln>
            <a:effectLst/>
          </p:spPr>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6133269-E564-44EC-988E-F7A9BADE6760}" type="slidenum">
              <a:rPr lang="en-US"/>
              <a:pPr/>
              <a:t>26</a:t>
            </a:fld>
            <a:endParaRPr lang="en-US"/>
          </a:p>
        </p:txBody>
      </p:sp>
      <p:sp>
        <p:nvSpPr>
          <p:cNvPr id="152578" name="Rectangle 2"/>
          <p:cNvSpPr>
            <a:spLocks noGrp="1" noChangeArrowheads="1"/>
          </p:cNvSpPr>
          <p:nvPr>
            <p:ph type="title"/>
          </p:nvPr>
        </p:nvSpPr>
        <p:spPr/>
        <p:txBody>
          <a:bodyPr/>
          <a:lstStyle/>
          <a:p>
            <a:r>
              <a:rPr lang="en-US"/>
              <a:t>Whitney, Monge, and Olds</a:t>
            </a:r>
          </a:p>
        </p:txBody>
      </p:sp>
      <p:sp>
        <p:nvSpPr>
          <p:cNvPr id="152579" name="Rectangle 3"/>
          <p:cNvSpPr>
            <a:spLocks noGrp="1" noChangeArrowheads="1"/>
          </p:cNvSpPr>
          <p:nvPr>
            <p:ph type="body" idx="1"/>
          </p:nvPr>
        </p:nvSpPr>
        <p:spPr>
          <a:xfrm>
            <a:off x="701675" y="1076325"/>
            <a:ext cx="8135938" cy="4525963"/>
          </a:xfrm>
        </p:spPr>
        <p:txBody>
          <a:bodyPr/>
          <a:lstStyle/>
          <a:p>
            <a:pPr>
              <a:lnSpc>
                <a:spcPct val="90000"/>
              </a:lnSpc>
              <a:buFont typeface="Wingdings" pitchFamily="2" charset="2"/>
              <a:buNone/>
            </a:pPr>
            <a:r>
              <a:rPr lang="en-US" sz="2000"/>
              <a:t>Eli Whitney, 1765-1825	</a:t>
            </a:r>
          </a:p>
          <a:p>
            <a:pPr>
              <a:lnSpc>
                <a:spcPct val="90000"/>
              </a:lnSpc>
              <a:buFont typeface="Wingdings" pitchFamily="2" charset="2"/>
              <a:buNone/>
            </a:pPr>
            <a:endParaRPr lang="en-US" sz="2000"/>
          </a:p>
          <a:p>
            <a:pPr>
              <a:lnSpc>
                <a:spcPct val="90000"/>
              </a:lnSpc>
              <a:buFont typeface="Wingdings" pitchFamily="2" charset="2"/>
              <a:buNone/>
            </a:pPr>
            <a:endParaRPr lang="en-US" sz="2000"/>
          </a:p>
          <a:p>
            <a:pPr>
              <a:lnSpc>
                <a:spcPct val="90000"/>
              </a:lnSpc>
              <a:buFont typeface="Wingdings" pitchFamily="2" charset="2"/>
              <a:buNone/>
            </a:pPr>
            <a:endParaRPr lang="en-US" sz="2000"/>
          </a:p>
          <a:p>
            <a:pPr>
              <a:lnSpc>
                <a:spcPct val="90000"/>
              </a:lnSpc>
              <a:buFont typeface="Wingdings" pitchFamily="2" charset="2"/>
              <a:buNone/>
            </a:pPr>
            <a:endParaRPr lang="en-US" sz="2000"/>
          </a:p>
          <a:p>
            <a:pPr algn="r">
              <a:lnSpc>
                <a:spcPct val="90000"/>
              </a:lnSpc>
              <a:buFont typeface="Wingdings" pitchFamily="2" charset="2"/>
              <a:buNone/>
            </a:pPr>
            <a:endParaRPr lang="en-US" sz="2000"/>
          </a:p>
          <a:p>
            <a:pPr algn="r">
              <a:lnSpc>
                <a:spcPct val="90000"/>
              </a:lnSpc>
              <a:buFont typeface="Wingdings" pitchFamily="2" charset="2"/>
              <a:buNone/>
            </a:pPr>
            <a:endParaRPr lang="en-US" sz="2000"/>
          </a:p>
          <a:p>
            <a:pPr algn="r">
              <a:lnSpc>
                <a:spcPct val="90000"/>
              </a:lnSpc>
              <a:buFont typeface="Wingdings" pitchFamily="2" charset="2"/>
              <a:buNone/>
            </a:pPr>
            <a:r>
              <a:rPr lang="en-US" sz="2000"/>
              <a:t>Gaspard Monge, 1746-1818</a:t>
            </a:r>
          </a:p>
          <a:p>
            <a:pPr>
              <a:lnSpc>
                <a:spcPct val="90000"/>
              </a:lnSpc>
              <a:buFont typeface="Wingdings" pitchFamily="2" charset="2"/>
              <a:buNone/>
            </a:pPr>
            <a:endParaRPr lang="en-US" sz="2000"/>
          </a:p>
          <a:p>
            <a:pPr>
              <a:lnSpc>
                <a:spcPct val="90000"/>
              </a:lnSpc>
              <a:buFont typeface="Wingdings" pitchFamily="2" charset="2"/>
              <a:buNone/>
            </a:pPr>
            <a:endParaRPr lang="en-US" sz="2000"/>
          </a:p>
          <a:p>
            <a:pPr>
              <a:lnSpc>
                <a:spcPct val="90000"/>
              </a:lnSpc>
            </a:pPr>
            <a:endParaRPr lang="en-US" sz="2200"/>
          </a:p>
          <a:p>
            <a:pPr>
              <a:lnSpc>
                <a:spcPct val="90000"/>
              </a:lnSpc>
            </a:pPr>
            <a:endParaRPr lang="en-US" sz="2200"/>
          </a:p>
          <a:p>
            <a:pPr>
              <a:lnSpc>
                <a:spcPct val="90000"/>
              </a:lnSpc>
              <a:buFont typeface="Wingdings" pitchFamily="2" charset="2"/>
              <a:buNone/>
            </a:pPr>
            <a:r>
              <a:rPr lang="en-US" sz="2000"/>
              <a:t>Ransom Olds, 1864-1950</a:t>
            </a:r>
          </a:p>
        </p:txBody>
      </p:sp>
      <p:pic>
        <p:nvPicPr>
          <p:cNvPr id="152580" name="Picture 4" descr="Monge_8"/>
          <p:cNvPicPr>
            <a:picLocks noChangeAspect="1" noChangeArrowheads="1"/>
          </p:cNvPicPr>
          <p:nvPr/>
        </p:nvPicPr>
        <p:blipFill>
          <a:blip r:embed="rId3"/>
          <a:srcRect/>
          <a:stretch>
            <a:fillRect/>
          </a:stretch>
        </p:blipFill>
        <p:spPr bwMode="auto">
          <a:xfrm>
            <a:off x="6469063" y="1152525"/>
            <a:ext cx="2219325" cy="2276475"/>
          </a:xfrm>
          <a:prstGeom prst="rect">
            <a:avLst/>
          </a:prstGeom>
          <a:noFill/>
        </p:spPr>
      </p:pic>
      <p:pic>
        <p:nvPicPr>
          <p:cNvPr id="152581" name="Picture 5" descr="whitney2"/>
          <p:cNvPicPr>
            <a:picLocks noChangeAspect="1" noChangeArrowheads="1"/>
          </p:cNvPicPr>
          <p:nvPr/>
        </p:nvPicPr>
        <p:blipFill>
          <a:blip r:embed="rId4"/>
          <a:srcRect/>
          <a:stretch>
            <a:fillRect/>
          </a:stretch>
        </p:blipFill>
        <p:spPr bwMode="auto">
          <a:xfrm>
            <a:off x="1081088" y="1531938"/>
            <a:ext cx="2212975" cy="2505075"/>
          </a:xfrm>
          <a:prstGeom prst="rect">
            <a:avLst/>
          </a:prstGeom>
          <a:noFill/>
        </p:spPr>
      </p:pic>
      <p:pic>
        <p:nvPicPr>
          <p:cNvPr id="152582" name="Picture 6" descr="Olds2"/>
          <p:cNvPicPr>
            <a:picLocks noChangeAspect="1" noChangeArrowheads="1"/>
          </p:cNvPicPr>
          <p:nvPr/>
        </p:nvPicPr>
        <p:blipFill>
          <a:blip r:embed="rId5"/>
          <a:srcRect/>
          <a:stretch>
            <a:fillRect/>
          </a:stretch>
        </p:blipFill>
        <p:spPr bwMode="auto">
          <a:xfrm>
            <a:off x="4040188" y="4035425"/>
            <a:ext cx="2843212" cy="211931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C911D36-E08D-4E0A-9733-5F8B837814BB}" type="slidenum">
              <a:rPr lang="en-US"/>
              <a:pPr/>
              <a:t>27</a:t>
            </a:fld>
            <a:endParaRPr lang="en-US"/>
          </a:p>
        </p:txBody>
      </p:sp>
      <p:sp>
        <p:nvSpPr>
          <p:cNvPr id="150530"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5.3</a:t>
            </a:r>
          </a:p>
        </p:txBody>
      </p:sp>
      <p:sp>
        <p:nvSpPr>
          <p:cNvPr id="150531" name="Rectangle 3"/>
          <p:cNvSpPr>
            <a:spLocks noGrp="1" noChangeArrowheads="1"/>
          </p:cNvSpPr>
          <p:nvPr>
            <p:ph type="title"/>
          </p:nvPr>
        </p:nvSpPr>
        <p:spPr/>
        <p:txBody>
          <a:bodyPr/>
          <a:lstStyle/>
          <a:p>
            <a:r>
              <a:rPr lang="en-US"/>
              <a:t>Information Management</a:t>
            </a:r>
          </a:p>
        </p:txBody>
      </p:sp>
      <p:sp>
        <p:nvSpPr>
          <p:cNvPr id="150532" name="Text Box 4"/>
          <p:cNvSpPr txBox="1">
            <a:spLocks noChangeArrowheads="1"/>
          </p:cNvSpPr>
          <p:nvPr/>
        </p:nvSpPr>
        <p:spPr bwMode="auto">
          <a:xfrm>
            <a:off x="777875" y="1303338"/>
            <a:ext cx="8043863" cy="519112"/>
          </a:xfrm>
          <a:prstGeom prst="rect">
            <a:avLst/>
          </a:prstGeom>
          <a:solidFill>
            <a:srgbClr val="E5DBA7"/>
          </a:solidFill>
          <a:ln w="9525">
            <a:noFill/>
            <a:miter lim="800000"/>
            <a:headEnd/>
            <a:tailEnd/>
          </a:ln>
          <a:effectLst/>
        </p:spPr>
        <p:txBody>
          <a:bodyPr>
            <a:spAutoFit/>
          </a:bodyPr>
          <a:lstStyle/>
          <a:p>
            <a:r>
              <a:rPr lang="en-US" sz="2800" b="1"/>
              <a:t>Milestones in information management:</a:t>
            </a:r>
          </a:p>
        </p:txBody>
      </p:sp>
      <p:sp>
        <p:nvSpPr>
          <p:cNvPr id="150533" name="Text Box 5"/>
          <p:cNvSpPr txBox="1">
            <a:spLocks noChangeArrowheads="1"/>
          </p:cNvSpPr>
          <p:nvPr/>
        </p:nvSpPr>
        <p:spPr bwMode="auto">
          <a:xfrm>
            <a:off x="852488" y="2290763"/>
            <a:ext cx="8121650" cy="3519487"/>
          </a:xfrm>
          <a:prstGeom prst="rect">
            <a:avLst/>
          </a:prstGeom>
          <a:solidFill>
            <a:srgbClr val="99CC00">
              <a:alpha val="25000"/>
            </a:srgbClr>
          </a:solidFill>
          <a:ln w="9525">
            <a:noFill/>
            <a:miter lim="800000"/>
            <a:headEnd/>
            <a:tailEnd/>
          </a:ln>
          <a:effectLst/>
        </p:spPr>
        <p:txBody>
          <a:bodyPr>
            <a:spAutoFit/>
          </a:bodyPr>
          <a:lstStyle/>
          <a:p>
            <a:r>
              <a:rPr lang="en-US" sz="2200"/>
              <a:t>1400s			Horses in Italy</a:t>
            </a:r>
          </a:p>
          <a:p>
            <a:r>
              <a:rPr lang="en-US" sz="2200"/>
              <a:t>1500-1700 		Creation of paper and the printing press</a:t>
            </a:r>
          </a:p>
          <a:p>
            <a:r>
              <a:rPr lang="en-US" sz="2200"/>
              <a:t>1850			Manual typewriter</a:t>
            </a:r>
          </a:p>
          <a:p>
            <a:r>
              <a:rPr lang="en-US" sz="2200"/>
              <a:t>1860s			Vertical file cabinets and the telegraph</a:t>
            </a:r>
          </a:p>
          <a:p>
            <a:r>
              <a:rPr lang="en-US" sz="2200"/>
              <a:t>1879			Cash registers </a:t>
            </a:r>
          </a:p>
          <a:p>
            <a:r>
              <a:rPr lang="en-US" sz="2200"/>
              <a:t>1880s 			Telephone</a:t>
            </a:r>
          </a:p>
          <a:p>
            <a:r>
              <a:rPr lang="en-US" sz="2200"/>
              <a:t>1890s			Time clocks</a:t>
            </a:r>
          </a:p>
          <a:p>
            <a:r>
              <a:rPr lang="en-US" sz="2200"/>
              <a:t>1980s			Personal computer</a:t>
            </a:r>
          </a:p>
          <a:p>
            <a:r>
              <a:rPr lang="en-US" sz="2200"/>
              <a:t>1990s			Internet</a:t>
            </a:r>
            <a:r>
              <a:rPr lang="en-US"/>
              <a:t> </a:t>
            </a:r>
          </a:p>
          <a:p>
            <a:pPr>
              <a:spcBef>
                <a:spcPct val="50000"/>
              </a:spcBef>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19667DB-9B57-4FB9-9AC9-1ED53E34A93E}" type="slidenum">
              <a:rPr lang="en-US"/>
              <a:pPr/>
              <a:t>28</a:t>
            </a:fld>
            <a:endParaRPr lang="en-US"/>
          </a:p>
        </p:txBody>
      </p:sp>
      <p:sp>
        <p:nvSpPr>
          <p:cNvPr id="135170"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5.3</a:t>
            </a:r>
          </a:p>
        </p:txBody>
      </p:sp>
      <p:sp>
        <p:nvSpPr>
          <p:cNvPr id="135187" name="Rectangle 19"/>
          <p:cNvSpPr>
            <a:spLocks noGrp="1" noChangeArrowheads="1"/>
          </p:cNvSpPr>
          <p:nvPr>
            <p:ph type="title"/>
          </p:nvPr>
        </p:nvSpPr>
        <p:spPr/>
        <p:txBody>
          <a:bodyPr/>
          <a:lstStyle/>
          <a:p>
            <a:r>
              <a:rPr lang="en-US"/>
              <a:t>Systems Management</a:t>
            </a:r>
          </a:p>
        </p:txBody>
      </p:sp>
      <p:pic>
        <p:nvPicPr>
          <p:cNvPr id="135189" name="Picture 21" descr="05-150 EX02-06"/>
          <p:cNvPicPr>
            <a:picLocks noChangeAspect="1" noChangeArrowheads="1"/>
          </p:cNvPicPr>
          <p:nvPr/>
        </p:nvPicPr>
        <p:blipFill>
          <a:blip r:embed="rId3"/>
          <a:srcRect/>
          <a:stretch>
            <a:fillRect/>
          </a:stretch>
        </p:blipFill>
        <p:spPr bwMode="auto">
          <a:xfrm>
            <a:off x="777875" y="1314450"/>
            <a:ext cx="8120063" cy="46815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6FEC8345-FF61-44EB-8626-D473BF0EC84F}" type="slidenum">
              <a:rPr lang="en-US"/>
              <a:pPr/>
              <a:t>29</a:t>
            </a:fld>
            <a:endParaRPr lang="en-US"/>
          </a:p>
        </p:txBody>
      </p:sp>
      <p:sp>
        <p:nvSpPr>
          <p:cNvPr id="137218"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5.4</a:t>
            </a:r>
          </a:p>
        </p:txBody>
      </p:sp>
      <p:sp>
        <p:nvSpPr>
          <p:cNvPr id="137219" name="Rectangle 3"/>
          <p:cNvSpPr>
            <a:spLocks noGrp="1" noChangeArrowheads="1"/>
          </p:cNvSpPr>
          <p:nvPr>
            <p:ph type="title"/>
          </p:nvPr>
        </p:nvSpPr>
        <p:spPr/>
        <p:txBody>
          <a:bodyPr/>
          <a:lstStyle/>
          <a:p>
            <a:r>
              <a:rPr lang="en-US"/>
              <a:t>Contingency Management</a:t>
            </a:r>
          </a:p>
        </p:txBody>
      </p:sp>
      <p:grpSp>
        <p:nvGrpSpPr>
          <p:cNvPr id="137221" name="Group 5"/>
          <p:cNvGrpSpPr>
            <a:grpSpLocks/>
          </p:cNvGrpSpPr>
          <p:nvPr/>
        </p:nvGrpSpPr>
        <p:grpSpPr bwMode="auto">
          <a:xfrm>
            <a:off x="1219200" y="1447800"/>
            <a:ext cx="6705600" cy="2762250"/>
            <a:chOff x="816" y="912"/>
            <a:chExt cx="4224" cy="1740"/>
          </a:xfrm>
        </p:grpSpPr>
        <p:sp>
          <p:nvSpPr>
            <p:cNvPr id="137222" name="AutoShape 6"/>
            <p:cNvSpPr>
              <a:spLocks noChangeArrowheads="1"/>
            </p:cNvSpPr>
            <p:nvPr/>
          </p:nvSpPr>
          <p:spPr bwMode="auto">
            <a:xfrm>
              <a:off x="816" y="912"/>
              <a:ext cx="4224" cy="1632"/>
            </a:xfrm>
            <a:prstGeom prst="foldedCorner">
              <a:avLst>
                <a:gd name="adj" fmla="val 12500"/>
              </a:avLst>
            </a:prstGeom>
            <a:solidFill>
              <a:srgbClr val="E5DBA7"/>
            </a:solidFill>
            <a:ln w="9525">
              <a:noFill/>
              <a:round/>
              <a:headEnd/>
              <a:tailEnd/>
            </a:ln>
            <a:effectLst>
              <a:outerShdw dist="71842" dir="2700000" algn="ctr" rotWithShape="0">
                <a:schemeClr val="bg2"/>
              </a:outerShdw>
            </a:effectLst>
          </p:spPr>
          <p:txBody>
            <a:bodyPr wrap="none" anchor="ctr"/>
            <a:lstStyle/>
            <a:p>
              <a:pPr algn="ctr"/>
              <a:endParaRPr lang="en-US"/>
            </a:p>
            <a:p>
              <a:pPr algn="ctr"/>
              <a:endParaRPr lang="en-US"/>
            </a:p>
          </p:txBody>
        </p:sp>
        <p:sp>
          <p:nvSpPr>
            <p:cNvPr id="137223" name="Rectangle 7"/>
            <p:cNvSpPr>
              <a:spLocks noChangeArrowheads="1"/>
            </p:cNvSpPr>
            <p:nvPr/>
          </p:nvSpPr>
          <p:spPr bwMode="auto">
            <a:xfrm>
              <a:off x="864" y="984"/>
              <a:ext cx="4080" cy="1668"/>
            </a:xfrm>
            <a:prstGeom prst="rect">
              <a:avLst/>
            </a:prstGeom>
            <a:noFill/>
            <a:ln w="9525">
              <a:noFill/>
              <a:miter lim="800000"/>
              <a:headEnd/>
              <a:tailEnd/>
            </a:ln>
            <a:effectLst/>
          </p:spPr>
          <p:txBody>
            <a:bodyPr>
              <a:spAutoFit/>
            </a:bodyPr>
            <a:lstStyle/>
            <a:p>
              <a:r>
                <a:rPr lang="en-US" sz="2400" b="1"/>
                <a:t>Contingency Approach</a:t>
              </a:r>
            </a:p>
            <a:p>
              <a:endParaRPr lang="en-US" sz="2400" b="1"/>
            </a:p>
            <a:p>
              <a:r>
                <a:rPr lang="en-US" sz="2400" b="1"/>
                <a:t>Holds that the most effective management</a:t>
              </a:r>
              <a:br>
                <a:rPr lang="en-US" sz="2400" b="1"/>
              </a:br>
              <a:r>
                <a:rPr lang="en-US" sz="2400" b="1"/>
                <a:t>theory or idea depends on the kinds of</a:t>
              </a:r>
              <a:br>
                <a:rPr lang="en-US" sz="2400" b="1"/>
              </a:br>
              <a:r>
                <a:rPr lang="en-US" sz="2400" b="1"/>
                <a:t>problems or situations that managers are</a:t>
              </a:r>
              <a:br>
                <a:rPr lang="en-US" sz="2400" b="1"/>
              </a:br>
              <a:r>
                <a:rPr lang="en-US" sz="2400" b="1"/>
                <a:t>facing at a particular time and place.</a:t>
              </a:r>
            </a:p>
            <a:p>
              <a:endParaRPr lang="en-US" sz="2400" b="1"/>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727144-452B-405B-A24E-C8C64955AFCF}" type="slidenum">
              <a:rPr lang="en-US"/>
              <a:pPr/>
              <a:t>3</a:t>
            </a:fld>
            <a:endParaRPr lang="en-US"/>
          </a:p>
        </p:txBody>
      </p:sp>
      <p:sp>
        <p:nvSpPr>
          <p:cNvPr id="11266" name="Rectangle 2"/>
          <p:cNvSpPr>
            <a:spLocks noGrp="1" noChangeArrowheads="1"/>
          </p:cNvSpPr>
          <p:nvPr>
            <p:ph type="title"/>
          </p:nvPr>
        </p:nvSpPr>
        <p:spPr/>
        <p:txBody>
          <a:bodyPr/>
          <a:lstStyle/>
          <a:p>
            <a:r>
              <a:rPr lang="en-US"/>
              <a:t>In the Beginning</a:t>
            </a:r>
          </a:p>
        </p:txBody>
      </p:sp>
      <p:sp>
        <p:nvSpPr>
          <p:cNvPr id="11268" name="Text Box 4"/>
          <p:cNvSpPr txBox="1">
            <a:spLocks noChangeArrowheads="1"/>
          </p:cNvSpPr>
          <p:nvPr/>
        </p:nvSpPr>
        <p:spPr bwMode="auto">
          <a:xfrm>
            <a:off x="762000" y="1798638"/>
            <a:ext cx="7162800" cy="946150"/>
          </a:xfrm>
          <a:prstGeom prst="rect">
            <a:avLst/>
          </a:prstGeom>
          <a:noFill/>
          <a:ln w="9525">
            <a:noFill/>
            <a:miter lim="800000"/>
            <a:headEnd/>
            <a:tailEnd/>
          </a:ln>
          <a:effectLst/>
        </p:spPr>
        <p:txBody>
          <a:bodyPr anchor="ctr">
            <a:spAutoFit/>
          </a:bodyPr>
          <a:lstStyle/>
          <a:p>
            <a:pPr eaLnBrk="0" hangingPunct="0"/>
            <a:r>
              <a:rPr lang="en-US" sz="2800" b="1" i="1">
                <a:solidFill>
                  <a:srgbClr val="024A8C"/>
                </a:solidFill>
              </a:rPr>
              <a:t>After reading the next section, </a:t>
            </a:r>
            <a:br>
              <a:rPr lang="en-US" sz="2800" b="1" i="1">
                <a:solidFill>
                  <a:srgbClr val="024A8C"/>
                </a:solidFill>
              </a:rPr>
            </a:br>
            <a:r>
              <a:rPr lang="en-US" sz="2800" b="1" i="1">
                <a:solidFill>
                  <a:srgbClr val="024A8C"/>
                </a:solidFill>
              </a:rPr>
              <a:t>you should be able to:</a:t>
            </a:r>
          </a:p>
        </p:txBody>
      </p:sp>
      <p:sp>
        <p:nvSpPr>
          <p:cNvPr id="11274" name="Rectangle 10"/>
          <p:cNvSpPr>
            <a:spLocks noChangeArrowheads="1"/>
          </p:cNvSpPr>
          <p:nvPr/>
        </p:nvSpPr>
        <p:spPr bwMode="auto">
          <a:xfrm>
            <a:off x="1143000" y="3352800"/>
            <a:ext cx="8077200" cy="2514600"/>
          </a:xfrm>
          <a:prstGeom prst="rect">
            <a:avLst/>
          </a:prstGeom>
          <a:noFill/>
          <a:ln w="9525">
            <a:noFill/>
            <a:miter lim="800000"/>
            <a:headEnd/>
            <a:tailEnd/>
          </a:ln>
          <a:effectLst/>
        </p:spPr>
        <p:txBody>
          <a:bodyPr/>
          <a:lstStyle/>
          <a:p>
            <a:pPr marL="609600" indent="-609600">
              <a:spcBef>
                <a:spcPct val="20000"/>
              </a:spcBef>
              <a:buClr>
                <a:srgbClr val="000099"/>
              </a:buClr>
              <a:buSzPct val="130000"/>
              <a:buFont typeface="Monotype Sorts" pitchFamily="2" charset="2"/>
              <a:buAutoNum type="arabicPeriod"/>
            </a:pPr>
            <a:r>
              <a:rPr lang="en-US" sz="2300" b="1"/>
              <a:t>explain the origins of management.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14CF5-8417-4274-A9B5-95BFC8F0510E}" type="slidenum">
              <a:rPr lang="en-US"/>
              <a:pPr/>
              <a:t>30</a:t>
            </a:fld>
            <a:endParaRPr lang="en-US"/>
          </a:p>
        </p:txBody>
      </p:sp>
      <p:sp>
        <p:nvSpPr>
          <p:cNvPr id="139266" name="AutoShape 2"/>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5.4</a:t>
            </a:r>
          </a:p>
        </p:txBody>
      </p:sp>
      <p:sp>
        <p:nvSpPr>
          <p:cNvPr id="139267" name="Rectangle 3"/>
          <p:cNvSpPr>
            <a:spLocks noGrp="1" noChangeArrowheads="1"/>
          </p:cNvSpPr>
          <p:nvPr>
            <p:ph type="title"/>
          </p:nvPr>
        </p:nvSpPr>
        <p:spPr/>
        <p:txBody>
          <a:bodyPr/>
          <a:lstStyle/>
          <a:p>
            <a:r>
              <a:rPr lang="en-US"/>
              <a:t>Contingency Management</a:t>
            </a:r>
          </a:p>
        </p:txBody>
      </p:sp>
      <p:sp>
        <p:nvSpPr>
          <p:cNvPr id="139271" name="Rectangle 7"/>
          <p:cNvSpPr>
            <a:spLocks noGrp="1" noChangeArrowheads="1"/>
          </p:cNvSpPr>
          <p:nvPr>
            <p:ph type="body" idx="1"/>
          </p:nvPr>
        </p:nvSpPr>
        <p:spPr/>
        <p:txBody>
          <a:bodyPr/>
          <a:lstStyle/>
          <a:p>
            <a:pPr>
              <a:lnSpc>
                <a:spcPct val="90000"/>
              </a:lnSpc>
            </a:pPr>
            <a:r>
              <a:rPr lang="en-US"/>
              <a:t>Management is harder than it looks</a:t>
            </a:r>
            <a:br>
              <a:rPr lang="en-US"/>
            </a:br>
            <a:endParaRPr lang="en-US"/>
          </a:p>
          <a:p>
            <a:pPr>
              <a:lnSpc>
                <a:spcPct val="90000"/>
              </a:lnSpc>
            </a:pPr>
            <a:r>
              <a:rPr lang="en-US"/>
              <a:t>Managers need to look for key contingencies that differentiate today’s situation from yesterday’s situation</a:t>
            </a:r>
            <a:br>
              <a:rPr lang="en-US"/>
            </a:br>
            <a:endParaRPr lang="en-US"/>
          </a:p>
          <a:p>
            <a:pPr>
              <a:lnSpc>
                <a:spcPct val="90000"/>
              </a:lnSpc>
            </a:pPr>
            <a:r>
              <a:rPr lang="en-US"/>
              <a:t>Managers need to spend more time analyzing problems before taking action</a:t>
            </a:r>
            <a:br>
              <a:rPr lang="en-US"/>
            </a:br>
            <a:endParaRPr lang="en-US"/>
          </a:p>
          <a:p>
            <a:pPr>
              <a:lnSpc>
                <a:spcPct val="90000"/>
              </a:lnSpc>
            </a:pPr>
            <a:r>
              <a:rPr lang="en-US"/>
              <a:t>Pay attention to qualifying phrases, </a:t>
            </a:r>
            <a:br>
              <a:rPr lang="en-US"/>
            </a:br>
            <a:r>
              <a:rPr lang="en-US"/>
              <a:t>such as “usually”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
          <p:cNvSpPr>
            <a:spLocks noGrp="1"/>
          </p:cNvSpPr>
          <p:nvPr>
            <p:ph type="sldNum" sz="quarter" idx="12"/>
          </p:nvPr>
        </p:nvSpPr>
        <p:spPr/>
        <p:txBody>
          <a:bodyPr/>
          <a:lstStyle/>
          <a:p>
            <a:fld id="{E3142BB0-746C-430D-83E2-6D554117A897}" type="slidenum">
              <a:rPr lang="en-US"/>
              <a:pPr/>
              <a:t>4</a:t>
            </a:fld>
            <a:endParaRPr lang="en-US"/>
          </a:p>
        </p:txBody>
      </p:sp>
      <p:sp>
        <p:nvSpPr>
          <p:cNvPr id="97282" name="Rectangle 2"/>
          <p:cNvSpPr>
            <a:spLocks noGrp="1" noChangeArrowheads="1"/>
          </p:cNvSpPr>
          <p:nvPr>
            <p:ph type="title"/>
          </p:nvPr>
        </p:nvSpPr>
        <p:spPr/>
        <p:txBody>
          <a:bodyPr/>
          <a:lstStyle/>
          <a:p>
            <a:r>
              <a:rPr lang="en-US" sz="3200"/>
              <a:t>Management Ideas and Practice Throughout History</a:t>
            </a:r>
          </a:p>
        </p:txBody>
      </p:sp>
      <p:sp>
        <p:nvSpPr>
          <p:cNvPr id="97284" name="AutoShape 4"/>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1.1</a:t>
            </a:r>
          </a:p>
        </p:txBody>
      </p:sp>
      <p:grpSp>
        <p:nvGrpSpPr>
          <p:cNvPr id="97339" name="Group 59"/>
          <p:cNvGrpSpPr>
            <a:grpSpLocks/>
          </p:cNvGrpSpPr>
          <p:nvPr/>
        </p:nvGrpSpPr>
        <p:grpSpPr bwMode="auto">
          <a:xfrm>
            <a:off x="577850" y="1000125"/>
            <a:ext cx="8566150" cy="5857875"/>
            <a:chOff x="364" y="630"/>
            <a:chExt cx="5396" cy="3534"/>
          </a:xfrm>
        </p:grpSpPr>
        <p:grpSp>
          <p:nvGrpSpPr>
            <p:cNvPr id="97305" name="Group 25"/>
            <p:cNvGrpSpPr>
              <a:grpSpLocks/>
            </p:cNvGrpSpPr>
            <p:nvPr/>
          </p:nvGrpSpPr>
          <p:grpSpPr bwMode="auto">
            <a:xfrm>
              <a:off x="364" y="630"/>
              <a:ext cx="1139" cy="3534"/>
              <a:chOff x="442" y="774"/>
              <a:chExt cx="5088" cy="3534"/>
            </a:xfrm>
          </p:grpSpPr>
          <p:sp>
            <p:nvSpPr>
              <p:cNvPr id="97287" name="Rectangle 7"/>
              <p:cNvSpPr>
                <a:spLocks noChangeArrowheads="1"/>
              </p:cNvSpPr>
              <p:nvPr/>
            </p:nvSpPr>
            <p:spPr bwMode="auto">
              <a:xfrm>
                <a:off x="442" y="774"/>
                <a:ext cx="5088" cy="26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5000 BC</a:t>
                </a:r>
              </a:p>
            </p:txBody>
          </p:sp>
          <p:sp>
            <p:nvSpPr>
              <p:cNvPr id="97288" name="Rectangle 8"/>
              <p:cNvSpPr>
                <a:spLocks noChangeArrowheads="1"/>
              </p:cNvSpPr>
              <p:nvPr/>
            </p:nvSpPr>
            <p:spPr bwMode="auto">
              <a:xfrm>
                <a:off x="442" y="1034"/>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4000-2000 BC</a:t>
                </a:r>
              </a:p>
            </p:txBody>
          </p:sp>
          <p:sp>
            <p:nvSpPr>
              <p:cNvPr id="97289" name="Rectangle 9"/>
              <p:cNvSpPr>
                <a:spLocks noChangeArrowheads="1"/>
              </p:cNvSpPr>
              <p:nvPr/>
            </p:nvSpPr>
            <p:spPr bwMode="auto">
              <a:xfrm>
                <a:off x="442" y="1263"/>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1800 BC</a:t>
                </a:r>
              </a:p>
            </p:txBody>
          </p:sp>
          <p:sp>
            <p:nvSpPr>
              <p:cNvPr id="97290" name="Rectangle 10"/>
              <p:cNvSpPr>
                <a:spLocks noChangeArrowheads="1"/>
              </p:cNvSpPr>
              <p:nvPr/>
            </p:nvSpPr>
            <p:spPr bwMode="auto">
              <a:xfrm>
                <a:off x="442" y="1492"/>
                <a:ext cx="5088" cy="231"/>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600 BC</a:t>
                </a:r>
              </a:p>
            </p:txBody>
          </p:sp>
          <p:sp>
            <p:nvSpPr>
              <p:cNvPr id="97291" name="Rectangle 11"/>
              <p:cNvSpPr>
                <a:spLocks noChangeArrowheads="1"/>
              </p:cNvSpPr>
              <p:nvPr/>
            </p:nvSpPr>
            <p:spPr bwMode="auto">
              <a:xfrm>
                <a:off x="442" y="1723"/>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500 BC</a:t>
                </a:r>
              </a:p>
            </p:txBody>
          </p:sp>
          <p:sp>
            <p:nvSpPr>
              <p:cNvPr id="97292" name="Rectangle 12"/>
              <p:cNvSpPr>
                <a:spLocks noChangeArrowheads="1"/>
              </p:cNvSpPr>
              <p:nvPr/>
            </p:nvSpPr>
            <p:spPr bwMode="auto">
              <a:xfrm>
                <a:off x="442" y="1952"/>
                <a:ext cx="5088" cy="231"/>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400 BC</a:t>
                </a:r>
              </a:p>
            </p:txBody>
          </p:sp>
          <p:sp>
            <p:nvSpPr>
              <p:cNvPr id="97293" name="Rectangle 13"/>
              <p:cNvSpPr>
                <a:spLocks noChangeArrowheads="1"/>
              </p:cNvSpPr>
              <p:nvPr/>
            </p:nvSpPr>
            <p:spPr bwMode="auto">
              <a:xfrm>
                <a:off x="442" y="2182"/>
                <a:ext cx="5088" cy="231"/>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400 BC</a:t>
                </a:r>
              </a:p>
            </p:txBody>
          </p:sp>
          <p:sp>
            <p:nvSpPr>
              <p:cNvPr id="97294" name="Rectangle 14"/>
              <p:cNvSpPr>
                <a:spLocks noChangeArrowheads="1"/>
              </p:cNvSpPr>
              <p:nvPr/>
            </p:nvSpPr>
            <p:spPr bwMode="auto">
              <a:xfrm>
                <a:off x="442" y="2412"/>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175</a:t>
                </a:r>
              </a:p>
            </p:txBody>
          </p:sp>
          <p:sp>
            <p:nvSpPr>
              <p:cNvPr id="97295" name="Rectangle 15"/>
              <p:cNvSpPr>
                <a:spLocks noChangeArrowheads="1"/>
              </p:cNvSpPr>
              <p:nvPr/>
            </p:nvSpPr>
            <p:spPr bwMode="auto">
              <a:xfrm>
                <a:off x="442" y="2642"/>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284</a:t>
                </a:r>
              </a:p>
            </p:txBody>
          </p:sp>
          <p:sp>
            <p:nvSpPr>
              <p:cNvPr id="97296" name="Rectangle 16"/>
              <p:cNvSpPr>
                <a:spLocks noChangeArrowheads="1"/>
              </p:cNvSpPr>
              <p:nvPr/>
            </p:nvSpPr>
            <p:spPr bwMode="auto">
              <a:xfrm>
                <a:off x="442" y="2871"/>
                <a:ext cx="5088" cy="26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900</a:t>
                </a:r>
              </a:p>
            </p:txBody>
          </p:sp>
          <p:sp>
            <p:nvSpPr>
              <p:cNvPr id="97297" name="Rectangle 17"/>
              <p:cNvSpPr>
                <a:spLocks noChangeArrowheads="1"/>
              </p:cNvSpPr>
              <p:nvPr/>
            </p:nvSpPr>
            <p:spPr bwMode="auto">
              <a:xfrm>
                <a:off x="442" y="3130"/>
                <a:ext cx="5088" cy="231"/>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1100</a:t>
                </a:r>
              </a:p>
            </p:txBody>
          </p:sp>
          <p:sp>
            <p:nvSpPr>
              <p:cNvPr id="97298" name="Rectangle 18"/>
              <p:cNvSpPr>
                <a:spLocks noChangeArrowheads="1"/>
              </p:cNvSpPr>
              <p:nvPr/>
            </p:nvSpPr>
            <p:spPr bwMode="auto">
              <a:xfrm>
                <a:off x="442" y="3361"/>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1418</a:t>
                </a:r>
              </a:p>
            </p:txBody>
          </p:sp>
          <p:sp>
            <p:nvSpPr>
              <p:cNvPr id="97299" name="Rectangle 19"/>
              <p:cNvSpPr>
                <a:spLocks noChangeArrowheads="1"/>
              </p:cNvSpPr>
              <p:nvPr/>
            </p:nvSpPr>
            <p:spPr bwMode="auto">
              <a:xfrm>
                <a:off x="442" y="3590"/>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1436</a:t>
                </a:r>
              </a:p>
            </p:txBody>
          </p:sp>
          <p:sp>
            <p:nvSpPr>
              <p:cNvPr id="97300" name="Rectangle 20"/>
              <p:cNvSpPr>
                <a:spLocks noChangeArrowheads="1"/>
              </p:cNvSpPr>
              <p:nvPr/>
            </p:nvSpPr>
            <p:spPr bwMode="auto">
              <a:xfrm>
                <a:off x="442" y="3819"/>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1500</a:t>
                </a:r>
              </a:p>
            </p:txBody>
          </p:sp>
          <p:sp>
            <p:nvSpPr>
              <p:cNvPr id="97301" name="Rectangle 21"/>
              <p:cNvSpPr>
                <a:spLocks noChangeArrowheads="1"/>
              </p:cNvSpPr>
              <p:nvPr/>
            </p:nvSpPr>
            <p:spPr bwMode="auto">
              <a:xfrm>
                <a:off x="442" y="4048"/>
                <a:ext cx="5088" cy="26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lnSpc>
                    <a:spcPct val="90000"/>
                  </a:lnSpc>
                </a:pPr>
                <a:r>
                  <a:rPr lang="en-US" sz="1600" b="1">
                    <a:solidFill>
                      <a:srgbClr val="000000"/>
                    </a:solidFill>
                  </a:rPr>
                  <a:t>1525</a:t>
                </a:r>
              </a:p>
            </p:txBody>
          </p:sp>
        </p:grpSp>
        <p:grpSp>
          <p:nvGrpSpPr>
            <p:cNvPr id="97306" name="Group 26"/>
            <p:cNvGrpSpPr>
              <a:grpSpLocks/>
            </p:cNvGrpSpPr>
            <p:nvPr/>
          </p:nvGrpSpPr>
          <p:grpSpPr bwMode="auto">
            <a:xfrm>
              <a:off x="1482" y="630"/>
              <a:ext cx="1219" cy="3534"/>
              <a:chOff x="442" y="774"/>
              <a:chExt cx="5088" cy="3534"/>
            </a:xfrm>
          </p:grpSpPr>
          <p:sp>
            <p:nvSpPr>
              <p:cNvPr id="97307" name="Rectangle 27"/>
              <p:cNvSpPr>
                <a:spLocks noChangeArrowheads="1"/>
              </p:cNvSpPr>
              <p:nvPr/>
            </p:nvSpPr>
            <p:spPr bwMode="auto">
              <a:xfrm>
                <a:off x="442" y="774"/>
                <a:ext cx="5088" cy="26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Sumerians</a:t>
                </a:r>
              </a:p>
            </p:txBody>
          </p:sp>
          <p:sp>
            <p:nvSpPr>
              <p:cNvPr id="97308" name="Rectangle 28"/>
              <p:cNvSpPr>
                <a:spLocks noChangeArrowheads="1"/>
              </p:cNvSpPr>
              <p:nvPr/>
            </p:nvSpPr>
            <p:spPr bwMode="auto">
              <a:xfrm>
                <a:off x="442" y="1034"/>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Egyptians	Planning, organizing, controlling. </a:t>
                </a:r>
              </a:p>
            </p:txBody>
          </p:sp>
          <p:sp>
            <p:nvSpPr>
              <p:cNvPr id="97309" name="Rectangle 29"/>
              <p:cNvSpPr>
                <a:spLocks noChangeArrowheads="1"/>
              </p:cNvSpPr>
              <p:nvPr/>
            </p:nvSpPr>
            <p:spPr bwMode="auto">
              <a:xfrm>
                <a:off x="442" y="1263"/>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Hammurabi</a:t>
                </a:r>
              </a:p>
            </p:txBody>
          </p:sp>
          <p:sp>
            <p:nvSpPr>
              <p:cNvPr id="97310" name="Rectangle 30"/>
              <p:cNvSpPr>
                <a:spLocks noChangeArrowheads="1"/>
              </p:cNvSpPr>
              <p:nvPr/>
            </p:nvSpPr>
            <p:spPr bwMode="auto">
              <a:xfrm>
                <a:off x="442" y="1492"/>
                <a:ext cx="5088" cy="231"/>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Nebuchadnezzar</a:t>
                </a:r>
              </a:p>
            </p:txBody>
          </p:sp>
          <p:sp>
            <p:nvSpPr>
              <p:cNvPr id="97311" name="Rectangle 31"/>
              <p:cNvSpPr>
                <a:spLocks noChangeArrowheads="1"/>
              </p:cNvSpPr>
              <p:nvPr/>
            </p:nvSpPr>
            <p:spPr bwMode="auto">
              <a:xfrm>
                <a:off x="442" y="1723"/>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Sun Tzu</a:t>
                </a:r>
              </a:p>
            </p:txBody>
          </p:sp>
          <p:sp>
            <p:nvSpPr>
              <p:cNvPr id="97312" name="Rectangle 32"/>
              <p:cNvSpPr>
                <a:spLocks noChangeArrowheads="1"/>
              </p:cNvSpPr>
              <p:nvPr/>
            </p:nvSpPr>
            <p:spPr bwMode="auto">
              <a:xfrm>
                <a:off x="442" y="1952"/>
                <a:ext cx="5088" cy="231"/>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Xenophon</a:t>
                </a:r>
              </a:p>
            </p:txBody>
          </p:sp>
          <p:sp>
            <p:nvSpPr>
              <p:cNvPr id="97313" name="Rectangle 33"/>
              <p:cNvSpPr>
                <a:spLocks noChangeArrowheads="1"/>
              </p:cNvSpPr>
              <p:nvPr/>
            </p:nvSpPr>
            <p:spPr bwMode="auto">
              <a:xfrm>
                <a:off x="442" y="2182"/>
                <a:ext cx="5088" cy="231"/>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Cyrus</a:t>
                </a:r>
              </a:p>
            </p:txBody>
          </p:sp>
          <p:sp>
            <p:nvSpPr>
              <p:cNvPr id="97314" name="Rectangle 34"/>
              <p:cNvSpPr>
                <a:spLocks noChangeArrowheads="1"/>
              </p:cNvSpPr>
              <p:nvPr/>
            </p:nvSpPr>
            <p:spPr bwMode="auto">
              <a:xfrm>
                <a:off x="442" y="2412"/>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Cato</a:t>
                </a:r>
              </a:p>
            </p:txBody>
          </p:sp>
          <p:sp>
            <p:nvSpPr>
              <p:cNvPr id="97315" name="Rectangle 35"/>
              <p:cNvSpPr>
                <a:spLocks noChangeArrowheads="1"/>
              </p:cNvSpPr>
              <p:nvPr/>
            </p:nvSpPr>
            <p:spPr bwMode="auto">
              <a:xfrm>
                <a:off x="442" y="2642"/>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Diocletian</a:t>
                </a:r>
              </a:p>
            </p:txBody>
          </p:sp>
          <p:sp>
            <p:nvSpPr>
              <p:cNvPr id="97316" name="Rectangle 36"/>
              <p:cNvSpPr>
                <a:spLocks noChangeArrowheads="1"/>
              </p:cNvSpPr>
              <p:nvPr/>
            </p:nvSpPr>
            <p:spPr bwMode="auto">
              <a:xfrm>
                <a:off x="442" y="2871"/>
                <a:ext cx="5088" cy="26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Alfarabi</a:t>
                </a:r>
              </a:p>
            </p:txBody>
          </p:sp>
          <p:sp>
            <p:nvSpPr>
              <p:cNvPr id="97317" name="Rectangle 37"/>
              <p:cNvSpPr>
                <a:spLocks noChangeArrowheads="1"/>
              </p:cNvSpPr>
              <p:nvPr/>
            </p:nvSpPr>
            <p:spPr bwMode="auto">
              <a:xfrm>
                <a:off x="442" y="3130"/>
                <a:ext cx="5088" cy="231"/>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Ghazali</a:t>
                </a:r>
              </a:p>
            </p:txBody>
          </p:sp>
          <p:sp>
            <p:nvSpPr>
              <p:cNvPr id="97318" name="Rectangle 38"/>
              <p:cNvSpPr>
                <a:spLocks noChangeArrowheads="1"/>
              </p:cNvSpPr>
              <p:nvPr/>
            </p:nvSpPr>
            <p:spPr bwMode="auto">
              <a:xfrm>
                <a:off x="442" y="3361"/>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Barbarigo</a:t>
                </a:r>
              </a:p>
            </p:txBody>
          </p:sp>
          <p:sp>
            <p:nvSpPr>
              <p:cNvPr id="97319" name="Rectangle 39"/>
              <p:cNvSpPr>
                <a:spLocks noChangeArrowheads="1"/>
              </p:cNvSpPr>
              <p:nvPr/>
            </p:nvSpPr>
            <p:spPr bwMode="auto">
              <a:xfrm>
                <a:off x="442" y="3590"/>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Venetians</a:t>
                </a:r>
              </a:p>
            </p:txBody>
          </p:sp>
          <p:sp>
            <p:nvSpPr>
              <p:cNvPr id="97320" name="Rectangle 40"/>
              <p:cNvSpPr>
                <a:spLocks noChangeArrowheads="1"/>
              </p:cNvSpPr>
              <p:nvPr/>
            </p:nvSpPr>
            <p:spPr bwMode="auto">
              <a:xfrm>
                <a:off x="442" y="3819"/>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Sir Thomas More</a:t>
                </a:r>
              </a:p>
            </p:txBody>
          </p:sp>
          <p:sp>
            <p:nvSpPr>
              <p:cNvPr id="97321" name="Rectangle 41"/>
              <p:cNvSpPr>
                <a:spLocks noChangeArrowheads="1"/>
              </p:cNvSpPr>
              <p:nvPr/>
            </p:nvSpPr>
            <p:spPr bwMode="auto">
              <a:xfrm>
                <a:off x="442" y="4048"/>
                <a:ext cx="5088" cy="26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Machiavelli</a:t>
                </a:r>
              </a:p>
            </p:txBody>
          </p:sp>
        </p:grpSp>
        <p:grpSp>
          <p:nvGrpSpPr>
            <p:cNvPr id="97322" name="Group 42"/>
            <p:cNvGrpSpPr>
              <a:grpSpLocks/>
            </p:cNvGrpSpPr>
            <p:nvPr/>
          </p:nvGrpSpPr>
          <p:grpSpPr bwMode="auto">
            <a:xfrm>
              <a:off x="2630" y="630"/>
              <a:ext cx="3130" cy="3534"/>
              <a:chOff x="442" y="774"/>
              <a:chExt cx="5088" cy="3534"/>
            </a:xfrm>
          </p:grpSpPr>
          <p:sp>
            <p:nvSpPr>
              <p:cNvPr id="97323" name="Rectangle 43"/>
              <p:cNvSpPr>
                <a:spLocks noChangeArrowheads="1"/>
              </p:cNvSpPr>
              <p:nvPr/>
            </p:nvSpPr>
            <p:spPr bwMode="auto">
              <a:xfrm>
                <a:off x="442" y="774"/>
                <a:ext cx="5088" cy="26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Record keeping</a:t>
                </a:r>
              </a:p>
            </p:txBody>
          </p:sp>
          <p:sp>
            <p:nvSpPr>
              <p:cNvPr id="97324" name="Rectangle 44"/>
              <p:cNvSpPr>
                <a:spLocks noChangeArrowheads="1"/>
              </p:cNvSpPr>
              <p:nvPr/>
            </p:nvSpPr>
            <p:spPr bwMode="auto">
              <a:xfrm>
                <a:off x="442" y="1034"/>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Plan, organize, control. Written requests.</a:t>
                </a:r>
              </a:p>
            </p:txBody>
          </p:sp>
          <p:sp>
            <p:nvSpPr>
              <p:cNvPr id="97325" name="Rectangle 45"/>
              <p:cNvSpPr>
                <a:spLocks noChangeArrowheads="1"/>
              </p:cNvSpPr>
              <p:nvPr/>
            </p:nvSpPr>
            <p:spPr bwMode="auto">
              <a:xfrm>
                <a:off x="442" y="1263"/>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Controls and written documentation</a:t>
                </a:r>
              </a:p>
            </p:txBody>
          </p:sp>
          <p:sp>
            <p:nvSpPr>
              <p:cNvPr id="97326" name="Rectangle 46"/>
              <p:cNvSpPr>
                <a:spLocks noChangeArrowheads="1"/>
              </p:cNvSpPr>
              <p:nvPr/>
            </p:nvSpPr>
            <p:spPr bwMode="auto">
              <a:xfrm>
                <a:off x="442" y="1492"/>
                <a:ext cx="5088" cy="231"/>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Wage incentives, production control</a:t>
                </a:r>
              </a:p>
            </p:txBody>
          </p:sp>
          <p:sp>
            <p:nvSpPr>
              <p:cNvPr id="97327" name="Rectangle 47"/>
              <p:cNvSpPr>
                <a:spLocks noChangeArrowheads="1"/>
              </p:cNvSpPr>
              <p:nvPr/>
            </p:nvSpPr>
            <p:spPr bwMode="auto">
              <a:xfrm>
                <a:off x="442" y="1723"/>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Strategy</a:t>
                </a:r>
              </a:p>
            </p:txBody>
          </p:sp>
          <p:sp>
            <p:nvSpPr>
              <p:cNvPr id="97328" name="Rectangle 48"/>
              <p:cNvSpPr>
                <a:spLocks noChangeArrowheads="1"/>
              </p:cNvSpPr>
              <p:nvPr/>
            </p:nvSpPr>
            <p:spPr bwMode="auto">
              <a:xfrm>
                <a:off x="442" y="1952"/>
                <a:ext cx="5088" cy="231"/>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Management as a separate art</a:t>
                </a:r>
              </a:p>
            </p:txBody>
          </p:sp>
          <p:sp>
            <p:nvSpPr>
              <p:cNvPr id="97329" name="Rectangle 49"/>
              <p:cNvSpPr>
                <a:spLocks noChangeArrowheads="1"/>
              </p:cNvSpPr>
              <p:nvPr/>
            </p:nvSpPr>
            <p:spPr bwMode="auto">
              <a:xfrm>
                <a:off x="442" y="2182"/>
                <a:ext cx="5088" cy="231"/>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Human relations and motion study</a:t>
                </a:r>
              </a:p>
            </p:txBody>
          </p:sp>
          <p:sp>
            <p:nvSpPr>
              <p:cNvPr id="97330" name="Rectangle 50"/>
              <p:cNvSpPr>
                <a:spLocks noChangeArrowheads="1"/>
              </p:cNvSpPr>
              <p:nvPr/>
            </p:nvSpPr>
            <p:spPr bwMode="auto">
              <a:xfrm>
                <a:off x="442" y="2412"/>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Job descriptions</a:t>
                </a:r>
              </a:p>
            </p:txBody>
          </p:sp>
          <p:sp>
            <p:nvSpPr>
              <p:cNvPr id="97331" name="Rectangle 51"/>
              <p:cNvSpPr>
                <a:spLocks noChangeArrowheads="1"/>
              </p:cNvSpPr>
              <p:nvPr/>
            </p:nvSpPr>
            <p:spPr bwMode="auto">
              <a:xfrm>
                <a:off x="442" y="2642"/>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Delegation of authority</a:t>
                </a:r>
              </a:p>
            </p:txBody>
          </p:sp>
          <p:sp>
            <p:nvSpPr>
              <p:cNvPr id="97332" name="Rectangle 52"/>
              <p:cNvSpPr>
                <a:spLocks noChangeArrowheads="1"/>
              </p:cNvSpPr>
              <p:nvPr/>
            </p:nvSpPr>
            <p:spPr bwMode="auto">
              <a:xfrm>
                <a:off x="442" y="2871"/>
                <a:ext cx="5088" cy="26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Listed leadership traits</a:t>
                </a:r>
              </a:p>
            </p:txBody>
          </p:sp>
          <p:sp>
            <p:nvSpPr>
              <p:cNvPr id="97333" name="Rectangle 53"/>
              <p:cNvSpPr>
                <a:spLocks noChangeArrowheads="1"/>
              </p:cNvSpPr>
              <p:nvPr/>
            </p:nvSpPr>
            <p:spPr bwMode="auto">
              <a:xfrm>
                <a:off x="442" y="3130"/>
                <a:ext cx="5088" cy="231"/>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Listed managerial traits</a:t>
                </a:r>
              </a:p>
            </p:txBody>
          </p:sp>
          <p:sp>
            <p:nvSpPr>
              <p:cNvPr id="97334" name="Rectangle 54"/>
              <p:cNvSpPr>
                <a:spLocks noChangeArrowheads="1"/>
              </p:cNvSpPr>
              <p:nvPr/>
            </p:nvSpPr>
            <p:spPr bwMode="auto">
              <a:xfrm>
                <a:off x="442" y="3361"/>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Different organizational forms/structures</a:t>
                </a:r>
              </a:p>
            </p:txBody>
          </p:sp>
          <p:sp>
            <p:nvSpPr>
              <p:cNvPr id="97335" name="Rectangle 55"/>
              <p:cNvSpPr>
                <a:spLocks noChangeArrowheads="1"/>
              </p:cNvSpPr>
              <p:nvPr/>
            </p:nvSpPr>
            <p:spPr bwMode="auto">
              <a:xfrm>
                <a:off x="442" y="3590"/>
                <a:ext cx="5088" cy="23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Numbering, standardization, interchangeability</a:t>
                </a:r>
              </a:p>
            </p:txBody>
          </p:sp>
          <p:sp>
            <p:nvSpPr>
              <p:cNvPr id="97336" name="Rectangle 56"/>
              <p:cNvSpPr>
                <a:spLocks noChangeArrowheads="1"/>
              </p:cNvSpPr>
              <p:nvPr/>
            </p:nvSpPr>
            <p:spPr bwMode="auto">
              <a:xfrm>
                <a:off x="442" y="3819"/>
                <a:ext cx="5088" cy="230"/>
              </a:xfrm>
              <a:prstGeom prst="rect">
                <a:avLst/>
              </a:prstGeom>
              <a:solidFill>
                <a:srgbClr val="D4C26A"/>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Critical of poor management and leadership</a:t>
                </a:r>
              </a:p>
            </p:txBody>
          </p:sp>
          <p:sp>
            <p:nvSpPr>
              <p:cNvPr id="97337" name="Rectangle 57"/>
              <p:cNvSpPr>
                <a:spLocks noChangeArrowheads="1"/>
              </p:cNvSpPr>
              <p:nvPr/>
            </p:nvSpPr>
            <p:spPr bwMode="auto">
              <a:xfrm>
                <a:off x="442" y="4048"/>
                <a:ext cx="5088" cy="260"/>
              </a:xfrm>
              <a:prstGeom prst="rect">
                <a:avLst/>
              </a:prstGeom>
              <a:solidFill>
                <a:srgbClr val="E5DBA7"/>
              </a:solidFill>
              <a:ln w="12700">
                <a:solidFill>
                  <a:schemeClr val="bg2"/>
                </a:solidFill>
                <a:miter lim="800000"/>
                <a:headEnd/>
                <a:tailEnd/>
              </a:ln>
              <a:effectLst>
                <a:outerShdw dist="89803" dir="2700000" algn="ctr" rotWithShape="0">
                  <a:schemeClr val="bg2"/>
                </a:outerShdw>
              </a:effectLst>
            </p:spPr>
            <p:txBody>
              <a:bodyPr wrap="none" lIns="90488" tIns="44450" rIns="90488" bIns="44450" anchor="ctr"/>
              <a:lstStyle/>
              <a:p>
                <a:pPr eaLnBrk="0" hangingPunct="0">
                  <a:lnSpc>
                    <a:spcPct val="90000"/>
                  </a:lnSpc>
                </a:pPr>
                <a:r>
                  <a:rPr lang="en-US" sz="1600" b="1">
                    <a:solidFill>
                      <a:srgbClr val="000000"/>
                    </a:solidFill>
                  </a:rPr>
                  <a:t>Cohesiveness, power, and leadership</a:t>
                </a: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82E1F920-9064-4534-9753-26E282C2ACF7}" type="slidenum">
              <a:rPr lang="en-US"/>
              <a:pPr/>
              <a:t>5</a:t>
            </a:fld>
            <a:endParaRPr lang="en-US"/>
          </a:p>
        </p:txBody>
      </p:sp>
      <p:sp>
        <p:nvSpPr>
          <p:cNvPr id="98306" name="Rectangle 2"/>
          <p:cNvSpPr>
            <a:spLocks noGrp="1" noChangeArrowheads="1"/>
          </p:cNvSpPr>
          <p:nvPr>
            <p:ph type="title"/>
          </p:nvPr>
        </p:nvSpPr>
        <p:spPr/>
        <p:txBody>
          <a:bodyPr/>
          <a:lstStyle/>
          <a:p>
            <a:r>
              <a:rPr lang="en-US"/>
              <a:t>Why We Need Managers Today</a:t>
            </a:r>
          </a:p>
        </p:txBody>
      </p:sp>
      <p:grpSp>
        <p:nvGrpSpPr>
          <p:cNvPr id="98327" name="Group 23"/>
          <p:cNvGrpSpPr>
            <a:grpSpLocks/>
          </p:cNvGrpSpPr>
          <p:nvPr/>
        </p:nvGrpSpPr>
        <p:grpSpPr bwMode="auto">
          <a:xfrm>
            <a:off x="928688" y="1303338"/>
            <a:ext cx="7589837" cy="4705350"/>
            <a:chOff x="537" y="821"/>
            <a:chExt cx="4781" cy="2964"/>
          </a:xfrm>
        </p:grpSpPr>
        <p:grpSp>
          <p:nvGrpSpPr>
            <p:cNvPr id="98326" name="Group 22"/>
            <p:cNvGrpSpPr>
              <a:grpSpLocks/>
            </p:cNvGrpSpPr>
            <p:nvPr/>
          </p:nvGrpSpPr>
          <p:grpSpPr bwMode="auto">
            <a:xfrm>
              <a:off x="537" y="1339"/>
              <a:ext cx="2104" cy="2446"/>
              <a:chOff x="537" y="1339"/>
              <a:chExt cx="2104" cy="2446"/>
            </a:xfrm>
          </p:grpSpPr>
          <p:sp>
            <p:nvSpPr>
              <p:cNvPr id="98309" name="Rectangle 5"/>
              <p:cNvSpPr>
                <a:spLocks noChangeArrowheads="1"/>
              </p:cNvSpPr>
              <p:nvPr/>
            </p:nvSpPr>
            <p:spPr bwMode="auto">
              <a:xfrm>
                <a:off x="537" y="1339"/>
                <a:ext cx="2104" cy="567"/>
              </a:xfrm>
              <a:prstGeom prst="rect">
                <a:avLst/>
              </a:prstGeom>
              <a:solidFill>
                <a:srgbClr val="E6BF30"/>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Work in families</a:t>
                </a:r>
              </a:p>
            </p:txBody>
          </p:sp>
          <p:sp>
            <p:nvSpPr>
              <p:cNvPr id="98310" name="Rectangle 6"/>
              <p:cNvSpPr>
                <a:spLocks noChangeArrowheads="1"/>
              </p:cNvSpPr>
              <p:nvPr/>
            </p:nvSpPr>
            <p:spPr bwMode="auto">
              <a:xfrm>
                <a:off x="537" y="1965"/>
                <a:ext cx="2103" cy="567"/>
              </a:xfrm>
              <a:prstGeom prst="rect">
                <a:avLst/>
              </a:prstGeom>
              <a:solidFill>
                <a:srgbClr val="D4D7FE"/>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Skilled laborers</a:t>
                </a:r>
              </a:p>
            </p:txBody>
          </p:sp>
          <p:sp>
            <p:nvSpPr>
              <p:cNvPr id="98311" name="Rectangle 7"/>
              <p:cNvSpPr>
                <a:spLocks noChangeArrowheads="1"/>
              </p:cNvSpPr>
              <p:nvPr/>
            </p:nvSpPr>
            <p:spPr bwMode="auto">
              <a:xfrm>
                <a:off x="537" y="2591"/>
                <a:ext cx="2103" cy="567"/>
              </a:xfrm>
              <a:prstGeom prst="rect">
                <a:avLst/>
              </a:prstGeom>
              <a:solidFill>
                <a:srgbClr val="E5DBA7"/>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Small, self-organized</a:t>
                </a:r>
                <a:br>
                  <a:rPr lang="en-US" sz="2000" b="1">
                    <a:solidFill>
                      <a:srgbClr val="000000"/>
                    </a:solidFill>
                  </a:rPr>
                </a:br>
                <a:r>
                  <a:rPr lang="en-US" sz="2000" b="1">
                    <a:solidFill>
                      <a:srgbClr val="000000"/>
                    </a:solidFill>
                  </a:rPr>
                  <a:t>groups</a:t>
                </a:r>
              </a:p>
            </p:txBody>
          </p:sp>
          <p:sp>
            <p:nvSpPr>
              <p:cNvPr id="98312" name="Rectangle 8"/>
              <p:cNvSpPr>
                <a:spLocks noChangeArrowheads="1"/>
              </p:cNvSpPr>
              <p:nvPr/>
            </p:nvSpPr>
            <p:spPr bwMode="auto">
              <a:xfrm>
                <a:off x="537" y="3217"/>
                <a:ext cx="2104" cy="568"/>
              </a:xfrm>
              <a:prstGeom prst="rect">
                <a:avLst/>
              </a:prstGeom>
              <a:solidFill>
                <a:srgbClr val="76DA44"/>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Unique, small batches</a:t>
                </a:r>
                <a:br>
                  <a:rPr lang="en-US" sz="2000" b="1">
                    <a:solidFill>
                      <a:srgbClr val="000000"/>
                    </a:solidFill>
                  </a:rPr>
                </a:br>
                <a:r>
                  <a:rPr lang="en-US" sz="2000" b="1">
                    <a:solidFill>
                      <a:srgbClr val="000000"/>
                    </a:solidFill>
                  </a:rPr>
                  <a:t>of production</a:t>
                </a:r>
              </a:p>
            </p:txBody>
          </p:sp>
        </p:grpSp>
        <p:sp>
          <p:nvSpPr>
            <p:cNvPr id="98313" name="Rectangle 9"/>
            <p:cNvSpPr>
              <a:spLocks noChangeArrowheads="1"/>
            </p:cNvSpPr>
            <p:nvPr/>
          </p:nvSpPr>
          <p:spPr bwMode="auto">
            <a:xfrm>
              <a:off x="537" y="821"/>
              <a:ext cx="2104" cy="328"/>
            </a:xfrm>
            <a:prstGeom prst="rect">
              <a:avLst/>
            </a:prstGeom>
            <a:solidFill>
              <a:srgbClr val="024A8C"/>
            </a:solidFill>
            <a:ln w="12700">
              <a:no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r>
                <a:rPr lang="en-US" sz="2000" b="1" i="1">
                  <a:solidFill>
                    <a:schemeClr val="bg1"/>
                  </a:solidFill>
                  <a:effectLst>
                    <a:outerShdw blurRad="38100" dist="38100" dir="2700000" algn="tl">
                      <a:srgbClr val="000000"/>
                    </a:outerShdw>
                  </a:effectLst>
                </a:rPr>
                <a:t>Then</a:t>
              </a:r>
            </a:p>
          </p:txBody>
        </p:sp>
        <p:grpSp>
          <p:nvGrpSpPr>
            <p:cNvPr id="98315" name="Group 11"/>
            <p:cNvGrpSpPr>
              <a:grpSpLocks/>
            </p:cNvGrpSpPr>
            <p:nvPr/>
          </p:nvGrpSpPr>
          <p:grpSpPr bwMode="auto">
            <a:xfrm>
              <a:off x="3214" y="1339"/>
              <a:ext cx="2104" cy="2446"/>
              <a:chOff x="537" y="1196"/>
              <a:chExt cx="2104" cy="2446"/>
            </a:xfrm>
          </p:grpSpPr>
          <p:sp>
            <p:nvSpPr>
              <p:cNvPr id="98316" name="Rectangle 12"/>
              <p:cNvSpPr>
                <a:spLocks noChangeArrowheads="1"/>
              </p:cNvSpPr>
              <p:nvPr/>
            </p:nvSpPr>
            <p:spPr bwMode="auto">
              <a:xfrm>
                <a:off x="537" y="1196"/>
                <a:ext cx="2104" cy="567"/>
              </a:xfrm>
              <a:prstGeom prst="rect">
                <a:avLst/>
              </a:prstGeom>
              <a:solidFill>
                <a:srgbClr val="E6BF30"/>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Work in factories</a:t>
                </a:r>
              </a:p>
            </p:txBody>
          </p:sp>
          <p:sp>
            <p:nvSpPr>
              <p:cNvPr id="98317" name="Rectangle 13"/>
              <p:cNvSpPr>
                <a:spLocks noChangeArrowheads="1"/>
              </p:cNvSpPr>
              <p:nvPr/>
            </p:nvSpPr>
            <p:spPr bwMode="auto">
              <a:xfrm>
                <a:off x="537" y="1822"/>
                <a:ext cx="2103" cy="567"/>
              </a:xfrm>
              <a:prstGeom prst="rect">
                <a:avLst/>
              </a:prstGeom>
              <a:solidFill>
                <a:srgbClr val="D4D7FE"/>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Specialized,</a:t>
                </a:r>
                <a:br>
                  <a:rPr lang="en-US" sz="2000" b="1">
                    <a:solidFill>
                      <a:srgbClr val="000000"/>
                    </a:solidFill>
                  </a:rPr>
                </a:br>
                <a:r>
                  <a:rPr lang="en-US" sz="2000" b="1">
                    <a:solidFill>
                      <a:srgbClr val="000000"/>
                    </a:solidFill>
                  </a:rPr>
                  <a:t>unskilled laborers</a:t>
                </a:r>
              </a:p>
            </p:txBody>
          </p:sp>
          <p:sp>
            <p:nvSpPr>
              <p:cNvPr id="98318" name="Rectangle 14"/>
              <p:cNvSpPr>
                <a:spLocks noChangeArrowheads="1"/>
              </p:cNvSpPr>
              <p:nvPr/>
            </p:nvSpPr>
            <p:spPr bwMode="auto">
              <a:xfrm>
                <a:off x="537" y="2448"/>
                <a:ext cx="2103" cy="567"/>
              </a:xfrm>
              <a:prstGeom prst="rect">
                <a:avLst/>
              </a:prstGeom>
              <a:solidFill>
                <a:srgbClr val="E5DBA7"/>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Large factories</a:t>
                </a:r>
              </a:p>
            </p:txBody>
          </p:sp>
          <p:sp>
            <p:nvSpPr>
              <p:cNvPr id="98319" name="Rectangle 15"/>
              <p:cNvSpPr>
                <a:spLocks noChangeArrowheads="1"/>
              </p:cNvSpPr>
              <p:nvPr/>
            </p:nvSpPr>
            <p:spPr bwMode="auto">
              <a:xfrm>
                <a:off x="537" y="3074"/>
                <a:ext cx="2104" cy="568"/>
              </a:xfrm>
              <a:prstGeom prst="rect">
                <a:avLst/>
              </a:prstGeom>
              <a:solidFill>
                <a:srgbClr val="76DA44"/>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000" b="1">
                    <a:solidFill>
                      <a:srgbClr val="000000"/>
                    </a:solidFill>
                  </a:rPr>
                  <a:t>Large standardized</a:t>
                </a:r>
                <a:br>
                  <a:rPr lang="en-US" sz="2000" b="1">
                    <a:solidFill>
                      <a:srgbClr val="000000"/>
                    </a:solidFill>
                  </a:rPr>
                </a:br>
                <a:r>
                  <a:rPr lang="en-US" sz="2000" b="1">
                    <a:solidFill>
                      <a:srgbClr val="000000"/>
                    </a:solidFill>
                  </a:rPr>
                  <a:t>mass production</a:t>
                </a:r>
              </a:p>
            </p:txBody>
          </p:sp>
        </p:grpSp>
        <p:sp>
          <p:nvSpPr>
            <p:cNvPr id="98320" name="Rectangle 16"/>
            <p:cNvSpPr>
              <a:spLocks noChangeArrowheads="1"/>
            </p:cNvSpPr>
            <p:nvPr/>
          </p:nvSpPr>
          <p:spPr bwMode="auto">
            <a:xfrm>
              <a:off x="3214" y="821"/>
              <a:ext cx="2104" cy="328"/>
            </a:xfrm>
            <a:prstGeom prst="rect">
              <a:avLst/>
            </a:prstGeom>
            <a:solidFill>
              <a:srgbClr val="024A8C"/>
            </a:solidFill>
            <a:ln w="12700">
              <a:noFill/>
              <a:miter lim="800000"/>
              <a:headEnd/>
              <a:tailEnd/>
            </a:ln>
            <a:effectLst>
              <a:outerShdw dist="89803" dir="2700000" algn="ctr" rotWithShape="0">
                <a:schemeClr val="bg2"/>
              </a:outerShdw>
            </a:effectLst>
          </p:spPr>
          <p:txBody>
            <a:bodyPr wrap="none" lIns="90488" tIns="44450" rIns="90488" bIns="44450" anchor="ctr"/>
            <a:lstStyle/>
            <a:p>
              <a:pPr algn="ctr" eaLnBrk="0" hangingPunct="0"/>
              <a:r>
                <a:rPr lang="en-US" sz="2000" b="1" i="1">
                  <a:solidFill>
                    <a:schemeClr val="bg1"/>
                  </a:solidFill>
                  <a:effectLst>
                    <a:outerShdw blurRad="38100" dist="38100" dir="2700000" algn="tl">
                      <a:srgbClr val="000000"/>
                    </a:outerShdw>
                  </a:effectLst>
                </a:rPr>
                <a:t>Now</a:t>
              </a:r>
            </a:p>
          </p:txBody>
        </p:sp>
        <p:grpSp>
          <p:nvGrpSpPr>
            <p:cNvPr id="98325" name="Group 21"/>
            <p:cNvGrpSpPr>
              <a:grpSpLocks/>
            </p:cNvGrpSpPr>
            <p:nvPr/>
          </p:nvGrpSpPr>
          <p:grpSpPr bwMode="auto">
            <a:xfrm>
              <a:off x="2689" y="1539"/>
              <a:ext cx="526" cy="2007"/>
              <a:chOff x="2689" y="1539"/>
              <a:chExt cx="526" cy="2007"/>
            </a:xfrm>
          </p:grpSpPr>
          <p:sp>
            <p:nvSpPr>
              <p:cNvPr id="98321" name="AutoShape 17"/>
              <p:cNvSpPr>
                <a:spLocks noChangeArrowheads="1"/>
              </p:cNvSpPr>
              <p:nvPr/>
            </p:nvSpPr>
            <p:spPr bwMode="auto">
              <a:xfrm>
                <a:off x="2689" y="1539"/>
                <a:ext cx="526" cy="143"/>
              </a:xfrm>
              <a:prstGeom prst="rightArrow">
                <a:avLst>
                  <a:gd name="adj1" fmla="val 50000"/>
                  <a:gd name="adj2" fmla="val 91958"/>
                </a:avLst>
              </a:prstGeom>
              <a:solidFill>
                <a:srgbClr val="024A8C"/>
              </a:solidFill>
              <a:ln w="9525">
                <a:noFill/>
                <a:miter lim="800000"/>
                <a:headEnd/>
                <a:tailEnd/>
              </a:ln>
              <a:effectLst>
                <a:outerShdw dist="35921" dir="2700000" algn="ctr" rotWithShape="0">
                  <a:schemeClr val="bg2"/>
                </a:outerShdw>
              </a:effectLst>
            </p:spPr>
            <p:txBody>
              <a:bodyPr wrap="none" anchor="ctr"/>
              <a:lstStyle/>
              <a:p>
                <a:endParaRPr lang="en-US"/>
              </a:p>
            </p:txBody>
          </p:sp>
          <p:sp>
            <p:nvSpPr>
              <p:cNvPr id="98322" name="AutoShape 18"/>
              <p:cNvSpPr>
                <a:spLocks noChangeArrowheads="1"/>
              </p:cNvSpPr>
              <p:nvPr/>
            </p:nvSpPr>
            <p:spPr bwMode="auto">
              <a:xfrm>
                <a:off x="2689" y="2160"/>
                <a:ext cx="526" cy="143"/>
              </a:xfrm>
              <a:prstGeom prst="rightArrow">
                <a:avLst>
                  <a:gd name="adj1" fmla="val 50000"/>
                  <a:gd name="adj2" fmla="val 91958"/>
                </a:avLst>
              </a:prstGeom>
              <a:solidFill>
                <a:srgbClr val="024A8C"/>
              </a:solidFill>
              <a:ln w="9525">
                <a:noFill/>
                <a:miter lim="800000"/>
                <a:headEnd/>
                <a:tailEnd/>
              </a:ln>
              <a:effectLst>
                <a:outerShdw dist="35921" dir="2700000" algn="ctr" rotWithShape="0">
                  <a:schemeClr val="bg2"/>
                </a:outerShdw>
              </a:effectLst>
            </p:spPr>
            <p:txBody>
              <a:bodyPr wrap="none" anchor="ctr"/>
              <a:lstStyle/>
              <a:p>
                <a:endParaRPr lang="en-US"/>
              </a:p>
            </p:txBody>
          </p:sp>
          <p:sp>
            <p:nvSpPr>
              <p:cNvPr id="98323" name="AutoShape 19"/>
              <p:cNvSpPr>
                <a:spLocks noChangeArrowheads="1"/>
              </p:cNvSpPr>
              <p:nvPr/>
            </p:nvSpPr>
            <p:spPr bwMode="auto">
              <a:xfrm>
                <a:off x="2689" y="2781"/>
                <a:ext cx="526" cy="143"/>
              </a:xfrm>
              <a:prstGeom prst="rightArrow">
                <a:avLst>
                  <a:gd name="adj1" fmla="val 50000"/>
                  <a:gd name="adj2" fmla="val 91958"/>
                </a:avLst>
              </a:prstGeom>
              <a:solidFill>
                <a:srgbClr val="024A8C"/>
              </a:solidFill>
              <a:ln w="9525">
                <a:noFill/>
                <a:miter lim="800000"/>
                <a:headEnd/>
                <a:tailEnd/>
              </a:ln>
              <a:effectLst>
                <a:outerShdw dist="35921" dir="2700000" algn="ctr" rotWithShape="0">
                  <a:schemeClr val="bg2"/>
                </a:outerShdw>
              </a:effectLst>
            </p:spPr>
            <p:txBody>
              <a:bodyPr wrap="none" anchor="ctr"/>
              <a:lstStyle/>
              <a:p>
                <a:endParaRPr lang="en-US"/>
              </a:p>
            </p:txBody>
          </p:sp>
          <p:sp>
            <p:nvSpPr>
              <p:cNvPr id="98324" name="AutoShape 20"/>
              <p:cNvSpPr>
                <a:spLocks noChangeArrowheads="1"/>
              </p:cNvSpPr>
              <p:nvPr/>
            </p:nvSpPr>
            <p:spPr bwMode="auto">
              <a:xfrm>
                <a:off x="2689" y="3403"/>
                <a:ext cx="526" cy="143"/>
              </a:xfrm>
              <a:prstGeom prst="rightArrow">
                <a:avLst>
                  <a:gd name="adj1" fmla="val 50000"/>
                  <a:gd name="adj2" fmla="val 91958"/>
                </a:avLst>
              </a:prstGeom>
              <a:solidFill>
                <a:srgbClr val="024A8C"/>
              </a:solidFill>
              <a:ln w="9525">
                <a:noFill/>
                <a:miter lim="800000"/>
                <a:headEnd/>
                <a:tailEnd/>
              </a:ln>
              <a:effectLst>
                <a:outerShdw dist="35921" dir="2700000" algn="ctr" rotWithShape="0">
                  <a:schemeClr val="bg2"/>
                </a:outerShdw>
              </a:effectLst>
            </p:spPr>
            <p:txBody>
              <a:bodyPr wrap="none" anchor="ctr"/>
              <a:lstStyle/>
              <a:p>
                <a:endParaRPr lang="en-US"/>
              </a:p>
            </p:txBody>
          </p:sp>
        </p:grpSp>
      </p:grpSp>
      <p:sp>
        <p:nvSpPr>
          <p:cNvPr id="98328" name="AutoShape 24"/>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D6AAE9-19C2-4CF8-82EC-BA5AAC7514BA}" type="slidenum">
              <a:rPr lang="en-US"/>
              <a:pPr/>
              <a:t>6</a:t>
            </a:fld>
            <a:endParaRPr lang="en-US"/>
          </a:p>
        </p:txBody>
      </p:sp>
      <p:sp>
        <p:nvSpPr>
          <p:cNvPr id="101378" name="Rectangle 2"/>
          <p:cNvSpPr>
            <a:spLocks noGrp="1" noChangeArrowheads="1"/>
          </p:cNvSpPr>
          <p:nvPr>
            <p:ph type="title"/>
          </p:nvPr>
        </p:nvSpPr>
        <p:spPr/>
        <p:txBody>
          <a:bodyPr/>
          <a:lstStyle/>
          <a:p>
            <a:r>
              <a:rPr lang="en-US"/>
              <a:t>The Evolution of Management</a:t>
            </a:r>
          </a:p>
        </p:txBody>
      </p:sp>
      <p:sp>
        <p:nvSpPr>
          <p:cNvPr id="101379" name="Text Box 3"/>
          <p:cNvSpPr txBox="1">
            <a:spLocks noChangeArrowheads="1"/>
          </p:cNvSpPr>
          <p:nvPr/>
        </p:nvSpPr>
        <p:spPr bwMode="auto">
          <a:xfrm>
            <a:off x="762000" y="1798638"/>
            <a:ext cx="7162800" cy="946150"/>
          </a:xfrm>
          <a:prstGeom prst="rect">
            <a:avLst/>
          </a:prstGeom>
          <a:noFill/>
          <a:ln w="9525">
            <a:noFill/>
            <a:miter lim="800000"/>
            <a:headEnd/>
            <a:tailEnd/>
          </a:ln>
          <a:effectLst/>
        </p:spPr>
        <p:txBody>
          <a:bodyPr anchor="ctr">
            <a:spAutoFit/>
          </a:bodyPr>
          <a:lstStyle/>
          <a:p>
            <a:pPr eaLnBrk="0" hangingPunct="0"/>
            <a:r>
              <a:rPr lang="en-US" sz="2800" b="1" i="1">
                <a:solidFill>
                  <a:srgbClr val="024A8C"/>
                </a:solidFill>
              </a:rPr>
              <a:t>After reading the next four sections, </a:t>
            </a:r>
            <a:br>
              <a:rPr lang="en-US" sz="2800" b="1" i="1">
                <a:solidFill>
                  <a:srgbClr val="024A8C"/>
                </a:solidFill>
              </a:rPr>
            </a:br>
            <a:r>
              <a:rPr lang="en-US" sz="2800" b="1" i="1">
                <a:solidFill>
                  <a:srgbClr val="024A8C"/>
                </a:solidFill>
              </a:rPr>
              <a:t>you should be able to:</a:t>
            </a:r>
          </a:p>
        </p:txBody>
      </p:sp>
      <p:sp>
        <p:nvSpPr>
          <p:cNvPr id="101380" name="Rectangle 4"/>
          <p:cNvSpPr>
            <a:spLocks noChangeArrowheads="1"/>
          </p:cNvSpPr>
          <p:nvPr/>
        </p:nvSpPr>
        <p:spPr bwMode="auto">
          <a:xfrm>
            <a:off x="852488" y="2973388"/>
            <a:ext cx="8077200" cy="2514600"/>
          </a:xfrm>
          <a:prstGeom prst="rect">
            <a:avLst/>
          </a:prstGeom>
          <a:noFill/>
          <a:ln w="9525">
            <a:noFill/>
            <a:miter lim="800000"/>
            <a:headEnd/>
            <a:tailEnd/>
          </a:ln>
          <a:effectLst/>
        </p:spPr>
        <p:txBody>
          <a:bodyPr/>
          <a:lstStyle/>
          <a:p>
            <a:pPr marL="609600" indent="-609600">
              <a:spcBef>
                <a:spcPct val="20000"/>
              </a:spcBef>
              <a:buClr>
                <a:srgbClr val="000099"/>
              </a:buClr>
              <a:buSzPct val="130000"/>
              <a:buFont typeface="Monotype Sorts" pitchFamily="2" charset="2"/>
              <a:buAutoNum type="arabicPeriod" startAt="2"/>
            </a:pPr>
            <a:r>
              <a:rPr lang="en-US" sz="2300" b="1"/>
              <a:t>explain the history of scientific management.</a:t>
            </a:r>
          </a:p>
          <a:p>
            <a:pPr marL="609600" indent="-609600">
              <a:spcBef>
                <a:spcPct val="20000"/>
              </a:spcBef>
              <a:buClr>
                <a:srgbClr val="000099"/>
              </a:buClr>
              <a:buSzPct val="130000"/>
              <a:buFont typeface="Monotype Sorts" pitchFamily="2" charset="2"/>
              <a:buAutoNum type="arabicPeriod" startAt="2"/>
            </a:pPr>
            <a:r>
              <a:rPr lang="en-US" sz="2300" b="1"/>
              <a:t>discuss the history of bureaucratic and administrative management.</a:t>
            </a:r>
          </a:p>
          <a:p>
            <a:pPr marL="609600" indent="-609600">
              <a:spcBef>
                <a:spcPct val="20000"/>
              </a:spcBef>
              <a:buClr>
                <a:srgbClr val="000099"/>
              </a:buClr>
              <a:buSzPct val="130000"/>
              <a:buFont typeface="Monotype Sorts" pitchFamily="2" charset="2"/>
              <a:buAutoNum type="arabicPeriod" startAt="2"/>
            </a:pPr>
            <a:r>
              <a:rPr lang="en-US" sz="2300" b="1"/>
              <a:t>explain the history of human relations management.</a:t>
            </a:r>
          </a:p>
          <a:p>
            <a:pPr marL="609600" indent="-609600">
              <a:spcBef>
                <a:spcPct val="20000"/>
              </a:spcBef>
              <a:buClr>
                <a:srgbClr val="000099"/>
              </a:buClr>
              <a:buSzPct val="130000"/>
              <a:buFont typeface="Monotype Sorts" pitchFamily="2" charset="2"/>
              <a:buAutoNum type="arabicPeriod" startAt="2"/>
            </a:pPr>
            <a:r>
              <a:rPr lang="en-US" sz="2300" b="1"/>
              <a:t>discuss the history of operations, information systems, and contingency management.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A5C0250-AC93-4F8A-998D-3F330B2276C5}" type="slidenum">
              <a:rPr lang="en-US"/>
              <a:pPr/>
              <a:t>7</a:t>
            </a:fld>
            <a:endParaRPr lang="en-US"/>
          </a:p>
        </p:txBody>
      </p:sp>
      <p:sp>
        <p:nvSpPr>
          <p:cNvPr id="99336" name="AutoShape 8"/>
          <p:cNvSpPr>
            <a:spLocks noChangeArrowheads="1"/>
          </p:cNvSpPr>
          <p:nvPr/>
        </p:nvSpPr>
        <p:spPr bwMode="auto">
          <a:xfrm>
            <a:off x="1308100" y="1835150"/>
            <a:ext cx="2125663" cy="21256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24A8C"/>
          </a:solidFill>
          <a:ln w="9525">
            <a:noFill/>
            <a:miter lim="800000"/>
            <a:headEnd/>
            <a:tailEnd/>
          </a:ln>
          <a:effectLst>
            <a:outerShdw dist="35921" dir="2700000" algn="ctr" rotWithShape="0">
              <a:schemeClr val="bg2"/>
            </a:outerShdw>
          </a:effectLst>
        </p:spPr>
        <p:txBody>
          <a:bodyPr wrap="none" anchor="ctr"/>
          <a:lstStyle/>
          <a:p>
            <a:endParaRPr lang="en-US"/>
          </a:p>
        </p:txBody>
      </p:sp>
      <p:sp>
        <p:nvSpPr>
          <p:cNvPr id="99330" name="Rectangle 2"/>
          <p:cNvSpPr>
            <a:spLocks noGrp="1" noChangeArrowheads="1"/>
          </p:cNvSpPr>
          <p:nvPr>
            <p:ph type="title"/>
          </p:nvPr>
        </p:nvSpPr>
        <p:spPr/>
        <p:txBody>
          <a:bodyPr/>
          <a:lstStyle/>
          <a:p>
            <a:r>
              <a:rPr lang="en-US"/>
              <a:t>Scientific Management</a:t>
            </a:r>
          </a:p>
        </p:txBody>
      </p:sp>
      <p:sp>
        <p:nvSpPr>
          <p:cNvPr id="99332" name="AutoShape 4"/>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2</a:t>
            </a:r>
          </a:p>
        </p:txBody>
      </p:sp>
      <p:sp>
        <p:nvSpPr>
          <p:cNvPr id="99333" name="Rectangle 5"/>
          <p:cNvSpPr>
            <a:spLocks noChangeArrowheads="1"/>
          </p:cNvSpPr>
          <p:nvPr/>
        </p:nvSpPr>
        <p:spPr bwMode="auto">
          <a:xfrm>
            <a:off x="3478213" y="1455738"/>
            <a:ext cx="5343525" cy="2062162"/>
          </a:xfrm>
          <a:prstGeom prst="rect">
            <a:avLst/>
          </a:prstGeom>
          <a:solidFill>
            <a:srgbClr val="E6BF30"/>
          </a:solidFill>
          <a:ln w="12700">
            <a:noFill/>
            <a:miter lim="800000"/>
            <a:headEnd/>
            <a:tailEnd/>
          </a:ln>
          <a:effectLst>
            <a:outerShdw dist="89803" dir="2700000" algn="ctr" rotWithShape="0">
              <a:schemeClr val="bg2"/>
            </a:outerShdw>
          </a:effectLst>
        </p:spPr>
        <p:txBody>
          <a:bodyPr wrap="none" lIns="90488" tIns="44450" rIns="90488" bIns="44450" anchor="ctr"/>
          <a:lstStyle/>
          <a:p>
            <a:pPr marL="223838" indent="-223838" eaLnBrk="0" hangingPunct="0"/>
            <a:r>
              <a:rPr lang="en-US" sz="2200" b="1"/>
              <a:t>Scientific Management</a:t>
            </a:r>
            <a:br>
              <a:rPr lang="en-US" sz="2200" b="1"/>
            </a:br>
            <a:endParaRPr lang="en-US" sz="2200" b="1"/>
          </a:p>
          <a:p>
            <a:pPr marL="223838" indent="-223838" eaLnBrk="0" hangingPunct="0">
              <a:buClr>
                <a:schemeClr val="accent2"/>
              </a:buClr>
              <a:buFont typeface="Wingdings" pitchFamily="2" charset="2"/>
              <a:buChar char="§"/>
            </a:pPr>
            <a:r>
              <a:rPr lang="en-US" sz="2200" b="1"/>
              <a:t>Studies and tests methods to identify</a:t>
            </a:r>
            <a:br>
              <a:rPr lang="en-US" sz="2200" b="1"/>
            </a:br>
            <a:r>
              <a:rPr lang="en-US" sz="2200" b="1"/>
              <a:t>the best, most efficient ways</a:t>
            </a:r>
          </a:p>
        </p:txBody>
      </p:sp>
      <p:sp>
        <p:nvSpPr>
          <p:cNvPr id="99334" name="Rectangle 6"/>
          <p:cNvSpPr>
            <a:spLocks noChangeArrowheads="1"/>
          </p:cNvSpPr>
          <p:nvPr/>
        </p:nvSpPr>
        <p:spPr bwMode="auto">
          <a:xfrm>
            <a:off x="928688" y="3946525"/>
            <a:ext cx="5341937" cy="2062163"/>
          </a:xfrm>
          <a:prstGeom prst="rect">
            <a:avLst/>
          </a:prstGeom>
          <a:solidFill>
            <a:srgbClr val="E5DBA7"/>
          </a:solidFill>
          <a:ln w="12700">
            <a:noFill/>
            <a:miter lim="800000"/>
            <a:headEnd/>
            <a:tailEnd/>
          </a:ln>
          <a:effectLst>
            <a:outerShdw dist="89803" dir="2700000" algn="ctr" rotWithShape="0">
              <a:schemeClr val="bg2"/>
            </a:outerShdw>
          </a:effectLst>
        </p:spPr>
        <p:txBody>
          <a:bodyPr wrap="none" lIns="90488" tIns="44450" rIns="90488" bIns="44450" anchor="ctr"/>
          <a:lstStyle/>
          <a:p>
            <a:pPr>
              <a:spcBef>
                <a:spcPct val="45000"/>
              </a:spcBef>
              <a:buClr>
                <a:srgbClr val="002A7E"/>
              </a:buClr>
              <a:buFont typeface="Wingdings 2" pitchFamily="18" charset="2"/>
              <a:buNone/>
            </a:pPr>
            <a:r>
              <a:rPr lang="en-US" sz="2200" b="1"/>
              <a:t>“Seat-of-the Pants” Management</a:t>
            </a:r>
            <a:br>
              <a:rPr lang="en-US" sz="2200" b="1"/>
            </a:br>
            <a:endParaRPr lang="en-US" sz="2200" b="1"/>
          </a:p>
          <a:p>
            <a:pPr>
              <a:spcBef>
                <a:spcPct val="45000"/>
              </a:spcBef>
              <a:buClr>
                <a:srgbClr val="002A7E"/>
              </a:buClr>
              <a:buFont typeface="Wingdings" pitchFamily="2" charset="2"/>
              <a:buChar char="§"/>
            </a:pPr>
            <a:r>
              <a:rPr lang="en-US" sz="2200" b="1"/>
              <a:t> No standardization of procedures</a:t>
            </a:r>
          </a:p>
          <a:p>
            <a:pPr>
              <a:spcBef>
                <a:spcPct val="45000"/>
              </a:spcBef>
              <a:buClr>
                <a:srgbClr val="002A7E"/>
              </a:buClr>
              <a:buFont typeface="Wingdings" pitchFamily="2" charset="2"/>
              <a:buChar char="§"/>
            </a:pPr>
            <a:r>
              <a:rPr lang="en-US" sz="2200" b="1"/>
              <a:t> No follow-up on improvements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864BFC3-6E99-4644-90DE-3B116008DF18}" type="slidenum">
              <a:rPr lang="en-US"/>
              <a:pPr/>
              <a:t>8</a:t>
            </a:fld>
            <a:endParaRPr lang="en-US"/>
          </a:p>
        </p:txBody>
      </p:sp>
      <p:sp>
        <p:nvSpPr>
          <p:cNvPr id="147458" name="Rectangle 2"/>
          <p:cNvSpPr>
            <a:spLocks noGrp="1" noChangeArrowheads="1"/>
          </p:cNvSpPr>
          <p:nvPr>
            <p:ph type="title"/>
          </p:nvPr>
        </p:nvSpPr>
        <p:spPr/>
        <p:txBody>
          <a:bodyPr/>
          <a:lstStyle/>
          <a:p>
            <a:r>
              <a:rPr lang="en-US"/>
              <a:t>Frederick W. Taylor</a:t>
            </a:r>
          </a:p>
        </p:txBody>
      </p:sp>
      <p:pic>
        <p:nvPicPr>
          <p:cNvPr id="147460" name="Picture 4"/>
          <p:cNvPicPr>
            <a:picLocks noChangeAspect="1" noChangeArrowheads="1"/>
          </p:cNvPicPr>
          <p:nvPr>
            <p:ph type="body" idx="1"/>
          </p:nvPr>
        </p:nvPicPr>
        <p:blipFill>
          <a:blip r:embed="rId3"/>
          <a:srcRect/>
          <a:stretch>
            <a:fillRect/>
          </a:stretch>
        </p:blipFill>
        <p:spPr>
          <a:xfrm>
            <a:off x="1157288" y="1531938"/>
            <a:ext cx="2562225" cy="3870325"/>
          </a:xfrm>
          <a:noFill/>
          <a:ln/>
        </p:spPr>
      </p:pic>
      <p:sp>
        <p:nvSpPr>
          <p:cNvPr id="147461" name="Rectangle 5"/>
          <p:cNvSpPr>
            <a:spLocks noChangeArrowheads="1"/>
          </p:cNvSpPr>
          <p:nvPr/>
        </p:nvSpPr>
        <p:spPr bwMode="auto">
          <a:xfrm>
            <a:off x="4116388" y="1455738"/>
            <a:ext cx="4572000" cy="3935412"/>
          </a:xfrm>
          <a:prstGeom prst="rect">
            <a:avLst/>
          </a:prstGeom>
          <a:noFill/>
          <a:ln w="9525">
            <a:noFill/>
            <a:miter lim="800000"/>
            <a:headEnd/>
            <a:tailEnd/>
          </a:ln>
          <a:effectLst/>
        </p:spPr>
        <p:txBody>
          <a:bodyPr>
            <a:spAutoFit/>
          </a:bodyPr>
          <a:lstStyle/>
          <a:p>
            <a:r>
              <a:rPr lang="en-US" sz="2800"/>
              <a:t>Frederick Taylor is known today as the "father of scientific management." One of his many contributions to modern management is the common practice of giving employees rest breaks throughout the day.</a:t>
            </a:r>
          </a:p>
        </p:txBody>
      </p:sp>
      <p:sp>
        <p:nvSpPr>
          <p:cNvPr id="147462" name="Text Box 6"/>
          <p:cNvSpPr txBox="1">
            <a:spLocks noChangeArrowheads="1"/>
          </p:cNvSpPr>
          <p:nvPr/>
        </p:nvSpPr>
        <p:spPr bwMode="auto">
          <a:xfrm>
            <a:off x="1081088" y="5705475"/>
            <a:ext cx="4932362" cy="457200"/>
          </a:xfrm>
          <a:prstGeom prst="rect">
            <a:avLst/>
          </a:prstGeom>
          <a:noFill/>
          <a:ln w="9525">
            <a:noFill/>
            <a:miter lim="800000"/>
            <a:headEnd/>
            <a:tailEnd/>
          </a:ln>
          <a:effectLst/>
        </p:spPr>
        <p:txBody>
          <a:bodyPr>
            <a:spAutoFit/>
          </a:bodyPr>
          <a:lstStyle/>
          <a:p>
            <a:pPr>
              <a:spcBef>
                <a:spcPct val="50000"/>
              </a:spcBef>
            </a:pPr>
            <a:r>
              <a:rPr lang="en-US" sz="2400" b="1"/>
              <a:t>Frederick W. Taylor, 1856-1915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D2D95E2A-2CB7-48B9-ADD4-EA6B30848D0A}" type="slidenum">
              <a:rPr lang="en-US"/>
              <a:pPr/>
              <a:t>9</a:t>
            </a:fld>
            <a:endParaRPr lang="en-US"/>
          </a:p>
        </p:txBody>
      </p:sp>
      <p:sp>
        <p:nvSpPr>
          <p:cNvPr id="100354" name="Rectangle 2"/>
          <p:cNvSpPr>
            <a:spLocks noGrp="1" noChangeArrowheads="1"/>
          </p:cNvSpPr>
          <p:nvPr>
            <p:ph type="title"/>
          </p:nvPr>
        </p:nvSpPr>
        <p:spPr/>
        <p:txBody>
          <a:bodyPr/>
          <a:lstStyle/>
          <a:p>
            <a:r>
              <a:rPr lang="en-US" sz="3200"/>
              <a:t>Taylor’s Four Management Principles</a:t>
            </a:r>
          </a:p>
        </p:txBody>
      </p:sp>
      <p:sp>
        <p:nvSpPr>
          <p:cNvPr id="100356" name="AutoShape 4"/>
          <p:cNvSpPr>
            <a:spLocks noChangeArrowheads="1"/>
          </p:cNvSpPr>
          <p:nvPr/>
        </p:nvSpPr>
        <p:spPr bwMode="auto">
          <a:xfrm>
            <a:off x="19050" y="5791200"/>
            <a:ext cx="533400" cy="457200"/>
          </a:xfrm>
          <a:prstGeom prst="roundRect">
            <a:avLst>
              <a:gd name="adj" fmla="val 16667"/>
            </a:avLst>
          </a:prstGeom>
          <a:solidFill>
            <a:srgbClr val="024A8C"/>
          </a:solidFill>
          <a:ln w="9525">
            <a:noFill/>
            <a:round/>
            <a:headEnd/>
            <a:tailEnd/>
          </a:ln>
          <a:effectLst>
            <a:outerShdw dist="35921" dir="2700000" algn="ctr" rotWithShape="0">
              <a:schemeClr val="bg2"/>
            </a:outerShdw>
          </a:effectLst>
        </p:spPr>
        <p:txBody>
          <a:bodyPr wrap="none" anchor="ctr"/>
          <a:lstStyle/>
          <a:p>
            <a:pPr algn="ctr"/>
            <a:r>
              <a:rPr lang="en-US" sz="2200" b="1">
                <a:solidFill>
                  <a:srgbClr val="FB7A05"/>
                </a:solidFill>
              </a:rPr>
              <a:t>2.1</a:t>
            </a:r>
          </a:p>
        </p:txBody>
      </p:sp>
      <p:sp>
        <p:nvSpPr>
          <p:cNvPr id="100358" name="Rectangle 6"/>
          <p:cNvSpPr>
            <a:spLocks noChangeArrowheads="1"/>
          </p:cNvSpPr>
          <p:nvPr/>
        </p:nvSpPr>
        <p:spPr bwMode="auto">
          <a:xfrm>
            <a:off x="1127125" y="2101850"/>
            <a:ext cx="7239000" cy="942975"/>
          </a:xfrm>
          <a:prstGeom prst="rect">
            <a:avLst/>
          </a:prstGeom>
          <a:solidFill>
            <a:srgbClr val="D4C26A"/>
          </a:solidFill>
          <a:ln w="12700">
            <a:noFill/>
            <a:miter lim="800000"/>
            <a:headEnd/>
            <a:tailEnd/>
          </a:ln>
          <a:effectLst>
            <a:outerShdw dist="89803" dir="2700000" algn="ctr" rotWithShape="0">
              <a:schemeClr val="bg2"/>
            </a:outerShdw>
          </a:effectLst>
        </p:spPr>
        <p:txBody>
          <a:bodyPr wrap="none" lIns="90488" tIns="44450" rIns="90488" bIns="44450" anchor="ctr"/>
          <a:lstStyle/>
          <a:p>
            <a:pPr eaLnBrk="0" hangingPunct="0"/>
            <a:r>
              <a:rPr lang="en-US" sz="2200" b="1"/>
              <a:t>Develop a science for each element of a man’s work,</a:t>
            </a:r>
            <a:br>
              <a:rPr lang="en-US" sz="2200" b="1"/>
            </a:br>
            <a:r>
              <a:rPr lang="en-US" sz="2200" b="1"/>
              <a:t>which replaces the old rule-of-thumb method.</a:t>
            </a:r>
          </a:p>
        </p:txBody>
      </p:sp>
      <p:sp>
        <p:nvSpPr>
          <p:cNvPr id="100359" name="Rectangle 7"/>
          <p:cNvSpPr>
            <a:spLocks noChangeArrowheads="1"/>
          </p:cNvSpPr>
          <p:nvPr/>
        </p:nvSpPr>
        <p:spPr bwMode="auto">
          <a:xfrm>
            <a:off x="1127125" y="3165475"/>
            <a:ext cx="7237413" cy="942975"/>
          </a:xfrm>
          <a:prstGeom prst="rect">
            <a:avLst/>
          </a:prstGeom>
          <a:solidFill>
            <a:srgbClr val="E5DBA7"/>
          </a:solidFill>
          <a:ln w="12700">
            <a:noFill/>
            <a:miter lim="800000"/>
            <a:headEnd/>
            <a:tailEnd/>
          </a:ln>
          <a:effectLst>
            <a:outerShdw dist="89803" dir="2700000" algn="ctr" rotWithShape="0">
              <a:schemeClr val="bg2"/>
            </a:outerShdw>
          </a:effectLst>
        </p:spPr>
        <p:txBody>
          <a:bodyPr wrap="none" lIns="90488" tIns="44450" rIns="90488" bIns="44450" anchor="ctr"/>
          <a:lstStyle/>
          <a:p>
            <a:pPr>
              <a:spcBef>
                <a:spcPct val="45000"/>
              </a:spcBef>
              <a:buClr>
                <a:srgbClr val="002A7E"/>
              </a:buClr>
              <a:buFont typeface="Wingdings 2" pitchFamily="18" charset="2"/>
              <a:buNone/>
            </a:pPr>
            <a:endParaRPr lang="en-US" sz="2200" b="1"/>
          </a:p>
          <a:p>
            <a:pPr>
              <a:spcBef>
                <a:spcPct val="45000"/>
              </a:spcBef>
              <a:buClr>
                <a:srgbClr val="002A7E"/>
              </a:buClr>
              <a:buFont typeface="Wingdings 2" pitchFamily="18" charset="2"/>
              <a:buNone/>
            </a:pPr>
            <a:r>
              <a:rPr lang="en-US" sz="2200" b="1"/>
              <a:t>Scientifically select and then train, teach, and </a:t>
            </a:r>
            <a:br>
              <a:rPr lang="en-US" sz="2200" b="1"/>
            </a:br>
            <a:r>
              <a:rPr lang="en-US" sz="2200" b="1"/>
              <a:t>develop the workman. </a:t>
            </a:r>
          </a:p>
          <a:p>
            <a:pPr>
              <a:spcBef>
                <a:spcPct val="45000"/>
              </a:spcBef>
              <a:buClr>
                <a:srgbClr val="002A7E"/>
              </a:buClr>
              <a:buFont typeface="Wingdings 2" pitchFamily="18" charset="2"/>
              <a:buNone/>
            </a:pPr>
            <a:endParaRPr lang="en-US" sz="2200" b="1">
              <a:solidFill>
                <a:srgbClr val="000000"/>
              </a:solidFill>
            </a:endParaRPr>
          </a:p>
        </p:txBody>
      </p:sp>
      <p:sp>
        <p:nvSpPr>
          <p:cNvPr id="100360" name="Rectangle 8"/>
          <p:cNvSpPr>
            <a:spLocks noChangeArrowheads="1"/>
          </p:cNvSpPr>
          <p:nvPr/>
        </p:nvSpPr>
        <p:spPr bwMode="auto">
          <a:xfrm>
            <a:off x="1127125" y="4229100"/>
            <a:ext cx="7237413" cy="942975"/>
          </a:xfrm>
          <a:prstGeom prst="rect">
            <a:avLst/>
          </a:prstGeom>
          <a:solidFill>
            <a:srgbClr val="D4C26A"/>
          </a:solidFill>
          <a:ln w="12700">
            <a:noFill/>
            <a:miter lim="800000"/>
            <a:headEnd/>
            <a:tailEnd/>
          </a:ln>
          <a:effectLst>
            <a:outerShdw dist="89803" dir="2700000" algn="ctr" rotWithShape="0">
              <a:schemeClr val="bg2"/>
            </a:outerShdw>
          </a:effectLst>
        </p:spPr>
        <p:txBody>
          <a:bodyPr wrap="none" lIns="90488" tIns="44450" rIns="90488" bIns="44450" anchor="ctr"/>
          <a:lstStyle/>
          <a:p>
            <a:pPr>
              <a:spcBef>
                <a:spcPct val="45000"/>
              </a:spcBef>
              <a:buClr>
                <a:srgbClr val="002A7E"/>
              </a:buClr>
              <a:buFont typeface="Wingdings 2" pitchFamily="18" charset="2"/>
              <a:buNone/>
            </a:pPr>
            <a:r>
              <a:rPr lang="en-US" sz="2200" b="1"/>
              <a:t>Cooperate with the men to insure all work is done in</a:t>
            </a:r>
            <a:br>
              <a:rPr lang="en-US" sz="2200" b="1"/>
            </a:br>
            <a:r>
              <a:rPr lang="en-US" sz="2200" b="1"/>
              <a:t>accordance with the principles of the science.</a:t>
            </a:r>
          </a:p>
        </p:txBody>
      </p:sp>
      <p:sp>
        <p:nvSpPr>
          <p:cNvPr id="100361" name="Rectangle 9"/>
          <p:cNvSpPr>
            <a:spLocks noChangeArrowheads="1"/>
          </p:cNvSpPr>
          <p:nvPr/>
        </p:nvSpPr>
        <p:spPr bwMode="auto">
          <a:xfrm>
            <a:off x="1127125" y="5294313"/>
            <a:ext cx="7239000" cy="904875"/>
          </a:xfrm>
          <a:prstGeom prst="rect">
            <a:avLst/>
          </a:prstGeom>
          <a:solidFill>
            <a:srgbClr val="E5DBA7"/>
          </a:solidFill>
          <a:ln w="12700">
            <a:noFill/>
            <a:miter lim="800000"/>
            <a:headEnd/>
            <a:tailEnd/>
          </a:ln>
          <a:effectLst>
            <a:outerShdw dist="89803" dir="2700000" algn="ctr" rotWithShape="0">
              <a:schemeClr val="bg2"/>
            </a:outerShdw>
          </a:effectLst>
        </p:spPr>
        <p:txBody>
          <a:bodyPr wrap="none" lIns="90488" tIns="44450" rIns="90488" bIns="44450" anchor="ctr"/>
          <a:lstStyle/>
          <a:p>
            <a:pPr>
              <a:spcBef>
                <a:spcPct val="45000"/>
              </a:spcBef>
              <a:buClr>
                <a:srgbClr val="002A7E"/>
              </a:buClr>
              <a:buFont typeface="Wingdings 2" pitchFamily="18" charset="2"/>
              <a:buNone/>
            </a:pPr>
            <a:r>
              <a:rPr lang="en-US" sz="2200" b="1">
                <a:solidFill>
                  <a:srgbClr val="000000"/>
                </a:solidFill>
              </a:rPr>
              <a:t>There is almost equal division of the work and the</a:t>
            </a:r>
            <a:br>
              <a:rPr lang="en-US" sz="2200" b="1">
                <a:solidFill>
                  <a:srgbClr val="000000"/>
                </a:solidFill>
              </a:rPr>
            </a:br>
            <a:r>
              <a:rPr lang="en-US" sz="2200" b="1">
                <a:solidFill>
                  <a:srgbClr val="000000"/>
                </a:solidFill>
              </a:rPr>
              <a:t>responsibility between management and workmen.</a:t>
            </a:r>
          </a:p>
        </p:txBody>
      </p:sp>
      <p:sp>
        <p:nvSpPr>
          <p:cNvPr id="100364" name="Text Box 12"/>
          <p:cNvSpPr txBox="1">
            <a:spLocks noChangeArrowheads="1"/>
          </p:cNvSpPr>
          <p:nvPr/>
        </p:nvSpPr>
        <p:spPr bwMode="auto">
          <a:xfrm>
            <a:off x="3660775" y="6235700"/>
            <a:ext cx="2125663" cy="304800"/>
          </a:xfrm>
          <a:prstGeom prst="rect">
            <a:avLst/>
          </a:prstGeom>
          <a:noFill/>
          <a:ln w="9525">
            <a:noFill/>
            <a:miter lim="800000"/>
            <a:headEnd/>
            <a:tailEnd/>
          </a:ln>
          <a:effectLst/>
        </p:spPr>
        <p:txBody>
          <a:bodyPr wrap="none" anchor="ctr">
            <a:spAutoFit/>
          </a:bodyPr>
          <a:lstStyle/>
          <a:p>
            <a:pPr algn="ctr" eaLnBrk="0" hangingPunct="0">
              <a:spcBef>
                <a:spcPct val="30000"/>
              </a:spcBef>
            </a:pPr>
            <a:r>
              <a:rPr lang="en-US" sz="1400"/>
              <a:t>Adapted from Exhibit 2.2</a:t>
            </a:r>
          </a:p>
        </p:txBody>
      </p:sp>
    </p:spTree>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66"/>
      </a:hlink>
      <a:folHlink>
        <a:srgbClr val="FF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66"/>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741</Words>
  <Application>Microsoft PowerPoint</Application>
  <PresentationFormat>On-screen Show (4:3)</PresentationFormat>
  <Paragraphs>308</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Wingdings</vt:lpstr>
      <vt:lpstr>Wingdings 2</vt:lpstr>
      <vt:lpstr>Times New Roman</vt:lpstr>
      <vt:lpstr>Monotype Sorts</vt:lpstr>
      <vt:lpstr>Default Design</vt:lpstr>
      <vt:lpstr>    Chapter 1</vt:lpstr>
      <vt:lpstr>What Would You Do?</vt:lpstr>
      <vt:lpstr>In the Beginning</vt:lpstr>
      <vt:lpstr>Management Ideas and Practice Throughout History</vt:lpstr>
      <vt:lpstr>Why We Need Managers Today</vt:lpstr>
      <vt:lpstr>The Evolution of Management</vt:lpstr>
      <vt:lpstr>Scientific Management</vt:lpstr>
      <vt:lpstr>Frederick W. Taylor</vt:lpstr>
      <vt:lpstr>Taylor’s Four Management Principles</vt:lpstr>
      <vt:lpstr>Frank &amp; Lillian Gilbreth</vt:lpstr>
      <vt:lpstr>Motion Studies: Frank &amp; Lillian Gilbreth</vt:lpstr>
      <vt:lpstr>Charts:  Henry Gantt</vt:lpstr>
      <vt:lpstr>Bureaucratic Management</vt:lpstr>
      <vt:lpstr>The Aim of Bureaucracy</vt:lpstr>
      <vt:lpstr>Administrative Management:   Henri Fayol</vt:lpstr>
      <vt:lpstr>Human Relations Management</vt:lpstr>
      <vt:lpstr>Mary Parker Follett </vt:lpstr>
      <vt:lpstr>Constructive Conflict and Coordination: Mary Parker Follett</vt:lpstr>
      <vt:lpstr>Constructive Conflict and Coordination: Mary Parker Follett</vt:lpstr>
      <vt:lpstr>Hawthorne Studies:  Elton Mayo</vt:lpstr>
      <vt:lpstr>Cooperation and Acceptance  of Authority:  Chester Barnard</vt:lpstr>
      <vt:lpstr>Cooperation and Acceptance  of Authority:  Chester Barnard</vt:lpstr>
      <vt:lpstr>Operations, Information, Systems,  and Contingency Management</vt:lpstr>
      <vt:lpstr>Operations Management Tools</vt:lpstr>
      <vt:lpstr>Operations Management Tools</vt:lpstr>
      <vt:lpstr>Whitney, Monge, and Olds</vt:lpstr>
      <vt:lpstr>Information Management</vt:lpstr>
      <vt:lpstr>Systems Management</vt:lpstr>
      <vt:lpstr>Contingency Management</vt:lpstr>
      <vt:lpstr>Contingency Management</vt:lpstr>
    </vt:vector>
  </TitlesOfParts>
  <Company>Deborah Baker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The History of Management</dc:subject>
  <dc:creator>Deborah Baker</dc:creator>
  <cp:lastModifiedBy>zulqarnain</cp:lastModifiedBy>
  <cp:revision>314</cp:revision>
  <dcterms:created xsi:type="dcterms:W3CDTF">2005-09-05T20:37:37Z</dcterms:created>
  <dcterms:modified xsi:type="dcterms:W3CDTF">2012-12-15T07:36:42Z</dcterms:modified>
</cp:coreProperties>
</file>