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3" r:id="rId5"/>
    <p:sldId id="262"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25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7AFFB9B-9FB8-469E-96F9-4D32314110B6}" type="datetimeFigureOut">
              <a:rPr lang="en-US" smtClean="0"/>
              <a:pPr/>
              <a:t>5/3/2020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FF1211-4E0C-4AB3-B04F-585959BDAFE8}"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BDECAF-D3BE-4069-9C78-642ECCD0147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FBDC27-E420-4878-9EE6-7B9656D6442A}"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22DC73-F065-42F5-A9F2-D90B2E42A0B3}"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BEA702-9B29-41CC-9BCC-3DF8A0D379FE}"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7649AC-CB8F-4FF1-9A34-5861C74DD0A7}"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C3BFE2-83B7-4B0A-B9D3-AB28331082B3}"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6D22F896-40B5-4ADD-8801-0D06FADFA09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35BB1C6-BF8F-4481-8AB2-603A1C8A906A}" type="datetimeFigureOut">
              <a:rPr lang="en-US" smtClean="0"/>
              <a:pPr/>
              <a:t>5/3/2020</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22F896-40B5-4ADD-8801-0D06FADFA09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FBEFA6-3632-4BFD-A807-61ED9138D15C}"/>
              </a:ext>
            </a:extLst>
          </p:cNvPr>
          <p:cNvSpPr>
            <a:spLocks noGrp="1"/>
          </p:cNvSpPr>
          <p:nvPr>
            <p:ph type="ctrTitle"/>
          </p:nvPr>
        </p:nvSpPr>
        <p:spPr>
          <a:xfrm rot="21420000">
            <a:off x="882971" y="662871"/>
            <a:ext cx="9755187" cy="2452007"/>
          </a:xfrm>
        </p:spPr>
        <p:txBody>
          <a:bodyPr/>
          <a:lstStyle/>
          <a:p>
            <a:r>
              <a:rPr lang="en-US" dirty="0"/>
              <a:t>Granger Causality Test</a:t>
            </a:r>
          </a:p>
        </p:txBody>
      </p:sp>
      <p:sp>
        <p:nvSpPr>
          <p:cNvPr id="3" name="Subtitle 2">
            <a:extLst>
              <a:ext uri="{FF2B5EF4-FFF2-40B4-BE49-F238E27FC236}">
                <a16:creationId xmlns="" xmlns:a16="http://schemas.microsoft.com/office/drawing/2014/main" id="{A9A9308E-C746-4FD5-B734-1D0D7CAB3E0E}"/>
              </a:ext>
            </a:extLst>
          </p:cNvPr>
          <p:cNvSpPr>
            <a:spLocks noGrp="1"/>
          </p:cNvSpPr>
          <p:nvPr>
            <p:ph type="subTitle" idx="1"/>
          </p:nvPr>
        </p:nvSpPr>
        <p:spPr>
          <a:xfrm rot="21420000">
            <a:off x="882970" y="3214362"/>
            <a:ext cx="9755187" cy="550333"/>
          </a:xfrm>
        </p:spPr>
        <p:txBody>
          <a:bodyPr/>
          <a:lstStyle/>
          <a:p>
            <a:r>
              <a:rPr lang="en-US" dirty="0" err="1" smtClean="0"/>
              <a:t>Sadia</a:t>
            </a:r>
            <a:r>
              <a:rPr lang="en-US" dirty="0" smtClean="0"/>
              <a:t> </a:t>
            </a:r>
            <a:r>
              <a:rPr lang="en-US" dirty="0" err="1" smtClean="0"/>
              <a:t>Qamar</a:t>
            </a:r>
            <a:endParaRPr lang="en-US" dirty="0"/>
          </a:p>
        </p:txBody>
      </p:sp>
    </p:spTree>
    <p:extLst>
      <p:ext uri="{BB962C8B-B14F-4D97-AF65-F5344CB8AC3E}">
        <p14:creationId xmlns="" xmlns:p14="http://schemas.microsoft.com/office/powerpoint/2010/main" val="298292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F7FE6A-1FD8-459B-8BE6-9934C81651B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 xmlns:a16="http://schemas.microsoft.com/office/drawing/2014/main" id="{0F5F1EC9-1437-4130-8ADB-D088010EB8AC}"/>
              </a:ext>
            </a:extLst>
          </p:cNvPr>
          <p:cNvSpPr>
            <a:spLocks noGrp="1"/>
          </p:cNvSpPr>
          <p:nvPr>
            <p:ph idx="1"/>
          </p:nvPr>
        </p:nvSpPr>
        <p:spPr/>
        <p:txBody>
          <a:bodyPr>
            <a:noAutofit/>
          </a:bodyPr>
          <a:lstStyle/>
          <a:p>
            <a:r>
              <a:rPr lang="en-US" dirty="0">
                <a:latin typeface="Times New Roman" panose="02020603050405020304" pitchFamily="18" charset="0"/>
                <a:cs typeface="Times New Roman" panose="02020603050405020304" pitchFamily="18" charset="0"/>
              </a:rPr>
              <a:t>Correlation does not necessarily imply causation in any meaningful sense of that word. The econometric graveyard is full of magnificent correlations, which are simply spurious or meaningless. Interesting examples include a positive correlation between teachers’ salaries and the consumption of alcohol and a superb positive correlation between the death rate in the UK and the proportion of marriages solemnized in the Church of England. Economists debate correlations which are less obviously meaningless.</a:t>
            </a:r>
          </a:p>
        </p:txBody>
      </p:sp>
    </p:spTree>
    <p:extLst>
      <p:ext uri="{BB962C8B-B14F-4D97-AF65-F5344CB8AC3E}">
        <p14:creationId xmlns="" xmlns:p14="http://schemas.microsoft.com/office/powerpoint/2010/main" val="2762088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D5ECD-2056-4FCC-A369-61E3FD9BCBC8}"/>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 xmlns:a16="http://schemas.microsoft.com/office/drawing/2014/main" id="{3913CC81-071B-4E08-B4E0-3E6199A72339}"/>
              </a:ext>
            </a:extLst>
          </p:cNvPr>
          <p:cNvSpPr>
            <a:spLocks noGrp="1"/>
          </p:cNvSpPr>
          <p:nvPr>
            <p:ph idx="1"/>
          </p:nvPr>
        </p:nvSpPr>
        <p:spPr/>
        <p:txBody>
          <a:bodyPr>
            <a:normAutofit/>
          </a:bodyPr>
          <a:lstStyle/>
          <a:p>
            <a:r>
              <a:rPr lang="en-US" b="1" dirty="0">
                <a:latin typeface="Times New Roman" panose="02020603050405020304" pitchFamily="18" charset="0"/>
                <a:cs typeface="Times New Roman" panose="02020603050405020304" pitchFamily="18" charset="0"/>
              </a:rPr>
              <a:t>Granger causality</a:t>
            </a:r>
            <a:r>
              <a:rPr lang="en-US" dirty="0">
                <a:latin typeface="Times New Roman" panose="02020603050405020304" pitchFamily="18" charset="0"/>
                <a:cs typeface="Times New Roman" panose="02020603050405020304" pitchFamily="18" charset="0"/>
              </a:rPr>
              <a:t> is a statistical concept of causality that is based on prediction. According to Granger causality, if a signal </a:t>
            </a:r>
            <a:r>
              <a:rPr lang="en-US" i="1"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"Granger-causes" (or "G-causes") a signal </a:t>
            </a:r>
            <a:r>
              <a:rPr lang="en-US" i="1"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then past values of </a:t>
            </a:r>
            <a:r>
              <a:rPr lang="en-US" i="1"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should contain information that helps predict </a:t>
            </a:r>
            <a:r>
              <a:rPr lang="en-US" i="1"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above and beyond the information contained in past values of </a:t>
            </a:r>
            <a:r>
              <a:rPr lang="en-US" i="1"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alone. Its mathematical formulation is based on linear regression modeling of stochastic processes (Granger 1969). More complex extensions to nonlinear cases exist, however these extensions are often more difficult to apply in practice. </a:t>
            </a:r>
          </a:p>
        </p:txBody>
      </p:sp>
    </p:spTree>
    <p:extLst>
      <p:ext uri="{BB962C8B-B14F-4D97-AF65-F5344CB8AC3E}">
        <p14:creationId xmlns="" xmlns:p14="http://schemas.microsoft.com/office/powerpoint/2010/main" val="958156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036419-1FBB-417F-8AC5-B2B0681AC5F3}"/>
              </a:ext>
            </a:extLst>
          </p:cNvPr>
          <p:cNvSpPr>
            <a:spLocks noGrp="1"/>
          </p:cNvSpPr>
          <p:nvPr>
            <p:ph type="title"/>
          </p:nvPr>
        </p:nvSpPr>
        <p:spPr/>
        <p:txBody>
          <a:bodyPr/>
          <a:lstStyle/>
          <a:p>
            <a:r>
              <a:rPr lang="en-US" dirty="0"/>
              <a:t>Assumptions :</a:t>
            </a:r>
          </a:p>
        </p:txBody>
      </p:sp>
      <p:sp>
        <p:nvSpPr>
          <p:cNvPr id="3" name="Content Placeholder 2">
            <a:extLst>
              <a:ext uri="{FF2B5EF4-FFF2-40B4-BE49-F238E27FC236}">
                <a16:creationId xmlns="" xmlns:a16="http://schemas.microsoft.com/office/drawing/2014/main" id="{A2B8606F-5385-4884-8593-F9A3DC1DDEAB}"/>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The future cannot cause the </a:t>
            </a:r>
            <a:r>
              <a:rPr lang="en-US" sz="3200" dirty="0" err="1">
                <a:latin typeface="Times New Roman" panose="02020603050405020304" pitchFamily="18" charset="0"/>
                <a:cs typeface="Times New Roman" panose="02020603050405020304" pitchFamily="18" charset="0"/>
              </a:rPr>
              <a:t>past.the</a:t>
            </a:r>
            <a:r>
              <a:rPr lang="en-US" sz="3200" dirty="0">
                <a:latin typeface="Times New Roman" panose="02020603050405020304" pitchFamily="18" charset="0"/>
                <a:cs typeface="Times New Roman" panose="02020603050405020304" pitchFamily="18" charset="0"/>
              </a:rPr>
              <a:t> past causes the present or future.</a:t>
            </a:r>
          </a:p>
          <a:p>
            <a:r>
              <a:rPr lang="en-US" sz="3200" dirty="0">
                <a:latin typeface="Times New Roman" panose="02020603050405020304" pitchFamily="18" charset="0"/>
                <a:cs typeface="Times New Roman" panose="02020603050405020304" pitchFamily="18" charset="0"/>
              </a:rPr>
              <a:t>A cause contains unique information about an effect not available elsewhere.</a:t>
            </a:r>
          </a:p>
        </p:txBody>
      </p:sp>
    </p:spTree>
    <p:extLst>
      <p:ext uri="{BB962C8B-B14F-4D97-AF65-F5344CB8AC3E}">
        <p14:creationId xmlns="" xmlns:p14="http://schemas.microsoft.com/office/powerpoint/2010/main" val="2000274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8A7FAC-AE5E-4C45-B38C-D7F17DA112C6}"/>
              </a:ext>
            </a:extLst>
          </p:cNvPr>
          <p:cNvSpPr>
            <a:spLocks noGrp="1"/>
          </p:cNvSpPr>
          <p:nvPr>
            <p:ph type="title"/>
          </p:nvPr>
        </p:nvSpPr>
        <p:spPr>
          <a:xfrm>
            <a:off x="685801" y="420914"/>
            <a:ext cx="10396882" cy="769257"/>
          </a:xfrm>
        </p:spPr>
        <p:txBody>
          <a:bodyPr>
            <a:normAutofit fontScale="90000"/>
          </a:bodyPr>
          <a:lstStyle/>
          <a:p>
            <a:r>
              <a:rPr lang="en-US" dirty="0"/>
              <a:t>Method:</a:t>
            </a:r>
          </a:p>
        </p:txBody>
      </p:sp>
      <p:sp>
        <p:nvSpPr>
          <p:cNvPr id="3" name="Content Placeholder 2">
            <a:extLst>
              <a:ext uri="{FF2B5EF4-FFF2-40B4-BE49-F238E27FC236}">
                <a16:creationId xmlns="" xmlns:a16="http://schemas.microsoft.com/office/drawing/2014/main" id="{89E21E85-443F-4E2F-A1ED-8747E182586E}"/>
              </a:ext>
            </a:extLst>
          </p:cNvPr>
          <p:cNvSpPr>
            <a:spLocks noGrp="1"/>
          </p:cNvSpPr>
          <p:nvPr>
            <p:ph idx="1"/>
          </p:nvPr>
        </p:nvSpPr>
        <p:spPr>
          <a:xfrm>
            <a:off x="685800" y="1407886"/>
            <a:ext cx="10394707" cy="3966699"/>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Open EVIEWS</a:t>
            </a:r>
          </a:p>
          <a:p>
            <a:pPr marL="0" indent="0">
              <a:buNone/>
            </a:pPr>
            <a:r>
              <a:rPr lang="en-US" dirty="0">
                <a:latin typeface="Times New Roman" panose="02020603050405020304" pitchFamily="18" charset="0"/>
                <a:cs typeface="Times New Roman" panose="02020603050405020304" pitchFamily="18" charset="0"/>
              </a:rPr>
              <a:t>     Select(File-new-</a:t>
            </a:r>
            <a:r>
              <a:rPr lang="en-US" dirty="0" err="1">
                <a:latin typeface="Times New Roman" panose="02020603050405020304" pitchFamily="18" charset="0"/>
                <a:cs typeface="Times New Roman" panose="02020603050405020304" pitchFamily="18" charset="0"/>
              </a:rPr>
              <a:t>workfile</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New window with the name off(work file create)</a:t>
            </a:r>
          </a:p>
          <a:p>
            <a:pPr marL="0" indent="0">
              <a:buNone/>
            </a:pPr>
            <a:r>
              <a:rPr lang="en-US" dirty="0">
                <a:latin typeface="Times New Roman" panose="02020603050405020304" pitchFamily="18" charset="0"/>
                <a:cs typeface="Times New Roman" panose="02020603050405020304" pitchFamily="18" charset="0"/>
              </a:rPr>
              <a:t>           will open select option work file structure type dated data.</a:t>
            </a:r>
          </a:p>
          <a:p>
            <a:pPr marL="0" indent="0">
              <a:buNone/>
            </a:pPr>
            <a:r>
              <a:rPr lang="en-US" dirty="0">
                <a:latin typeface="Times New Roman" panose="02020603050405020304" pitchFamily="18" charset="0"/>
                <a:cs typeface="Times New Roman" panose="02020603050405020304" pitchFamily="18" charset="0"/>
              </a:rPr>
              <a:t>      select option for data description annual.</a:t>
            </a:r>
          </a:p>
          <a:p>
            <a:pPr marL="0" indent="0">
              <a:buNone/>
            </a:pPr>
            <a:r>
              <a:rPr lang="en-US" dirty="0">
                <a:latin typeface="Times New Roman" panose="02020603050405020304" pitchFamily="18" charset="0"/>
                <a:cs typeface="Times New Roman" panose="02020603050405020304" pitchFamily="18" charset="0"/>
              </a:rPr>
              <a:t>                 start   data……..1979</a:t>
            </a:r>
          </a:p>
          <a:p>
            <a:pPr marL="0" indent="0">
              <a:buNone/>
            </a:pPr>
            <a:r>
              <a:rPr lang="en-US" dirty="0">
                <a:latin typeface="Times New Roman" panose="02020603050405020304" pitchFamily="18" charset="0"/>
                <a:cs typeface="Times New Roman" panose="02020603050405020304" pitchFamily="18" charset="0"/>
              </a:rPr>
              <a:t>                 End       data……..2010</a:t>
            </a:r>
          </a:p>
          <a:p>
            <a:pPr marL="0" indent="0">
              <a:buNone/>
            </a:pPr>
            <a:r>
              <a:rPr lang="en-US" dirty="0">
                <a:latin typeface="Times New Roman" panose="02020603050405020304" pitchFamily="18" charset="0"/>
                <a:cs typeface="Times New Roman" panose="02020603050405020304" pitchFamily="18" charset="0"/>
              </a:rPr>
              <a:t>                                                               click ok</a:t>
            </a:r>
          </a:p>
          <a:p>
            <a:pPr marL="0" indent="0">
              <a:buNone/>
            </a:pPr>
            <a:r>
              <a:rPr lang="en-US" dirty="0">
                <a:latin typeface="Times New Roman" panose="02020603050405020304" pitchFamily="18" charset="0"/>
                <a:cs typeface="Times New Roman" panose="02020603050405020304" pitchFamily="18" charset="0"/>
              </a:rPr>
              <a:t>      new work file is create.</a:t>
            </a:r>
          </a:p>
        </p:txBody>
      </p:sp>
    </p:spTree>
    <p:extLst>
      <p:ext uri="{BB962C8B-B14F-4D97-AF65-F5344CB8AC3E}">
        <p14:creationId xmlns="" xmlns:p14="http://schemas.microsoft.com/office/powerpoint/2010/main" val="1252491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972EF7-8485-4B8F-9E06-9F417ED28384}"/>
              </a:ext>
            </a:extLst>
          </p:cNvPr>
          <p:cNvSpPr>
            <a:spLocks noGrp="1"/>
          </p:cNvSpPr>
          <p:nvPr>
            <p:ph type="title"/>
          </p:nvPr>
        </p:nvSpPr>
        <p:spPr/>
        <p:txBody>
          <a:bodyPr/>
          <a:lstStyle/>
          <a:p>
            <a:r>
              <a:rPr lang="en-US" dirty="0"/>
              <a:t>Granger causality View</a:t>
            </a:r>
          </a:p>
        </p:txBody>
      </p:sp>
      <p:pic>
        <p:nvPicPr>
          <p:cNvPr id="5" name="Content Placeholder 4">
            <a:extLst>
              <a:ext uri="{FF2B5EF4-FFF2-40B4-BE49-F238E27FC236}">
                <a16:creationId xmlns="" xmlns:a16="http://schemas.microsoft.com/office/drawing/2014/main" id="{6C2F0FA9-A671-48DC-9FDD-1BF67B697E52}"/>
              </a:ext>
            </a:extLst>
          </p:cNvPr>
          <p:cNvPicPr>
            <a:picLocks noGrp="1" noChangeAspect="1"/>
          </p:cNvPicPr>
          <p:nvPr>
            <p:ph idx="1"/>
          </p:nvPr>
        </p:nvPicPr>
        <p:blipFill>
          <a:blip r:embed="rId2"/>
          <a:stretch>
            <a:fillRect/>
          </a:stretch>
        </p:blipFill>
        <p:spPr>
          <a:xfrm>
            <a:off x="7449769" y="2245882"/>
            <a:ext cx="3443518" cy="2935718"/>
          </a:xfrm>
        </p:spPr>
      </p:pic>
      <p:sp>
        <p:nvSpPr>
          <p:cNvPr id="7" name="TextBox 6">
            <a:extLst>
              <a:ext uri="{FF2B5EF4-FFF2-40B4-BE49-F238E27FC236}">
                <a16:creationId xmlns="" xmlns:a16="http://schemas.microsoft.com/office/drawing/2014/main" id="{EC85F7A6-FA80-452B-AC0B-175B2D4CDC32}"/>
              </a:ext>
            </a:extLst>
          </p:cNvPr>
          <p:cNvSpPr txBox="1"/>
          <p:nvPr/>
        </p:nvSpPr>
        <p:spPr>
          <a:xfrm>
            <a:off x="834887" y="2398643"/>
            <a:ext cx="6361043" cy="2554545"/>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When you select the Granger Causality view, you will first see a dialog box asking for the number of lags to use in the test regressions. In general, it is better to use more rather than fewer lags, since the theory is couched in terms of the relevance of all past information. You should pick a lag length, , that corresponds to reasonable beliefs about the longest time over which one of the variables could help predict the other.</a:t>
            </a:r>
          </a:p>
        </p:txBody>
      </p:sp>
    </p:spTree>
    <p:extLst>
      <p:ext uri="{BB962C8B-B14F-4D97-AF65-F5344CB8AC3E}">
        <p14:creationId xmlns="" xmlns:p14="http://schemas.microsoft.com/office/powerpoint/2010/main" val="347618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6BD2-3CBE-407E-B00F-580D97C4AC56}"/>
              </a:ext>
            </a:extLst>
          </p:cNvPr>
          <p:cNvSpPr>
            <a:spLocks noGrp="1"/>
          </p:cNvSpPr>
          <p:nvPr>
            <p:ph type="title"/>
          </p:nvPr>
        </p:nvSpPr>
        <p:spPr/>
        <p:txBody>
          <a:bodyPr>
            <a:normAutofit/>
          </a:bodyPr>
          <a:lstStyle/>
          <a:p>
            <a:r>
              <a:rPr lang="en-US" sz="3600" dirty="0"/>
              <a:t>EViews runs bivariate regressions of the form:</a:t>
            </a:r>
          </a:p>
        </p:txBody>
      </p:sp>
      <p:pic>
        <p:nvPicPr>
          <p:cNvPr id="5" name="Content Placeholder 4">
            <a:extLst>
              <a:ext uri="{FF2B5EF4-FFF2-40B4-BE49-F238E27FC236}">
                <a16:creationId xmlns="" xmlns:a16="http://schemas.microsoft.com/office/drawing/2014/main" id="{79959813-302B-4DB9-B9D4-C22609575152}"/>
              </a:ext>
            </a:extLst>
          </p:cNvPr>
          <p:cNvPicPr>
            <a:picLocks noGrp="1" noChangeAspect="1"/>
          </p:cNvPicPr>
          <p:nvPr>
            <p:ph idx="1"/>
          </p:nvPr>
        </p:nvPicPr>
        <p:blipFill>
          <a:blip r:embed="rId2"/>
          <a:stretch>
            <a:fillRect/>
          </a:stretch>
        </p:blipFill>
        <p:spPr>
          <a:xfrm>
            <a:off x="874643" y="2173357"/>
            <a:ext cx="9382540" cy="2173356"/>
          </a:xfrm>
        </p:spPr>
      </p:pic>
    </p:spTree>
    <p:extLst>
      <p:ext uri="{BB962C8B-B14F-4D97-AF65-F5344CB8AC3E}">
        <p14:creationId xmlns="" xmlns:p14="http://schemas.microsoft.com/office/powerpoint/2010/main" val="381111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D7095D-FF60-41AA-90B9-A688AE06476A}"/>
              </a:ext>
            </a:extLst>
          </p:cNvPr>
          <p:cNvSpPr>
            <a:spLocks noGrp="1"/>
          </p:cNvSpPr>
          <p:nvPr>
            <p:ph type="title"/>
          </p:nvPr>
        </p:nvSpPr>
        <p:spPr>
          <a:xfrm>
            <a:off x="685801" y="685800"/>
            <a:ext cx="10396882" cy="573157"/>
          </a:xfrm>
        </p:spPr>
        <p:txBody>
          <a:bodyPr>
            <a:normAutofit fontScale="90000"/>
          </a:bodyPr>
          <a:lstStyle/>
          <a:p>
            <a:r>
              <a:rPr lang="en-US" dirty="0"/>
              <a:t>Illustration of using data :</a:t>
            </a:r>
          </a:p>
        </p:txBody>
      </p:sp>
      <p:pic>
        <p:nvPicPr>
          <p:cNvPr id="5" name="Content Placeholder 4">
            <a:extLst>
              <a:ext uri="{FF2B5EF4-FFF2-40B4-BE49-F238E27FC236}">
                <a16:creationId xmlns="" xmlns:a16="http://schemas.microsoft.com/office/drawing/2014/main" id="{BD3A5007-75F0-4DC1-B234-1E184E9A5B2B}"/>
              </a:ext>
            </a:extLst>
          </p:cNvPr>
          <p:cNvPicPr>
            <a:picLocks noGrp="1" noChangeAspect="1"/>
          </p:cNvPicPr>
          <p:nvPr>
            <p:ph idx="1"/>
          </p:nvPr>
        </p:nvPicPr>
        <p:blipFill>
          <a:blip r:embed="rId2"/>
          <a:stretch>
            <a:fillRect/>
          </a:stretch>
        </p:blipFill>
        <p:spPr>
          <a:xfrm>
            <a:off x="6096000" y="1523999"/>
            <a:ext cx="5564161" cy="3617844"/>
          </a:xfrm>
        </p:spPr>
      </p:pic>
      <p:sp>
        <p:nvSpPr>
          <p:cNvPr id="6" name="TextBox 5">
            <a:extLst>
              <a:ext uri="{FF2B5EF4-FFF2-40B4-BE49-F238E27FC236}">
                <a16:creationId xmlns="" xmlns:a16="http://schemas.microsoft.com/office/drawing/2014/main" id="{397E69A6-8369-4B0E-BB8B-D618E2AB911F}"/>
              </a:ext>
            </a:extLst>
          </p:cNvPr>
          <p:cNvSpPr txBox="1"/>
          <p:nvPr/>
        </p:nvSpPr>
        <p:spPr>
          <a:xfrm>
            <a:off x="531839" y="1842051"/>
            <a:ext cx="5365378" cy="3477875"/>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For this example, we cannot reject the hypothesis that GDP does not Granger cause CS but we do reject the hypothesis that CS does not Granger cause GDP. Therefore it appears that Granger causality runs one-way from CS to GDP and not the other way. </a:t>
            </a:r>
          </a:p>
          <a:p>
            <a:r>
              <a:rPr lang="en-US" sz="2000" dirty="0">
                <a:latin typeface="Times New Roman" panose="02020603050405020304" pitchFamily="18" charset="0"/>
                <a:cs typeface="Times New Roman" panose="02020603050405020304" pitchFamily="18" charset="0"/>
              </a:rPr>
              <a:t>If you want to run Granger causality tests with other exogenous variables (e.g. seasonal dummy variables or linear trends) or if you want to carry out likelihood ratio (LR) tests, run the test regressions directly using equation objects</a:t>
            </a:r>
          </a:p>
        </p:txBody>
      </p:sp>
    </p:spTree>
    <p:extLst>
      <p:ext uri="{BB962C8B-B14F-4D97-AF65-F5344CB8AC3E}">
        <p14:creationId xmlns="" xmlns:p14="http://schemas.microsoft.com/office/powerpoint/2010/main" val="3212931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TotalTime>
  <Words>459</Words>
  <Application>Microsoft Office PowerPoint</Application>
  <PresentationFormat>Custom</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Granger Causality Test</vt:lpstr>
      <vt:lpstr>introduction</vt:lpstr>
      <vt:lpstr>Definition</vt:lpstr>
      <vt:lpstr>Assumptions :</vt:lpstr>
      <vt:lpstr>Method:</vt:lpstr>
      <vt:lpstr>Granger causality View</vt:lpstr>
      <vt:lpstr>EViews runs bivariate regressions of the form:</vt:lpstr>
      <vt:lpstr>Illustration of using data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Granger Causality Test</dc:title>
  <dc:creator>Hijjab Zahra</dc:creator>
  <cp:lastModifiedBy>Sadia</cp:lastModifiedBy>
  <cp:revision>8</cp:revision>
  <dcterms:created xsi:type="dcterms:W3CDTF">2019-05-19T13:37:22Z</dcterms:created>
  <dcterms:modified xsi:type="dcterms:W3CDTF">2020-05-03T09:24:11Z</dcterms:modified>
</cp:coreProperties>
</file>