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B2131-61BA-4920-BEE7-F14EE59FE3A3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8DB01-384F-4A73-B4F4-3E523B842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3742CD45-0528-495C-8D16-8DE58EC4E0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42AB70AD-D67F-4B47-A4E5-38D955C206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69DAA1C1-8919-4279-92B5-07CB903F1A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080945-1A20-432D-95C6-887BEDD06BE0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9988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C1A4-2F99-479C-8FEB-EBD1C770BD91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1EF-EC37-41A2-A426-DC2DC4F94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17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C1A4-2F99-479C-8FEB-EBD1C770BD91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1EF-EC37-41A2-A426-DC2DC4F94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9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C1A4-2F99-479C-8FEB-EBD1C770BD91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1EF-EC37-41A2-A426-DC2DC4F94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8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C1A4-2F99-479C-8FEB-EBD1C770BD91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1EF-EC37-41A2-A426-DC2DC4F94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2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C1A4-2F99-479C-8FEB-EBD1C770BD91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1EF-EC37-41A2-A426-DC2DC4F94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74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C1A4-2F99-479C-8FEB-EBD1C770BD91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1EF-EC37-41A2-A426-DC2DC4F94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C1A4-2F99-479C-8FEB-EBD1C770BD91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1EF-EC37-41A2-A426-DC2DC4F94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91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C1A4-2F99-479C-8FEB-EBD1C770BD91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1EF-EC37-41A2-A426-DC2DC4F94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7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C1A4-2F99-479C-8FEB-EBD1C770BD91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1EF-EC37-41A2-A426-DC2DC4F94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0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C1A4-2F99-479C-8FEB-EBD1C770BD91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1EF-EC37-41A2-A426-DC2DC4F94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7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C1A4-2F99-479C-8FEB-EBD1C770BD91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1EF-EC37-41A2-A426-DC2DC4F94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5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FC1A4-2F99-479C-8FEB-EBD1C770BD91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331EF-EC37-41A2-A426-DC2DC4F94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9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9AE788F-4864-49A6-A16A-A5CF947E0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2225"/>
            <a:ext cx="8229600" cy="1143000"/>
          </a:xfrm>
        </p:spPr>
        <p:txBody>
          <a:bodyPr/>
          <a:lstStyle/>
          <a:p>
            <a:r>
              <a:rPr lang="en-GB" altLang="en-US" sz="3200" b="1">
                <a:solidFill>
                  <a:srgbClr val="C00000"/>
                </a:solidFill>
              </a:rPr>
              <a:t>Necessary conditions for agricultural extension to evolve</a:t>
            </a:r>
            <a:endParaRPr lang="en-GB" altLang="en-US" sz="3200">
              <a:solidFill>
                <a:srgbClr val="C00000"/>
              </a:solidFill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DDEA463-48FA-494B-9216-3E91F4D75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700" y="1223963"/>
            <a:ext cx="8610600" cy="55626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 dirty="0">
                <a:solidFill>
                  <a:srgbClr val="0000B8"/>
                </a:solidFill>
              </a:rPr>
              <a:t>Information assembled, systematized, and made </a:t>
            </a:r>
            <a:r>
              <a:rPr lang="en-GB" altLang="en-US" sz="2400" dirty="0"/>
              <a:t>available on good or progressive or new agricultural practices suited to a particular environment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 dirty="0"/>
              <a:t>Based on either (or both) the </a:t>
            </a:r>
            <a:r>
              <a:rPr lang="en-GB" altLang="en-US" sz="2400" dirty="0">
                <a:solidFill>
                  <a:srgbClr val="0000B8"/>
                </a:solidFill>
              </a:rPr>
              <a:t>accumulation of experience </a:t>
            </a:r>
            <a:r>
              <a:rPr lang="en-GB" altLang="en-US" sz="2400" dirty="0"/>
              <a:t>or </a:t>
            </a:r>
            <a:r>
              <a:rPr lang="en-GB" altLang="en-US" sz="2400" dirty="0">
                <a:solidFill>
                  <a:srgbClr val="0000B8"/>
                </a:solidFill>
              </a:rPr>
              <a:t>findings from research </a:t>
            </a:r>
            <a:r>
              <a:rPr lang="en-GB" altLang="en-US" sz="2400" dirty="0"/>
              <a:t>(however rudimentary)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Information used to </a:t>
            </a:r>
            <a:r>
              <a:rPr lang="en-US" altLang="en-US" sz="2400" dirty="0">
                <a:solidFill>
                  <a:srgbClr val="0000B8"/>
                </a:solidFill>
              </a:rPr>
              <a:t>educate professional agriculturists </a:t>
            </a:r>
            <a:r>
              <a:rPr lang="en-US" altLang="en-US" sz="2400" dirty="0"/>
              <a:t>who may further enlarge or refine knowledge or become its active promoters and disseminators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 dirty="0"/>
              <a:t>Appropriate </a:t>
            </a:r>
            <a:r>
              <a:rPr lang="en-GB" altLang="en-US" sz="2400" dirty="0">
                <a:solidFill>
                  <a:srgbClr val="0000B8"/>
                </a:solidFill>
              </a:rPr>
              <a:t>administrative or organizational structure </a:t>
            </a:r>
            <a:r>
              <a:rPr lang="en-GB" altLang="en-US" sz="2400" dirty="0"/>
              <a:t>exists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 dirty="0"/>
              <a:t>Legislative/official mandate/influential proponent prescribes/ enables agricultural </a:t>
            </a:r>
            <a:r>
              <a:rPr lang="en-GB" altLang="en-US" sz="2400" dirty="0">
                <a:solidFill>
                  <a:srgbClr val="0000B8"/>
                </a:solidFill>
              </a:rPr>
              <a:t>extension work as desirable and must occur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 dirty="0"/>
              <a:t>Critical situations, such as </a:t>
            </a:r>
            <a:r>
              <a:rPr lang="en-GB" altLang="en-US" sz="2400" dirty="0">
                <a:solidFill>
                  <a:srgbClr val="0000B8"/>
                </a:solidFill>
              </a:rPr>
              <a:t>famine, crop failure, soil exhaustion</a:t>
            </a:r>
            <a:r>
              <a:rPr lang="en-GB" altLang="en-US" sz="2400" dirty="0"/>
              <a:t>, or altered economic conditions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6763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D8EDE571-4579-4CE5-8EB5-57335811A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19200"/>
            <a:ext cx="8229600" cy="40386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The </a:t>
            </a:r>
            <a:r>
              <a:rPr lang="en-GB" altLang="en-US" sz="2400">
                <a:solidFill>
                  <a:srgbClr val="0000B8"/>
                </a:solidFill>
              </a:rPr>
              <a:t>farmers' institutes </a:t>
            </a:r>
            <a:r>
              <a:rPr lang="en-GB" altLang="en-US" sz="2400"/>
              <a:t>had </a:t>
            </a:r>
            <a:r>
              <a:rPr lang="en-GB" altLang="en-US" sz="2400">
                <a:solidFill>
                  <a:srgbClr val="0000B8"/>
                </a:solidFill>
              </a:rPr>
              <a:t>spread throughout </a:t>
            </a:r>
            <a:r>
              <a:rPr lang="en-GB" altLang="en-US" sz="2400"/>
              <a:t>and become a </a:t>
            </a:r>
            <a:r>
              <a:rPr lang="en-GB" altLang="en-US" sz="2400">
                <a:solidFill>
                  <a:srgbClr val="0000B8"/>
                </a:solidFill>
              </a:rPr>
              <a:t>national institution </a:t>
            </a:r>
            <a:r>
              <a:rPr lang="en-GB" altLang="en-US" sz="2400"/>
              <a:t>with federal support and supervision, further stimulated by the formal establishment of experimental work at the state colleges of agriculture under the 1887 Hatch Act.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>
                <a:solidFill>
                  <a:srgbClr val="0000B8"/>
                </a:solidFill>
              </a:rPr>
              <a:t>1914 with the passage of the Smith-Lever Act</a:t>
            </a:r>
            <a:r>
              <a:rPr lang="en-GB" altLang="en-US" sz="2400"/>
              <a:t>, established the </a:t>
            </a:r>
            <a:r>
              <a:rPr lang="en-GB" altLang="en-US" sz="2400">
                <a:solidFill>
                  <a:srgbClr val="0000B8"/>
                </a:solidFill>
              </a:rPr>
              <a:t>Cooperative Extension Service </a:t>
            </a:r>
            <a:r>
              <a:rPr lang="en-GB" altLang="en-US" sz="2400"/>
              <a:t>- a tripartite cooperation of federal, state, and local county governments, with the state college as the extension agency </a:t>
            </a:r>
          </a:p>
        </p:txBody>
      </p:sp>
    </p:spTree>
    <p:extLst>
      <p:ext uri="{BB962C8B-B14F-4D97-AF65-F5344CB8AC3E}">
        <p14:creationId xmlns:p14="http://schemas.microsoft.com/office/powerpoint/2010/main" val="140077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E494180E-52CF-4926-8166-FE480E496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57151"/>
            <a:ext cx="8229600" cy="868363"/>
          </a:xfrm>
        </p:spPr>
        <p:txBody>
          <a:bodyPr/>
          <a:lstStyle/>
          <a:p>
            <a:pPr eaLnBrk="1" hangingPunct="1"/>
            <a:r>
              <a:rPr lang="en-GB" altLang="en-US" sz="3200" b="1">
                <a:solidFill>
                  <a:srgbClr val="C00000"/>
                </a:solidFill>
              </a:rPr>
              <a:t>Towards Modern Era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D0C43833-6BA4-4AE3-B1C8-C19503C01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900" y="1143000"/>
            <a:ext cx="8458200" cy="51816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Organized agricultural research and dissemination occurred in nineteenth century Europe and North America traced back to the "</a:t>
            </a:r>
            <a:r>
              <a:rPr lang="en-GB" altLang="en-US" sz="2400">
                <a:solidFill>
                  <a:srgbClr val="0000B8"/>
                </a:solidFill>
              </a:rPr>
              <a:t>renaissance</a:t>
            </a:r>
            <a:r>
              <a:rPr lang="en-GB" altLang="en-US" sz="2400"/>
              <a:t>" which began in the fourteenth century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/>
              <a:t>European society transformed from </a:t>
            </a:r>
            <a:r>
              <a:rPr lang="en-US" altLang="en-US" sz="2400">
                <a:solidFill>
                  <a:srgbClr val="0000B8"/>
                </a:solidFill>
              </a:rPr>
              <a:t>medieval feudal forms </a:t>
            </a:r>
            <a:r>
              <a:rPr lang="en-US" altLang="en-US" sz="2400"/>
              <a:t>into recognizably </a:t>
            </a:r>
            <a:r>
              <a:rPr lang="en-US" altLang="en-US" sz="2400">
                <a:solidFill>
                  <a:srgbClr val="0000B8"/>
                </a:solidFill>
              </a:rPr>
              <a:t>modem social systems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>
                <a:solidFill>
                  <a:srgbClr val="0000B8"/>
                </a:solidFill>
              </a:rPr>
              <a:t>Growth</a:t>
            </a:r>
            <a:r>
              <a:rPr lang="en-US" altLang="en-US" sz="2400"/>
              <a:t> of national states, European </a:t>
            </a:r>
            <a:r>
              <a:rPr lang="en-US" altLang="en-US" sz="2400">
                <a:solidFill>
                  <a:srgbClr val="0000B8"/>
                </a:solidFill>
              </a:rPr>
              <a:t>exploration</a:t>
            </a:r>
            <a:r>
              <a:rPr lang="en-US" altLang="en-US" sz="2400"/>
              <a:t> and "</a:t>
            </a:r>
            <a:r>
              <a:rPr lang="en-US" altLang="en-US" sz="2400">
                <a:solidFill>
                  <a:srgbClr val="0000B8"/>
                </a:solidFill>
              </a:rPr>
              <a:t>discovery</a:t>
            </a:r>
            <a:r>
              <a:rPr lang="en-US" altLang="en-US" sz="2400"/>
              <a:t>" of the rest of the world</a:t>
            </a:r>
            <a:endParaRPr lang="en-GB" altLang="en-US" sz="240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/>
              <a:t>Fresh appreciation of rediscovered </a:t>
            </a:r>
            <a:r>
              <a:rPr lang="en-US" altLang="en-US" sz="2400">
                <a:solidFill>
                  <a:srgbClr val="0000B8"/>
                </a:solidFill>
              </a:rPr>
              <a:t>classical writings and art forms</a:t>
            </a:r>
            <a:r>
              <a:rPr lang="en-US" altLang="en-US" sz="2400"/>
              <a:t>, novel </a:t>
            </a:r>
            <a:r>
              <a:rPr lang="en-US" altLang="en-US" sz="2400">
                <a:solidFill>
                  <a:srgbClr val="0000B8"/>
                </a:solidFill>
              </a:rPr>
              <a:t>ideas and activities</a:t>
            </a:r>
            <a:r>
              <a:rPr lang="en-US" altLang="en-US" sz="2400"/>
              <a:t>, a spirit of </a:t>
            </a:r>
            <a:r>
              <a:rPr lang="en-US" altLang="en-US" sz="2400">
                <a:solidFill>
                  <a:srgbClr val="0000B8"/>
                </a:solidFill>
              </a:rPr>
              <a:t>humanism</a:t>
            </a:r>
            <a:r>
              <a:rPr lang="en-US" altLang="en-US" sz="2400"/>
              <a:t>, and </a:t>
            </a:r>
            <a:r>
              <a:rPr lang="en-US" altLang="en-US" sz="2400">
                <a:solidFill>
                  <a:srgbClr val="0000B8"/>
                </a:solidFill>
              </a:rPr>
              <a:t>rational enquiry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/>
              <a:t>Invention of </a:t>
            </a:r>
            <a:r>
              <a:rPr lang="en-US" altLang="en-US" sz="2400">
                <a:solidFill>
                  <a:srgbClr val="0000B8"/>
                </a:solidFill>
              </a:rPr>
              <a:t>printing</a:t>
            </a:r>
            <a:r>
              <a:rPr lang="en-US" altLang="en-US" sz="2400"/>
              <a:t> using movable type (Gutenberg around 1450)</a:t>
            </a:r>
          </a:p>
        </p:txBody>
      </p:sp>
    </p:spTree>
    <p:extLst>
      <p:ext uri="{BB962C8B-B14F-4D97-AF65-F5344CB8AC3E}">
        <p14:creationId xmlns:p14="http://schemas.microsoft.com/office/powerpoint/2010/main" val="382415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175F7D19-C56C-4816-B40E-CC3C990E7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639" y="119063"/>
            <a:ext cx="8582025" cy="672465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Earliest known renaissance </a:t>
            </a:r>
            <a:r>
              <a:rPr lang="en-GB" altLang="en-US" sz="2400">
                <a:solidFill>
                  <a:srgbClr val="0000B8"/>
                </a:solidFill>
              </a:rPr>
              <a:t>agricultural text </a:t>
            </a:r>
            <a:r>
              <a:rPr lang="en-GB" altLang="en-US" sz="2400"/>
              <a:t>was written in Latin by Pietro de Crescenzi in 1304 (translated into Italian and French) (First book on agriculture to be printed)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>
                <a:solidFill>
                  <a:srgbClr val="0000B8"/>
                </a:solidFill>
              </a:rPr>
              <a:t>Thomas Tusser's</a:t>
            </a:r>
            <a:r>
              <a:rPr lang="en-GB" altLang="en-US" sz="2400"/>
              <a:t> </a:t>
            </a:r>
            <a:r>
              <a:rPr lang="en-GB" altLang="en-US" sz="2400" i="1"/>
              <a:t>A hundredth goode pointes of husbandrie,</a:t>
            </a:r>
            <a:r>
              <a:rPr lang="en-GB" altLang="en-US" sz="2400"/>
              <a:t> published in 1557 and expanded in 1573 to five hundred good points with as many on "goode housewiferie" (</a:t>
            </a:r>
            <a:r>
              <a:rPr lang="en-GB" altLang="en-US" sz="2400">
                <a:solidFill>
                  <a:srgbClr val="0000B8"/>
                </a:solidFill>
              </a:rPr>
              <a:t>Compendium</a:t>
            </a:r>
            <a:r>
              <a:rPr lang="en-GB" altLang="en-US" sz="2400"/>
              <a:t> of helpful advice in simple verse and a bestseller in Tudor England)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Francis Bacon's writings based on his observations and scientific experiments - the </a:t>
            </a:r>
            <a:r>
              <a:rPr lang="en-GB" altLang="en-US" sz="2400">
                <a:solidFill>
                  <a:srgbClr val="0000B8"/>
                </a:solidFill>
              </a:rPr>
              <a:t>beginning of the application of science </a:t>
            </a:r>
            <a:r>
              <a:rPr lang="en-GB" altLang="en-US" sz="2400"/>
              <a:t>and </a:t>
            </a:r>
            <a:r>
              <a:rPr lang="en-GB" altLang="en-US" sz="2400">
                <a:solidFill>
                  <a:srgbClr val="0000B8"/>
                </a:solidFill>
              </a:rPr>
              <a:t>scientific method to agriculture</a:t>
            </a:r>
            <a:endParaRPr lang="en-US" altLang="en-US" sz="2400">
              <a:solidFill>
                <a:srgbClr val="0000B8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/>
              <a:t>Mid-eighteenth century, throughout much of Europe, progressive landowners and their agents and a few similar minded farmers were being known as "</a:t>
            </a:r>
            <a:r>
              <a:rPr lang="en-US" altLang="en-US" sz="2400">
                <a:solidFill>
                  <a:srgbClr val="0000B8"/>
                </a:solidFill>
              </a:rPr>
              <a:t>improvers</a:t>
            </a:r>
            <a:r>
              <a:rPr lang="en-US" altLang="en-US" sz="2400"/>
              <a:t>“.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/>
              <a:t>Agricultural clubs or societies (Rezzato near Milan in 1548 )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/>
              <a:t>Growing </a:t>
            </a:r>
            <a:r>
              <a:rPr lang="en-US" altLang="en-US" sz="2400">
                <a:solidFill>
                  <a:srgbClr val="0000B8"/>
                </a:solidFill>
              </a:rPr>
              <a:t>scientific knowledge of agriculture and its application </a:t>
            </a:r>
            <a:r>
              <a:rPr lang="en-US" altLang="en-US" sz="2400"/>
              <a:t>in practice during the century or so after 1750</a:t>
            </a:r>
          </a:p>
        </p:txBody>
      </p:sp>
    </p:spTree>
    <p:extLst>
      <p:ext uri="{BB962C8B-B14F-4D97-AF65-F5344CB8AC3E}">
        <p14:creationId xmlns:p14="http://schemas.microsoft.com/office/powerpoint/2010/main" val="6865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>
            <a:extLst>
              <a:ext uri="{FF2B5EF4-FFF2-40B4-BE49-F238E27FC236}">
                <a16:creationId xmlns:a16="http://schemas.microsoft.com/office/drawing/2014/main" id="{9173CB12-19EC-4B10-AFF8-FBB13C871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3725" y="152400"/>
            <a:ext cx="8458200" cy="66294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USA, Canada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Philipp Emanuel von Fellenberg (1771-1844), who in 1799 purchased the estate of Wylhof, which he renamed Hofwyl, near Bern in Switzerland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Established </a:t>
            </a:r>
            <a:r>
              <a:rPr lang="en-GB" altLang="en-US" sz="2400">
                <a:solidFill>
                  <a:srgbClr val="0000B8"/>
                </a:solidFill>
              </a:rPr>
              <a:t>agricultural schools at Hofwyl </a:t>
            </a:r>
            <a:r>
              <a:rPr lang="en-GB" altLang="en-US" sz="2400"/>
              <a:t>for the children of peasants and of the poor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Model for many more which were established before 1850, especially in Denmark, Germany, France, and the United Kingdom (a cadre of trained agriculturists)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Established an </a:t>
            </a:r>
            <a:r>
              <a:rPr lang="en-GB" altLang="en-US" sz="2400">
                <a:solidFill>
                  <a:srgbClr val="0000B8"/>
                </a:solidFill>
              </a:rPr>
              <a:t>experimental-cum-model farm </a:t>
            </a:r>
            <a:r>
              <a:rPr lang="en-GB" altLang="en-US" sz="2400"/>
              <a:t>to test and develop suitable husbandry practices and technology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Publicised through </a:t>
            </a:r>
            <a:r>
              <a:rPr lang="en-GB" altLang="en-US" sz="2400">
                <a:solidFill>
                  <a:srgbClr val="0000B8"/>
                </a:solidFill>
              </a:rPr>
              <a:t>journal and agricultural festivals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>
                <a:solidFill>
                  <a:srgbClr val="0000B8"/>
                </a:solidFill>
              </a:rPr>
              <a:t>Visitors</a:t>
            </a:r>
            <a:r>
              <a:rPr lang="en-GB" altLang="en-US" sz="2400"/>
              <a:t> became </a:t>
            </a:r>
            <a:r>
              <a:rPr lang="en-GB" altLang="en-US" sz="2400">
                <a:solidFill>
                  <a:srgbClr val="0000B8"/>
                </a:solidFill>
              </a:rPr>
              <a:t>practitioners/promoters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Lord Henry Brougham proponent of Society for the </a:t>
            </a:r>
            <a:r>
              <a:rPr lang="en-GB" altLang="en-US" sz="2400">
                <a:solidFill>
                  <a:srgbClr val="0000B8"/>
                </a:solidFill>
              </a:rPr>
              <a:t>Diffusion of Useful Knowledge</a:t>
            </a:r>
            <a:r>
              <a:rPr lang="en-GB" altLang="en-US" sz="2400"/>
              <a:t> was an early form of organized "extension."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188173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252D2774-6F7F-4D3E-B900-F38BFF69C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GB" altLang="en-US" sz="3600" b="1">
                <a:solidFill>
                  <a:srgbClr val="C00000"/>
                </a:solidFill>
              </a:rPr>
              <a:t>Itinerant Agriculturists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A4270406-9F21-4F25-9BF2-ACDE63F1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371600"/>
            <a:ext cx="8229600" cy="3505200"/>
          </a:xfrm>
        </p:spPr>
        <p:txBody>
          <a:bodyPr/>
          <a:lstStyle/>
          <a:p>
            <a:pPr algn="just" eaLnBrk="1" hangingPunct="1"/>
            <a:r>
              <a:rPr lang="en-GB" altLang="en-US" sz="2400"/>
              <a:t>A crucial </a:t>
            </a:r>
            <a:r>
              <a:rPr lang="en-GB" altLang="en-US" sz="2400">
                <a:solidFill>
                  <a:srgbClr val="0000B8"/>
                </a:solidFill>
              </a:rPr>
              <a:t>missing elements</a:t>
            </a:r>
          </a:p>
          <a:p>
            <a:pPr algn="just" eaLnBrk="1" hangingPunct="1"/>
            <a:r>
              <a:rPr lang="en-GB" altLang="en-US" sz="2400">
                <a:solidFill>
                  <a:srgbClr val="0000B8"/>
                </a:solidFill>
              </a:rPr>
              <a:t>Itinerant agricultural lecturers-cum-instructors </a:t>
            </a:r>
            <a:r>
              <a:rPr lang="en-GB" altLang="en-US" sz="2400"/>
              <a:t>New England and New York in the 1820s</a:t>
            </a:r>
          </a:p>
          <a:p>
            <a:pPr algn="just" eaLnBrk="1" hangingPunct="1"/>
            <a:r>
              <a:rPr lang="en-US" altLang="en-US" sz="2400"/>
              <a:t>First </a:t>
            </a:r>
            <a:r>
              <a:rPr lang="en-US" altLang="en-US" sz="2400">
                <a:solidFill>
                  <a:srgbClr val="0000B8"/>
                </a:solidFill>
              </a:rPr>
              <a:t>migratory agricultural teacher </a:t>
            </a:r>
            <a:r>
              <a:rPr lang="en-US" altLang="en-US" sz="2400"/>
              <a:t>was appointed in the Gironde, </a:t>
            </a:r>
            <a:r>
              <a:rPr lang="en-US" altLang="en-US" sz="2400">
                <a:solidFill>
                  <a:srgbClr val="0000B8"/>
                </a:solidFill>
              </a:rPr>
              <a:t>France in 1837 </a:t>
            </a:r>
            <a:r>
              <a:rPr lang="en-GB" altLang="en-US" sz="2400"/>
              <a:t>followed by nine more in various areas of the country (USA- NY, Ohio and Maryland)</a:t>
            </a:r>
            <a:endParaRPr lang="en-US" altLang="en-US" sz="2400"/>
          </a:p>
          <a:p>
            <a:pPr algn="just" eaLnBrk="1" hangingPunct="1"/>
            <a:r>
              <a:rPr lang="en-GB" altLang="en-US" sz="2400"/>
              <a:t>In Württemberg, in southwest Germany, a </a:t>
            </a:r>
            <a:r>
              <a:rPr lang="en-GB" altLang="en-US" sz="2400">
                <a:solidFill>
                  <a:srgbClr val="0000B8"/>
                </a:solidFill>
              </a:rPr>
              <a:t>pasture specialist </a:t>
            </a:r>
            <a:r>
              <a:rPr lang="en-GB" altLang="en-US" sz="2400"/>
              <a:t>(</a:t>
            </a:r>
            <a:r>
              <a:rPr lang="en-GB" altLang="en-US" sz="2400" i="1"/>
              <a:t>Wiesenbaumeister</a:t>
            </a:r>
            <a:r>
              <a:rPr lang="en-GB" altLang="en-US" sz="2400"/>
              <a:t>) together with a staff of eighteen technicians employed by the </a:t>
            </a:r>
            <a:r>
              <a:rPr lang="en-GB" altLang="en-US" sz="2400">
                <a:solidFill>
                  <a:srgbClr val="0000B8"/>
                </a:solidFill>
              </a:rPr>
              <a:t>state agricultural society</a:t>
            </a:r>
          </a:p>
          <a:p>
            <a:pPr algn="just" eaLnBrk="1" hangingPunct="1"/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208346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35A4CFFD-6301-42A0-B18A-85C2DDAF4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152401"/>
            <a:ext cx="8991600" cy="639763"/>
          </a:xfrm>
        </p:spPr>
        <p:txBody>
          <a:bodyPr/>
          <a:lstStyle/>
          <a:p>
            <a:pPr eaLnBrk="1" hangingPunct="1"/>
            <a:r>
              <a:rPr lang="en-GB" altLang="en-US" sz="3200" b="1">
                <a:solidFill>
                  <a:srgbClr val="C00000"/>
                </a:solidFill>
              </a:rPr>
              <a:t>Advancement in Research, education and extension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57499D83-9895-4F28-BADC-F1F419453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900" y="879475"/>
            <a:ext cx="8458200" cy="58674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Notable advancement in agricultural science by Justus von Liebig at Giessen, Germany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Establishment of </a:t>
            </a:r>
            <a:r>
              <a:rPr lang="en-GB" altLang="en-US" sz="2400">
                <a:solidFill>
                  <a:srgbClr val="0000B8"/>
                </a:solidFill>
              </a:rPr>
              <a:t>agricultural experiments at Rothamsted </a:t>
            </a:r>
            <a:r>
              <a:rPr lang="en-GB" altLang="en-US" sz="2400"/>
              <a:t>in England in 1843 by John Bennet Lawes and Henry Gilbert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Agricultural </a:t>
            </a:r>
            <a:r>
              <a:rPr lang="en-GB" altLang="en-US" sz="2400">
                <a:solidFill>
                  <a:srgbClr val="0000B8"/>
                </a:solidFill>
              </a:rPr>
              <a:t>societies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Numerous </a:t>
            </a:r>
            <a:r>
              <a:rPr lang="en-GB" altLang="en-US" sz="2400">
                <a:solidFill>
                  <a:srgbClr val="0000B8"/>
                </a:solidFill>
              </a:rPr>
              <a:t>publications</a:t>
            </a:r>
            <a:r>
              <a:rPr lang="en-GB" altLang="en-US" sz="2400"/>
              <a:t> and </a:t>
            </a:r>
            <a:r>
              <a:rPr lang="en-GB" altLang="en-US" sz="2400">
                <a:solidFill>
                  <a:srgbClr val="0000B8"/>
                </a:solidFill>
              </a:rPr>
              <a:t>periodicals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>
                <a:solidFill>
                  <a:srgbClr val="0000B8"/>
                </a:solidFill>
              </a:rPr>
              <a:t>Agricultural schools </a:t>
            </a:r>
            <a:r>
              <a:rPr lang="en-GB" altLang="en-US" sz="2400"/>
              <a:t>established in most European countries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Younger </a:t>
            </a:r>
            <a:r>
              <a:rPr lang="en-GB" altLang="en-US" sz="2400">
                <a:solidFill>
                  <a:srgbClr val="0000B8"/>
                </a:solidFill>
              </a:rPr>
              <a:t>landowners</a:t>
            </a:r>
            <a:r>
              <a:rPr lang="en-GB" altLang="en-US" sz="2400"/>
              <a:t> and </a:t>
            </a:r>
            <a:r>
              <a:rPr lang="en-GB" altLang="en-US" sz="2400">
                <a:solidFill>
                  <a:srgbClr val="0000B8"/>
                </a:solidFill>
              </a:rPr>
              <a:t>farmers</a:t>
            </a:r>
            <a:r>
              <a:rPr lang="en-GB" altLang="en-US" sz="2400"/>
              <a:t> received a </a:t>
            </a:r>
            <a:r>
              <a:rPr lang="en-GB" altLang="en-US" sz="2400">
                <a:solidFill>
                  <a:srgbClr val="0000B8"/>
                </a:solidFill>
              </a:rPr>
              <a:t>formal education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>
                <a:solidFill>
                  <a:srgbClr val="0000B8"/>
                </a:solidFill>
              </a:rPr>
              <a:t>Trained agriculturists </a:t>
            </a:r>
            <a:r>
              <a:rPr lang="en-GB" altLang="en-US" sz="2400"/>
              <a:t>were available to be engaged as estate agents or teachers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Progressive landowners employed agents to travel around their estates to urge improved methods on their tenants in France, Germany, and the United States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altLang="en-US" sz="240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altLang="en-US" sz="240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altLang="en-US" sz="240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55966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282143F8-A608-4954-AA9D-AD94A1503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28601"/>
            <a:ext cx="8229600" cy="715963"/>
          </a:xfrm>
        </p:spPr>
        <p:txBody>
          <a:bodyPr/>
          <a:lstStyle/>
          <a:p>
            <a:pPr eaLnBrk="1" hangingPunct="1"/>
            <a:r>
              <a:rPr lang="en-GB" altLang="en-US" sz="3200" b="1">
                <a:solidFill>
                  <a:srgbClr val="C00000"/>
                </a:solidFill>
              </a:rPr>
              <a:t>Birth of modern agricultural extension services</a:t>
            </a:r>
            <a:endParaRPr lang="en-GB" altLang="en-US" sz="3200">
              <a:solidFill>
                <a:srgbClr val="C00000"/>
              </a:solidFill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09E27AAC-77E6-452E-B734-95A1FCDAA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0075" y="1147763"/>
            <a:ext cx="8458200" cy="53340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Outbreak of potato blight in Europe in 1845 (</a:t>
            </a:r>
            <a:r>
              <a:rPr lang="en-GB" altLang="en-US" sz="2400">
                <a:solidFill>
                  <a:srgbClr val="0000B8"/>
                </a:solidFill>
              </a:rPr>
              <a:t>Potato Famine </a:t>
            </a:r>
            <a:r>
              <a:rPr lang="en-GB" altLang="en-US" sz="2400"/>
              <a:t>in Ireland in 1851)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>
                <a:solidFill>
                  <a:srgbClr val="0000B8"/>
                </a:solidFill>
              </a:rPr>
              <a:t>Royal Agricultural Improvement Society of Ireland </a:t>
            </a:r>
            <a:r>
              <a:rPr lang="en-GB" altLang="en-US" sz="2400"/>
              <a:t>(founded in 1841) appointed </a:t>
            </a:r>
            <a:r>
              <a:rPr lang="en-GB" altLang="en-US" sz="2400">
                <a:solidFill>
                  <a:srgbClr val="0000B8"/>
                </a:solidFill>
              </a:rPr>
              <a:t>itinerant lecturers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Four years of its existence the scheme was funded to about </a:t>
            </a:r>
            <a:r>
              <a:rPr lang="en-GB" altLang="en-US" sz="2400">
                <a:solidFill>
                  <a:srgbClr val="0000B8"/>
                </a:solidFill>
              </a:rPr>
              <a:t>half its total cost by landowners and charitable donations </a:t>
            </a:r>
            <a:r>
              <a:rPr lang="en-GB" altLang="en-US" sz="2400"/>
              <a:t>with the </a:t>
            </a:r>
            <a:r>
              <a:rPr lang="en-GB" altLang="en-US" sz="2400">
                <a:solidFill>
                  <a:srgbClr val="0000B8"/>
                </a:solidFill>
              </a:rPr>
              <a:t>remainder coming from government-controlled funds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Mid-1850s, first in Württemberg, Hesse, and western Prussia, </a:t>
            </a:r>
            <a:r>
              <a:rPr lang="en-GB" altLang="en-US" sz="2400">
                <a:solidFill>
                  <a:srgbClr val="0000B8"/>
                </a:solidFill>
              </a:rPr>
              <a:t>itinerant agricultural teachers </a:t>
            </a:r>
            <a:r>
              <a:rPr lang="en-GB" altLang="en-US" sz="2400"/>
              <a:t>(</a:t>
            </a:r>
            <a:r>
              <a:rPr lang="en-GB" altLang="en-US" sz="2400" i="1"/>
              <a:t>Wanderlehrer</a:t>
            </a:r>
            <a:r>
              <a:rPr lang="en-GB" altLang="en-US" sz="2400"/>
              <a:t>)</a:t>
            </a:r>
            <a:r>
              <a:rPr lang="en-GB" altLang="en-US" sz="2400" i="1"/>
              <a:t> </a:t>
            </a:r>
            <a:r>
              <a:rPr lang="en-GB" altLang="en-US" sz="2400"/>
              <a:t>began to be appointed under the auspices of central agricultural societies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System grew rapidly, influenced in part by the crisis among </a:t>
            </a:r>
            <a:r>
              <a:rPr lang="en-GB" altLang="en-US" sz="2400">
                <a:solidFill>
                  <a:srgbClr val="0000B8"/>
                </a:solidFill>
              </a:rPr>
              <a:t>vine growers</a:t>
            </a:r>
            <a:r>
              <a:rPr lang="en-GB" altLang="en-US" sz="2400"/>
              <a:t> resulting from the devastation caused by </a:t>
            </a:r>
            <a:r>
              <a:rPr lang="en-GB" altLang="en-US" sz="2400" i="1"/>
              <a:t>phylloxera</a:t>
            </a:r>
            <a:r>
              <a:rPr lang="en-GB" altLang="en-US" sz="2400"/>
              <a:t> aphid infestations</a:t>
            </a:r>
          </a:p>
        </p:txBody>
      </p:sp>
    </p:spTree>
    <p:extLst>
      <p:ext uri="{BB962C8B-B14F-4D97-AF65-F5344CB8AC3E}">
        <p14:creationId xmlns:p14="http://schemas.microsoft.com/office/powerpoint/2010/main" val="385905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C31A475F-C94B-4698-9DFC-89942A185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609600"/>
            <a:ext cx="8229600" cy="52578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System was adopted in the kingdom of Bavaria in 1896, it was as an </a:t>
            </a:r>
            <a:r>
              <a:rPr lang="en-GB" altLang="en-US" sz="2400">
                <a:solidFill>
                  <a:srgbClr val="0000B8"/>
                </a:solidFill>
              </a:rPr>
              <a:t>integral part of the state civil service</a:t>
            </a:r>
            <a:r>
              <a:rPr lang="en-GB" altLang="en-US" sz="2400"/>
              <a:t>; the extension workers were grandly titled </a:t>
            </a:r>
            <a:r>
              <a:rPr lang="en-GB" altLang="en-US" sz="2400">
                <a:solidFill>
                  <a:srgbClr val="0000B8"/>
                </a:solidFill>
              </a:rPr>
              <a:t>Royal Agricultural Teachers </a:t>
            </a:r>
            <a:r>
              <a:rPr lang="en-GB" altLang="en-US" sz="2400"/>
              <a:t>(</a:t>
            </a:r>
            <a:r>
              <a:rPr lang="en-GB" altLang="en-US" sz="2400" i="1"/>
              <a:t>Königliche Landwirtschafts-lehrer</a:t>
            </a:r>
            <a:r>
              <a:rPr lang="en-GB" altLang="en-US" sz="2400"/>
              <a:t>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In </a:t>
            </a:r>
            <a:r>
              <a:rPr lang="en-GB" altLang="en-US" sz="2400">
                <a:solidFill>
                  <a:srgbClr val="0000B8"/>
                </a:solidFill>
              </a:rPr>
              <a:t>France</a:t>
            </a:r>
            <a:r>
              <a:rPr lang="en-GB" altLang="en-US" sz="2400"/>
              <a:t> the </a:t>
            </a:r>
            <a:r>
              <a:rPr lang="en-GB" altLang="en-US" sz="2400">
                <a:solidFill>
                  <a:srgbClr val="0000B8"/>
                </a:solidFill>
              </a:rPr>
              <a:t>first national, wholly state-funded agricultural extension service was established in 1879 </a:t>
            </a:r>
          </a:p>
        </p:txBody>
      </p:sp>
    </p:spTree>
    <p:extLst>
      <p:ext uri="{BB962C8B-B14F-4D97-AF65-F5344CB8AC3E}">
        <p14:creationId xmlns:p14="http://schemas.microsoft.com/office/powerpoint/2010/main" val="374312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9E25CE96-55A5-417C-B630-885CF703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28601"/>
            <a:ext cx="8229600" cy="639763"/>
          </a:xfrm>
        </p:spPr>
        <p:txBody>
          <a:bodyPr/>
          <a:lstStyle/>
          <a:p>
            <a:pPr eaLnBrk="1" hangingPunct="1"/>
            <a:r>
              <a:rPr lang="en-GB" altLang="en-US" sz="3200" b="1">
                <a:solidFill>
                  <a:srgbClr val="C00000"/>
                </a:solidFill>
              </a:rPr>
              <a:t>Extension in USA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896E0AAE-2DA6-41AE-97AC-12C702CD2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219200"/>
            <a:ext cx="8382000" cy="43434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>
                <a:solidFill>
                  <a:srgbClr val="0000B8"/>
                </a:solidFill>
              </a:rPr>
              <a:t>Morrill Act of 1862</a:t>
            </a:r>
            <a:r>
              <a:rPr lang="en-GB" altLang="en-US" sz="2400"/>
              <a:t>, was seminal in the creation of </a:t>
            </a:r>
            <a:r>
              <a:rPr lang="en-GB" altLang="en-US" sz="2400">
                <a:solidFill>
                  <a:srgbClr val="0000B8"/>
                </a:solidFill>
              </a:rPr>
              <a:t>state colleges "of agriculture and the mechanic arts" </a:t>
            </a:r>
            <a:r>
              <a:rPr lang="en-GB" altLang="en-US" sz="2400"/>
              <a:t>in the northern United States;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Its </a:t>
            </a:r>
            <a:r>
              <a:rPr lang="en-GB" altLang="en-US" sz="2400">
                <a:solidFill>
                  <a:srgbClr val="0000B8"/>
                </a:solidFill>
              </a:rPr>
              <a:t>land-grant provisions </a:t>
            </a:r>
            <a:r>
              <a:rPr lang="en-GB" altLang="en-US" sz="2400"/>
              <a:t>enabled the states to establish and fund their colleges.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Beginning at about the same time of the </a:t>
            </a:r>
            <a:r>
              <a:rPr lang="en-GB" altLang="en-US" sz="2400">
                <a:solidFill>
                  <a:srgbClr val="0000B8"/>
                </a:solidFill>
              </a:rPr>
              <a:t>farmers' institute movement.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By </a:t>
            </a:r>
            <a:r>
              <a:rPr lang="en-GB" altLang="en-US" sz="2400">
                <a:solidFill>
                  <a:srgbClr val="0000B8"/>
                </a:solidFill>
              </a:rPr>
              <a:t>1890, second Morrill Act granted federal funds</a:t>
            </a:r>
            <a:r>
              <a:rPr lang="en-GB" altLang="en-US" sz="2400"/>
              <a:t> for the establishment of agricultural colleges in the remainder of the United States, </a:t>
            </a:r>
          </a:p>
        </p:txBody>
      </p:sp>
    </p:spTree>
    <p:extLst>
      <p:ext uri="{BB962C8B-B14F-4D97-AF65-F5344CB8AC3E}">
        <p14:creationId xmlns:p14="http://schemas.microsoft.com/office/powerpoint/2010/main" val="62149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951</Words>
  <Application>Microsoft Office PowerPoint</Application>
  <PresentationFormat>Widescreen</PresentationFormat>
  <Paragraphs>59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Necessary conditions for agricultural extension to evolve</vt:lpstr>
      <vt:lpstr>Towards Modern Era</vt:lpstr>
      <vt:lpstr>PowerPoint Presentation</vt:lpstr>
      <vt:lpstr>PowerPoint Presentation</vt:lpstr>
      <vt:lpstr>Itinerant Agriculturists</vt:lpstr>
      <vt:lpstr>Advancement in Research, education and extension</vt:lpstr>
      <vt:lpstr>Birth of modern agricultural extension services</vt:lpstr>
      <vt:lpstr>PowerPoint Presentation</vt:lpstr>
      <vt:lpstr>Extension in USA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Necessary conditions for agricultural extension to evolve</dc:title>
  <dc:creator>Saima</dc:creator>
  <cp:lastModifiedBy>Saima</cp:lastModifiedBy>
  <cp:revision>1</cp:revision>
  <dcterms:created xsi:type="dcterms:W3CDTF">2020-12-02T08:06:05Z</dcterms:created>
  <dcterms:modified xsi:type="dcterms:W3CDTF">2020-12-02T08:06:38Z</dcterms:modified>
</cp:coreProperties>
</file>