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8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5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8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5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5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8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0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9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081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867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2203E-CED3-4635-9C4C-19CFEE08BFF6}" type="datetimeFigureOut">
              <a:rPr lang="en-US" smtClean="0"/>
              <a:t>11/12/2020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B61E3-0329-46D7-B177-67CA7402E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590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Code: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</a:t>
            </a:r>
            <a:r>
              <a:rPr lang="en-US" dirty="0" err="1"/>
              <a:t>servername</a:t>
            </a:r>
            <a:r>
              <a:rPr lang="en-US" dirty="0"/>
              <a:t> = "localhost";</a:t>
            </a:r>
          </a:p>
          <a:p>
            <a:r>
              <a:rPr lang="en-US" dirty="0"/>
              <a:t>$username = "root";</a:t>
            </a:r>
          </a:p>
          <a:p>
            <a:r>
              <a:rPr lang="en-US" dirty="0"/>
              <a:t>$password = "";</a:t>
            </a:r>
          </a:p>
          <a:p>
            <a:r>
              <a:rPr lang="en-US" dirty="0"/>
              <a:t>$database="</a:t>
            </a:r>
            <a:r>
              <a:rPr lang="en-US" dirty="0" err="1"/>
              <a:t>bsit</a:t>
            </a:r>
            <a:r>
              <a:rPr lang="en-US" dirty="0"/>
              <a:t>";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// Create connection</a:t>
            </a:r>
          </a:p>
          <a:p>
            <a:r>
              <a:rPr lang="en-US" dirty="0"/>
              <a:t>$conn = </a:t>
            </a:r>
            <a:r>
              <a:rPr lang="en-US" dirty="0" err="1"/>
              <a:t>mysqli_connect</a:t>
            </a:r>
            <a:r>
              <a:rPr lang="en-US" dirty="0"/>
              <a:t>($</a:t>
            </a:r>
            <a:r>
              <a:rPr lang="en-US" dirty="0" err="1"/>
              <a:t>servername</a:t>
            </a:r>
            <a:r>
              <a:rPr lang="en-US" dirty="0"/>
              <a:t>, $username, $</a:t>
            </a:r>
            <a:r>
              <a:rPr lang="en-US" dirty="0" err="1"/>
              <a:t>password,$database</a:t>
            </a:r>
            <a:r>
              <a:rPr lang="en-US" dirty="0"/>
              <a:t>);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// Check connection</a:t>
            </a:r>
          </a:p>
          <a:p>
            <a:r>
              <a:rPr lang="en-US" dirty="0"/>
              <a:t>if (!$conn) {</a:t>
            </a:r>
          </a:p>
          <a:p>
            <a:r>
              <a:rPr lang="en-US" dirty="0"/>
              <a:t>    die("Connection failed: " . </a:t>
            </a:r>
            <a:r>
              <a:rPr lang="en-US" dirty="0" err="1"/>
              <a:t>mysql_error</a:t>
            </a:r>
            <a:r>
              <a:rPr lang="en-US" dirty="0"/>
              <a:t>());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    //echo "connection success";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560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mysqli_query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  <a:r>
              <a:rPr lang="en-US" sz="2000" dirty="0" smtClean="0"/>
              <a:t>The </a:t>
            </a:r>
            <a:r>
              <a:rPr lang="en-US" sz="2000" dirty="0" err="1" smtClean="0"/>
              <a:t>mysqli_query</a:t>
            </a:r>
            <a:r>
              <a:rPr lang="en-US" sz="2000" dirty="0" smtClean="0"/>
              <a:t>() function performs a query against a database.</a:t>
            </a:r>
          </a:p>
          <a:p>
            <a:r>
              <a:rPr lang="en-US" dirty="0" smtClean="0"/>
              <a:t>Syntax: </a:t>
            </a:r>
            <a:r>
              <a:rPr lang="en-US" sz="2000" dirty="0" err="1" smtClean="0"/>
              <a:t>mysqli_query</a:t>
            </a:r>
            <a:r>
              <a:rPr lang="en-US" sz="2000" dirty="0" smtClean="0"/>
              <a:t>(</a:t>
            </a:r>
            <a:r>
              <a:rPr lang="en-US" sz="2000" i="1" dirty="0" smtClean="0"/>
              <a:t>connection, query, </a:t>
            </a:r>
            <a:r>
              <a:rPr lang="en-US" sz="2000" i="1" dirty="0" err="1" smtClean="0"/>
              <a:t>resultmode</a:t>
            </a:r>
            <a:r>
              <a:rPr lang="en-US" sz="2000" dirty="0" smtClean="0"/>
              <a:t>)</a:t>
            </a:r>
          </a:p>
          <a:p>
            <a:r>
              <a:rPr lang="en-US" dirty="0" smtClean="0"/>
              <a:t>Return output</a:t>
            </a:r>
            <a:r>
              <a:rPr lang="en-US" sz="2000" dirty="0" smtClean="0"/>
              <a:t>: For successful SELECT, SHOW, DESCRIBE, or EXPLAIN queries it will return a </a:t>
            </a:r>
            <a:r>
              <a:rPr lang="en-US" sz="2000" dirty="0" err="1" smtClean="0"/>
              <a:t>mysqli_result</a:t>
            </a:r>
            <a:r>
              <a:rPr lang="en-US" sz="2000" dirty="0" smtClean="0"/>
              <a:t> object. For other successful queries it will return TRUE. FALSE on failure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951267"/>
              </p:ext>
            </p:extLst>
          </p:nvPr>
        </p:nvGraphicFramePr>
        <p:xfrm>
          <a:off x="838200" y="3570220"/>
          <a:ext cx="10515600" cy="201168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3829249258"/>
                    </a:ext>
                  </a:extLst>
                </a:gridCol>
                <a:gridCol w="8412480">
                  <a:extLst>
                    <a:ext uri="{9D8B030D-6E8A-4147-A177-3AD203B41FA5}">
                      <a16:colId xmlns:a16="http://schemas.microsoft.com/office/drawing/2014/main" val="15504352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Parameter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9235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i="1"/>
                        <a:t>connection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Required. Specifies the MySQL connection to use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38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i="1"/>
                        <a:t>query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Required. Specifies the SQL query string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6338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i="1"/>
                        <a:t>resultmode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Optional. A constant. Can be one of the following: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MYSQLI_USE_RESULT (Use this to retrieve large amount of data)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MYSQLI_STORE_RESULT (This is default)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7884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56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mysqli_num_rows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: </a:t>
            </a:r>
            <a:r>
              <a:rPr lang="en-US" sz="2000" dirty="0" smtClean="0"/>
              <a:t>The </a:t>
            </a:r>
            <a:r>
              <a:rPr lang="en-US" sz="2000" dirty="0" err="1" smtClean="0"/>
              <a:t>mysqli_num_rows</a:t>
            </a:r>
            <a:r>
              <a:rPr lang="en-US" sz="2000" dirty="0" smtClean="0"/>
              <a:t>() function returns the number of rows in a result set.</a:t>
            </a:r>
          </a:p>
          <a:p>
            <a:r>
              <a:rPr lang="en-US" dirty="0" smtClean="0"/>
              <a:t>Syntax: </a:t>
            </a:r>
            <a:r>
              <a:rPr lang="en-US" sz="2000" dirty="0" err="1" smtClean="0"/>
              <a:t>mysqli_num_rows</a:t>
            </a:r>
            <a:r>
              <a:rPr lang="en-US" sz="2000" dirty="0" smtClean="0"/>
              <a:t>(</a:t>
            </a:r>
            <a:r>
              <a:rPr lang="en-US" sz="2000" i="1" dirty="0" smtClean="0"/>
              <a:t>result</a:t>
            </a:r>
            <a:r>
              <a:rPr lang="en-US" sz="2000" dirty="0" smtClean="0"/>
              <a:t>)</a:t>
            </a:r>
            <a:r>
              <a:rPr lang="en-US" sz="2000" i="1" dirty="0" smtClean="0"/>
              <a:t>;</a:t>
            </a:r>
          </a:p>
          <a:p>
            <a:r>
              <a:rPr lang="en-US" i="1" dirty="0" smtClean="0"/>
              <a:t>Output: </a:t>
            </a:r>
            <a:r>
              <a:rPr lang="en-US" sz="2000" i="1" dirty="0" smtClean="0"/>
              <a:t>r</a:t>
            </a:r>
            <a:r>
              <a:rPr lang="en-US" sz="2000" dirty="0" smtClean="0">
                <a:effectLst/>
              </a:rPr>
              <a:t>eturns the number of rows in the result set</a:t>
            </a:r>
          </a:p>
          <a:p>
            <a:endParaRPr lang="en-US" i="1" dirty="0" smtClean="0"/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498374"/>
          <a:ext cx="10515600" cy="100584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3795112209"/>
                    </a:ext>
                  </a:extLst>
                </a:gridCol>
                <a:gridCol w="8412480">
                  <a:extLst>
                    <a:ext uri="{9D8B030D-6E8A-4147-A177-3AD203B41FA5}">
                      <a16:colId xmlns:a16="http://schemas.microsoft.com/office/drawing/2014/main" val="7174499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Parameter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258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i="1" dirty="0"/>
                        <a:t>result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Required. Specifies a result set identifier returned by </a:t>
                      </a:r>
                      <a:r>
                        <a:rPr lang="en-US" dirty="0" err="1"/>
                        <a:t>mysqli_query</a:t>
                      </a:r>
                      <a:r>
                        <a:rPr lang="en-US" dirty="0"/>
                        <a:t>(), </a:t>
                      </a:r>
                      <a:r>
                        <a:rPr lang="en-US" dirty="0" err="1"/>
                        <a:t>mysqli_store_result</a:t>
                      </a:r>
                      <a:r>
                        <a:rPr lang="en-US" dirty="0"/>
                        <a:t>() or </a:t>
                      </a:r>
                      <a:r>
                        <a:rPr lang="en-US" dirty="0" err="1"/>
                        <a:t>mysqli_use_result</a:t>
                      </a:r>
                      <a:r>
                        <a:rPr lang="en-US" dirty="0"/>
                        <a:t>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5883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904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mysqli_fetch_assoc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  <a:r>
              <a:rPr lang="en-US" sz="2000" dirty="0" smtClean="0"/>
              <a:t>The </a:t>
            </a:r>
            <a:r>
              <a:rPr lang="en-US" sz="2000" dirty="0" err="1" smtClean="0"/>
              <a:t>mysqli_fetch_assoc</a:t>
            </a:r>
            <a:r>
              <a:rPr lang="en-US" sz="2000" dirty="0" smtClean="0"/>
              <a:t>() function fetches a result row as an associative array.</a:t>
            </a:r>
          </a:p>
          <a:p>
            <a:r>
              <a:rPr lang="en-US" b="1" dirty="0" smtClean="0"/>
              <a:t>Note:</a:t>
            </a:r>
            <a:r>
              <a:rPr lang="en-US" dirty="0" smtClean="0"/>
              <a:t> </a:t>
            </a:r>
            <a:r>
              <a:rPr lang="en-US" sz="2000" dirty="0" smtClean="0"/>
              <a:t>Fieldnames returned from this function are case-sensitive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Syntax: </a:t>
            </a:r>
            <a:r>
              <a:rPr lang="en-US" sz="2000" dirty="0" err="1" smtClean="0"/>
              <a:t>mysqli_fetch_assoc</a:t>
            </a:r>
            <a:r>
              <a:rPr lang="en-US" sz="2000" dirty="0" smtClean="0"/>
              <a:t>(</a:t>
            </a:r>
            <a:r>
              <a:rPr lang="en-US" sz="2000" i="1" dirty="0" smtClean="0"/>
              <a:t>result</a:t>
            </a:r>
            <a:r>
              <a:rPr lang="en-US" sz="2000" dirty="0" smtClean="0"/>
              <a:t>)</a:t>
            </a:r>
          </a:p>
          <a:p>
            <a:r>
              <a:rPr lang="en-US" sz="2000" b="1" dirty="0" err="1" smtClean="0"/>
              <a:t>OUTPut</a:t>
            </a:r>
            <a:r>
              <a:rPr lang="en-US" sz="2000" dirty="0" smtClean="0"/>
              <a:t>: Returns an associative array of strings representing the fetched row. NULL if there are no more rows in result-set</a:t>
            </a:r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053211"/>
              </p:ext>
            </p:extLst>
          </p:nvPr>
        </p:nvGraphicFramePr>
        <p:xfrm>
          <a:off x="838200" y="4001294"/>
          <a:ext cx="10515600" cy="100584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1390004015"/>
                    </a:ext>
                  </a:extLst>
                </a:gridCol>
                <a:gridCol w="8412480">
                  <a:extLst>
                    <a:ext uri="{9D8B030D-6E8A-4147-A177-3AD203B41FA5}">
                      <a16:colId xmlns:a16="http://schemas.microsoft.com/office/drawing/2014/main" val="382024108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Parameter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05600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 dirty="0"/>
                        <a:t>result</a:t>
                      </a:r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Required. Specifies a result set identifier returned by </a:t>
                      </a:r>
                      <a:r>
                        <a:rPr lang="en-US" dirty="0" err="1"/>
                        <a:t>mysqli_query</a:t>
                      </a:r>
                      <a:r>
                        <a:rPr lang="en-US" dirty="0"/>
                        <a:t>(), </a:t>
                      </a:r>
                      <a:r>
                        <a:rPr lang="en-US" dirty="0" err="1"/>
                        <a:t>mysqli_store_result</a:t>
                      </a:r>
                      <a:r>
                        <a:rPr lang="en-US" dirty="0"/>
                        <a:t>() or </a:t>
                      </a:r>
                      <a:r>
                        <a:rPr lang="en-US" dirty="0" err="1"/>
                        <a:t>mysqli_use_result</a:t>
                      </a:r>
                      <a:r>
                        <a:rPr lang="en-US" dirty="0"/>
                        <a:t>()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709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781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en-US" b="1" dirty="0">
                <a:latin typeface="Arial" panose="020B0604020202020204" pitchFamily="34" charset="0"/>
              </a:rPr>
              <a:t>The &lt;form&gt; Element</a:t>
            </a:r>
            <a:br>
              <a:rPr lang="en-US" altLang="en-US" b="1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685" y="1825625"/>
            <a:ext cx="10515600" cy="4351338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 smtClean="0">
                <a:latin typeface="Arial" panose="020B0604020202020204" pitchFamily="34" charset="0"/>
              </a:rPr>
              <a:t>The </a:t>
            </a:r>
            <a:r>
              <a:rPr lang="en-US" altLang="en-US" dirty="0">
                <a:latin typeface="Arial" panose="020B0604020202020204" pitchFamily="34" charset="0"/>
              </a:rPr>
              <a:t>HTML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&lt;form&gt;</a:t>
            </a:r>
            <a:r>
              <a:rPr lang="en-US" altLang="en-US" dirty="0"/>
              <a:t> element is used to create an HTML form for user </a:t>
            </a:r>
            <a:r>
              <a:rPr lang="en-US" altLang="en-US" dirty="0" smtClean="0"/>
              <a:t>input.</a:t>
            </a:r>
            <a:endParaRPr lang="en-US" altLang="en-US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&lt;input&gt;</a:t>
            </a:r>
            <a:r>
              <a:rPr lang="en-US" altLang="en-US" dirty="0"/>
              <a:t> element can be displayed in many ways, depending on the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type</a:t>
            </a:r>
            <a:r>
              <a:rPr lang="en-US" altLang="en-US" dirty="0"/>
              <a:t> </a:t>
            </a:r>
            <a:r>
              <a:rPr lang="en-US" altLang="en-US" dirty="0" smtClean="0"/>
              <a:t>attribute.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en-US" dirty="0" smtClean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522515" y="-130805"/>
            <a:ext cx="25199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.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82039"/>
              </p:ext>
            </p:extLst>
          </p:nvPr>
        </p:nvGraphicFramePr>
        <p:xfrm>
          <a:off x="459377" y="3568700"/>
          <a:ext cx="10515600" cy="274320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432731284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082960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Type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6507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&lt;input type="text"&gt;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Displays a single-line text input field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29959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&lt;input type="radio"&gt;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Displays a radio button (for selecting one of many choices)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460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&lt;input type="checkbox"&gt;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Displays a checkbox (for selecting zero or more of many choices)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29211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&lt;input type="submit"&gt;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Displays a submit button (for submitting the form)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1576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&lt;input type="button"&gt;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Displays a clickable button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183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8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Action Attribute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The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action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attribute defines the action to be performed when the form is submitted.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Usually, the form data is sent to a file on the server when the user clicks on the submit button.</a:t>
            </a:r>
          </a:p>
          <a:p>
            <a:r>
              <a:rPr lang="en-US" dirty="0"/>
              <a:t>&lt;form action="/</a:t>
            </a:r>
            <a:r>
              <a:rPr lang="en-US" dirty="0" err="1"/>
              <a:t>action_page.php</a:t>
            </a:r>
            <a:r>
              <a:rPr lang="en-US" dirty="0"/>
              <a:t>"&gt;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</a:t>
            </a:r>
            <a:r>
              <a:rPr lang="en-US" dirty="0"/>
              <a:t>&lt;label for="</a:t>
            </a:r>
            <a:r>
              <a:rPr lang="en-US" dirty="0" err="1"/>
              <a:t>fname</a:t>
            </a:r>
            <a:r>
              <a:rPr lang="en-US" dirty="0"/>
              <a:t>"&gt;</a:t>
            </a:r>
            <a:r>
              <a:rPr lang="en-US" dirty="0" smtClean="0"/>
              <a:t>First name:</a:t>
            </a:r>
            <a:r>
              <a:rPr lang="en-US" dirty="0"/>
              <a:t>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</a:t>
            </a:r>
            <a:r>
              <a:rPr lang="en-US" dirty="0"/>
              <a:t>&lt;input type="text" id="</a:t>
            </a:r>
            <a:r>
              <a:rPr lang="en-US" dirty="0" err="1"/>
              <a:t>fname</a:t>
            </a:r>
            <a:r>
              <a:rPr lang="en-US" dirty="0"/>
              <a:t>" name="</a:t>
            </a:r>
            <a:r>
              <a:rPr lang="en-US" dirty="0" err="1"/>
              <a:t>fname</a:t>
            </a:r>
            <a:r>
              <a:rPr lang="en-US" dirty="0"/>
              <a:t>" value="John"&gt;&lt;</a:t>
            </a:r>
            <a:r>
              <a:rPr lang="en-US" dirty="0" err="1"/>
              <a:t>br</a:t>
            </a:r>
            <a:r>
              <a:rPr lang="en-US" dirty="0"/>
              <a:t>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</a:t>
            </a:r>
            <a:r>
              <a:rPr lang="en-US" dirty="0"/>
              <a:t>&lt;label for="</a:t>
            </a:r>
            <a:r>
              <a:rPr lang="en-US" dirty="0" err="1"/>
              <a:t>lname</a:t>
            </a:r>
            <a:r>
              <a:rPr lang="en-US" dirty="0"/>
              <a:t>"&gt;</a:t>
            </a:r>
            <a:r>
              <a:rPr lang="en-US" dirty="0" smtClean="0"/>
              <a:t>Last name:</a:t>
            </a:r>
            <a:r>
              <a:rPr lang="en-US" dirty="0"/>
              <a:t>&lt;/label&gt;&lt;</a:t>
            </a:r>
            <a:r>
              <a:rPr lang="en-US" dirty="0" err="1"/>
              <a:t>br</a:t>
            </a:r>
            <a:r>
              <a:rPr lang="en-US" dirty="0"/>
              <a:t>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</a:t>
            </a:r>
            <a:r>
              <a:rPr lang="en-US" dirty="0"/>
              <a:t>&lt;input type="text" id="</a:t>
            </a:r>
            <a:r>
              <a:rPr lang="en-US" dirty="0" err="1"/>
              <a:t>lname</a:t>
            </a:r>
            <a:r>
              <a:rPr lang="en-US" dirty="0"/>
              <a:t>" name="</a:t>
            </a:r>
            <a:r>
              <a:rPr lang="en-US" dirty="0" err="1"/>
              <a:t>lname</a:t>
            </a:r>
            <a:r>
              <a:rPr lang="en-US" dirty="0"/>
              <a:t>" value="Doe"&gt;&lt;</a:t>
            </a:r>
            <a:r>
              <a:rPr lang="en-US" dirty="0" err="1"/>
              <a:t>br</a:t>
            </a:r>
            <a:r>
              <a:rPr lang="en-US" dirty="0"/>
              <a:t>&gt;&lt;</a:t>
            </a:r>
            <a:r>
              <a:rPr lang="en-US" dirty="0" err="1"/>
              <a:t>br</a:t>
            </a:r>
            <a:r>
              <a:rPr lang="en-US" dirty="0"/>
              <a:t>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 </a:t>
            </a:r>
            <a:r>
              <a:rPr lang="en-US" dirty="0"/>
              <a:t>&lt;input type="submit" value="Submit"&gt;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&lt;/form&gt;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1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altLang="en-US" b="1" dirty="0">
                <a:latin typeface="Arial" panose="020B0604020202020204" pitchFamily="34" charset="0"/>
              </a:rPr>
              <a:t>The Method Attribute</a:t>
            </a:r>
            <a:br>
              <a:rPr lang="en-US" altLang="en-US" b="1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000" dirty="0" smtClean="0">
                <a:latin typeface="Arial" panose="020B0604020202020204" pitchFamily="34" charset="0"/>
              </a:rPr>
              <a:t>The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method</a:t>
            </a:r>
            <a:r>
              <a:rPr lang="en-US" altLang="en-US" sz="2000" dirty="0"/>
              <a:t> attribute specifies the HTTP method to use used when submitting the form data.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form-data can be sent as URL variables (with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method="get"</a:t>
            </a:r>
            <a:r>
              <a:rPr lang="en-US" altLang="en-US" sz="2000" dirty="0"/>
              <a:t>) or as HTTP post transaction (with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method="post"</a:t>
            </a:r>
            <a:r>
              <a:rPr lang="en-US" altLang="en-US" sz="2000" dirty="0"/>
              <a:t>).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default HTTP method when submitting form data is GET. 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44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 vs 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Appends the form data to the URL, in name/value pairs</a:t>
            </a:r>
          </a:p>
          <a:p>
            <a:r>
              <a:rPr lang="en-US" sz="2200" dirty="0" smtClean="0"/>
              <a:t>NEVER use GET to send sensitive data! (the submitted form data is visible in the URL!)</a:t>
            </a:r>
          </a:p>
          <a:p>
            <a:r>
              <a:rPr lang="en-US" sz="2200" dirty="0" smtClean="0"/>
              <a:t>The length of a URL is limited (2048 characters)</a:t>
            </a:r>
          </a:p>
          <a:p>
            <a:r>
              <a:rPr lang="en-US" sz="2200" dirty="0" smtClean="0"/>
              <a:t>Useful for form submissions where a user wants to bookmark the result</a:t>
            </a:r>
          </a:p>
          <a:p>
            <a:r>
              <a:rPr lang="en-US" sz="2200" dirty="0" smtClean="0"/>
              <a:t>GET is good for non-secure data, like query strings in Google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Appends the form data inside the body of the HTTP request (the submitted form data is not shown in the URL)</a:t>
            </a:r>
          </a:p>
          <a:p>
            <a:r>
              <a:rPr lang="en-US" sz="2200" dirty="0" smtClean="0"/>
              <a:t>POST has no size limitations, and can be used to send large amounts of data.</a:t>
            </a:r>
          </a:p>
          <a:p>
            <a:r>
              <a:rPr lang="en-US" sz="2200" dirty="0" smtClean="0"/>
              <a:t>Form submissions with POST cannot be bookmarked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2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enctype</a:t>
            </a:r>
            <a:r>
              <a:rPr lang="en-US" b="1" dirty="0" smtClean="0"/>
              <a:t> Attribute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enctype</a:t>
            </a:r>
            <a:r>
              <a:rPr lang="en-US" dirty="0" smtClean="0"/>
              <a:t> attribute specifies how the form-data should be encoded when submitting it to the server.</a:t>
            </a:r>
          </a:p>
          <a:p>
            <a:r>
              <a:rPr lang="en-US" b="1" dirty="0" smtClean="0"/>
              <a:t>Note:</a:t>
            </a:r>
            <a:r>
              <a:rPr lang="en-US" dirty="0" smtClean="0"/>
              <a:t> The </a:t>
            </a:r>
            <a:r>
              <a:rPr lang="en-US" dirty="0" err="1" smtClean="0"/>
              <a:t>enctype</a:t>
            </a:r>
            <a:r>
              <a:rPr lang="en-US" dirty="0" smtClean="0"/>
              <a:t> attribute can be used only if method="post".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19469"/>
              </p:ext>
            </p:extLst>
          </p:nvPr>
        </p:nvGraphicFramePr>
        <p:xfrm>
          <a:off x="838200" y="3367745"/>
          <a:ext cx="10515600" cy="246888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162366951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502858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application/x-www-form-urlencoded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Default. All characters are encoded before sent (spaces are converted to "+" symbols, and special characters are converted to ASCII HEX values)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334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multipart/form-data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No characters are encoded. This value is required when you are using forms that have a file upload control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1598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/>
                        <a:t>text/plain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Spaces are converted to "+" symbols, but no special characters are encoded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9374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059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PHP $_POST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PHP $_POST is a PHP super global variable which is used to collect form data after submitting an HTML form with method="post". $_POST is also widely used to pass variables.</a:t>
            </a:r>
          </a:p>
          <a:p>
            <a:r>
              <a:rPr lang="en-US" dirty="0" smtClean="0"/>
              <a:t>The example below shows a form with an input field and a submit button. When a user submits the data by clicking on "Submit", the form data is sent to the file specified in the action attribute of the &lt;form&gt; tag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333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PHP $_GET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$_GET is a PHP super global variable which is used to collect form data after submitting an HTML form with method="get".</a:t>
            </a:r>
          </a:p>
          <a:p>
            <a:r>
              <a:rPr lang="en-US" dirty="0" smtClean="0"/>
              <a:t>$_GET can also collect data sent in the URL.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733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mysqli_connect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  <a:r>
              <a:rPr lang="en-US" sz="2000" dirty="0" smtClean="0"/>
              <a:t>The </a:t>
            </a:r>
            <a:r>
              <a:rPr lang="en-US" sz="2000" dirty="0" err="1" smtClean="0"/>
              <a:t>mysqli_connect</a:t>
            </a:r>
            <a:r>
              <a:rPr lang="en-US" sz="2000" dirty="0" smtClean="0"/>
              <a:t>() function opens a new connection to the MySQL server.</a:t>
            </a:r>
          </a:p>
          <a:p>
            <a:r>
              <a:rPr lang="en-US" dirty="0" smtClean="0"/>
              <a:t>SYNTAX: </a:t>
            </a:r>
            <a:r>
              <a:rPr lang="en-US" sz="2000" dirty="0" err="1" smtClean="0"/>
              <a:t>mysqli_connect</a:t>
            </a:r>
            <a:r>
              <a:rPr lang="en-US" sz="2000" dirty="0" smtClean="0"/>
              <a:t>(</a:t>
            </a:r>
            <a:r>
              <a:rPr lang="en-US" sz="2000" i="1" dirty="0" smtClean="0"/>
              <a:t>host, username, password, </a:t>
            </a:r>
            <a:r>
              <a:rPr lang="en-US" sz="2000" i="1" dirty="0" err="1" smtClean="0"/>
              <a:t>dbname</a:t>
            </a:r>
            <a:r>
              <a:rPr lang="en-US" sz="2000" i="1" dirty="0" smtClean="0"/>
              <a:t>, port, socket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99980"/>
              </p:ext>
            </p:extLst>
          </p:nvPr>
        </p:nvGraphicFramePr>
        <p:xfrm>
          <a:off x="955765" y="3426528"/>
          <a:ext cx="10515600" cy="2560320"/>
        </p:xfrm>
        <a:graphic>
          <a:graphicData uri="http://schemas.openxmlformats.org/drawingml/2006/table">
            <a:tbl>
              <a:tblPr/>
              <a:tblGrid>
                <a:gridCol w="2103120">
                  <a:extLst>
                    <a:ext uri="{9D8B030D-6E8A-4147-A177-3AD203B41FA5}">
                      <a16:colId xmlns:a16="http://schemas.microsoft.com/office/drawing/2014/main" val="532946791"/>
                    </a:ext>
                  </a:extLst>
                </a:gridCol>
                <a:gridCol w="8412480">
                  <a:extLst>
                    <a:ext uri="{9D8B030D-6E8A-4147-A177-3AD203B41FA5}">
                      <a16:colId xmlns:a16="http://schemas.microsoft.com/office/drawing/2014/main" val="27432567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1">
                          <a:effectLst/>
                        </a:rPr>
                        <a:t>Parameter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Description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12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/>
                        <a:t>host</a:t>
                      </a:r>
                      <a:endParaRPr lang="en-U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Optional. Specifies a host name or an IP address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3594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/>
                        <a:t>username</a:t>
                      </a:r>
                      <a:endParaRPr lang="en-U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Optional. Specifies the MySQL username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93610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/>
                        <a:t>password</a:t>
                      </a:r>
                      <a:endParaRPr lang="en-U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Optional. Specifies the MySQL password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6263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/>
                        <a:t>dbname</a:t>
                      </a:r>
                      <a:endParaRPr lang="en-U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Optional. Specifies the default database to be used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730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/>
                        <a:t>port</a:t>
                      </a:r>
                      <a:endParaRPr lang="en-US" b="1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Optional. Specifies the port number to attempt to connect to the MySQL server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8950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i="1" dirty="0"/>
                        <a:t>socket</a:t>
                      </a:r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Optional. Specifies the socket or named pipe to be used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140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849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888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Unicode MS</vt:lpstr>
      <vt:lpstr>Calibri</vt:lpstr>
      <vt:lpstr>Calibri Light</vt:lpstr>
      <vt:lpstr>Office Theme</vt:lpstr>
      <vt:lpstr>Lecture 9</vt:lpstr>
      <vt:lpstr>The &lt;form&gt; Element </vt:lpstr>
      <vt:lpstr>The Action Attribute </vt:lpstr>
      <vt:lpstr>The Method Attribute </vt:lpstr>
      <vt:lpstr>GET  vs POST</vt:lpstr>
      <vt:lpstr>enctype Attribute </vt:lpstr>
      <vt:lpstr>PHP $_POST </vt:lpstr>
      <vt:lpstr> PHP $_GET </vt:lpstr>
      <vt:lpstr>mysqli_connect()</vt:lpstr>
      <vt:lpstr>Connection Code:</vt:lpstr>
      <vt:lpstr> mysqli_query()</vt:lpstr>
      <vt:lpstr>mysqli_num_rows()</vt:lpstr>
      <vt:lpstr>mysqli_fetch_assoc()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9</dc:title>
  <dc:creator>Minal Hussain</dc:creator>
  <cp:lastModifiedBy>Minal Hussain</cp:lastModifiedBy>
  <cp:revision>41</cp:revision>
  <dcterms:created xsi:type="dcterms:W3CDTF">2020-11-11T21:16:05Z</dcterms:created>
  <dcterms:modified xsi:type="dcterms:W3CDTF">2020-11-11T21:45:14Z</dcterms:modified>
</cp:coreProperties>
</file>