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01" d="100"/>
          <a:sy n="101" d="100"/>
        </p:scale>
        <p:origin x="4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17/02/2020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17/02/2020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17/02/2020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17/02/2020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17/02/2020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17/02/2020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17/02/2020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17/02/2020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17/02/2020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17/02/2020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17/02/2020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17/02/2020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Traditional and Contemporary Issues and Challenges</a:t>
            </a:r>
            <a:endParaRPr lang="en-US" dirty="0"/>
          </a:p>
        </p:txBody>
      </p:sp>
    </p:spTree>
    <p:extLst>
      <p:ext uri="{BB962C8B-B14F-4D97-AF65-F5344CB8AC3E}">
        <p14:creationId xmlns:p14="http://schemas.microsoft.com/office/powerpoint/2010/main" val="93381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Systems Perspective of Organizations Inputs from the environment: material inputs, human inputs, financial inputs, a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218" y="12612"/>
            <a:ext cx="63566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5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oncepts</a:t>
            </a:r>
            <a:endParaRPr lang="en-US" dirty="0"/>
          </a:p>
        </p:txBody>
      </p:sp>
      <p:sp>
        <p:nvSpPr>
          <p:cNvPr id="3" name="Content Placeholder 2"/>
          <p:cNvSpPr>
            <a:spLocks noGrp="1"/>
          </p:cNvSpPr>
          <p:nvPr>
            <p:ph idx="1"/>
          </p:nvPr>
        </p:nvSpPr>
        <p:spPr>
          <a:xfrm>
            <a:off x="680321" y="2336873"/>
            <a:ext cx="9613861" cy="4108070"/>
          </a:xfrm>
        </p:spPr>
        <p:txBody>
          <a:bodyPr>
            <a:normAutofit/>
          </a:bodyPr>
          <a:lstStyle/>
          <a:p>
            <a:r>
              <a:rPr lang="en-US" sz="2800" b="1" dirty="0"/>
              <a:t>Synergy</a:t>
            </a:r>
            <a:r>
              <a:rPr lang="en-US" dirty="0"/>
              <a:t>: two or more subsystems working together may often be more successful then working alone</a:t>
            </a:r>
            <a:r>
              <a:rPr lang="en-US" dirty="0" smtClean="0"/>
              <a:t>.</a:t>
            </a:r>
          </a:p>
          <a:p>
            <a:pPr marL="0" indent="0">
              <a:buNone/>
            </a:pPr>
            <a:r>
              <a:rPr lang="en-US" dirty="0" smtClean="0"/>
              <a:t> </a:t>
            </a:r>
            <a:endParaRPr lang="en-US" dirty="0"/>
          </a:p>
          <a:p>
            <a:r>
              <a:rPr lang="en-US" sz="2800" b="1" dirty="0" smtClean="0"/>
              <a:t>Entropy</a:t>
            </a:r>
            <a:r>
              <a:rPr lang="en-US" sz="2800" b="1" dirty="0"/>
              <a:t>: </a:t>
            </a:r>
            <a:r>
              <a:rPr lang="en-US" dirty="0"/>
              <a:t>a normal process leading to system decline. </a:t>
            </a:r>
            <a:endParaRPr lang="en-US" dirty="0" smtClean="0"/>
          </a:p>
          <a:p>
            <a:pPr marL="0" indent="0">
              <a:buNone/>
            </a:pPr>
            <a:endParaRPr lang="en-US" dirty="0"/>
          </a:p>
          <a:p>
            <a:r>
              <a:rPr lang="en-US" sz="2800" b="1" dirty="0" smtClean="0"/>
              <a:t>Universal </a:t>
            </a:r>
            <a:r>
              <a:rPr lang="en-US" sz="2800" b="1" dirty="0"/>
              <a:t>perspective: </a:t>
            </a:r>
            <a:r>
              <a:rPr lang="en-US" dirty="0"/>
              <a:t>tempting to identify one best way. </a:t>
            </a:r>
            <a:endParaRPr lang="en-US" dirty="0" smtClean="0"/>
          </a:p>
          <a:p>
            <a:pPr marL="0" indent="0">
              <a:buNone/>
            </a:pPr>
            <a:endParaRPr lang="en-US" dirty="0" smtClean="0"/>
          </a:p>
          <a:p>
            <a:r>
              <a:rPr lang="en-US" sz="2600" b="1" dirty="0" smtClean="0"/>
              <a:t>Contingency </a:t>
            </a:r>
            <a:r>
              <a:rPr lang="en-US" sz="2600" b="1" dirty="0"/>
              <a:t>perspective: </a:t>
            </a:r>
            <a:r>
              <a:rPr lang="en-US" dirty="0"/>
              <a:t>depending on elements in that situation. </a:t>
            </a:r>
          </a:p>
        </p:txBody>
      </p:sp>
    </p:spTree>
    <p:extLst>
      <p:ext uri="{BB962C8B-B14F-4D97-AF65-F5344CB8AC3E}">
        <p14:creationId xmlns:p14="http://schemas.microsoft.com/office/powerpoint/2010/main" val="235647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 Integrative Framework of Management Perspectives &lt;ul&gt;&lt;li&gt;Effective and efficient management &lt;/li&gt;&lt;/ul&gt;Classical  Man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0150" y="0"/>
            <a:ext cx="62974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7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 System</a:t>
            </a:r>
          </a:p>
        </p:txBody>
      </p:sp>
      <p:sp>
        <p:nvSpPr>
          <p:cNvPr id="3" name="Content Placeholder 2"/>
          <p:cNvSpPr>
            <a:spLocks noGrp="1"/>
          </p:cNvSpPr>
          <p:nvPr>
            <p:ph idx="1"/>
          </p:nvPr>
        </p:nvSpPr>
        <p:spPr>
          <a:xfrm>
            <a:off x="680321" y="2336873"/>
            <a:ext cx="9613861" cy="4227888"/>
          </a:xfrm>
        </p:spPr>
        <p:txBody>
          <a:bodyPr/>
          <a:lstStyle/>
          <a:p>
            <a:r>
              <a:rPr lang="en-US" dirty="0"/>
              <a:t>System: an interrelated set of elements functioning as a whole. </a:t>
            </a:r>
            <a:endParaRPr lang="en-US" dirty="0" smtClean="0"/>
          </a:p>
          <a:p>
            <a:endParaRPr lang="en-US" dirty="0"/>
          </a:p>
          <a:p>
            <a:pPr marL="0" indent="0">
              <a:buNone/>
            </a:pPr>
            <a:r>
              <a:rPr lang="en-US" b="1" dirty="0" smtClean="0"/>
              <a:t>Types </a:t>
            </a:r>
            <a:r>
              <a:rPr lang="en-US" b="1" dirty="0"/>
              <a:t>of Systems</a:t>
            </a:r>
            <a:r>
              <a:rPr lang="en-US" b="1" dirty="0" smtClean="0"/>
              <a:t>:</a:t>
            </a:r>
          </a:p>
          <a:p>
            <a:pPr marL="0" indent="0">
              <a:buNone/>
            </a:pPr>
            <a:endParaRPr lang="en-US" dirty="0" smtClean="0"/>
          </a:p>
          <a:p>
            <a:pPr>
              <a:buFont typeface="Wingdings" panose="05000000000000000000" pitchFamily="2" charset="2"/>
              <a:buChar char="q"/>
            </a:pPr>
            <a:r>
              <a:rPr lang="en-US" b="1" dirty="0" smtClean="0"/>
              <a:t>Open System</a:t>
            </a:r>
            <a:r>
              <a:rPr lang="en-US" dirty="0"/>
              <a:t>: an organizational system that interacts with its environment. </a:t>
            </a:r>
          </a:p>
          <a:p>
            <a:pPr>
              <a:buFont typeface="Wingdings" panose="05000000000000000000" pitchFamily="2" charset="2"/>
              <a:buChar char="q"/>
            </a:pPr>
            <a:r>
              <a:rPr lang="en-US" b="1" dirty="0" smtClean="0"/>
              <a:t>Closed </a:t>
            </a:r>
            <a:r>
              <a:rPr lang="en-US" b="1" dirty="0"/>
              <a:t>System: </a:t>
            </a:r>
            <a:r>
              <a:rPr lang="en-US" dirty="0"/>
              <a:t>an organizational system that does not interact with its </a:t>
            </a:r>
            <a:r>
              <a:rPr lang="en-US" dirty="0" smtClean="0"/>
              <a:t>environment.</a:t>
            </a:r>
          </a:p>
          <a:p>
            <a:pPr>
              <a:buFont typeface="Wingdings" panose="05000000000000000000" pitchFamily="2" charset="2"/>
              <a:buChar char="q"/>
            </a:pPr>
            <a:r>
              <a:rPr lang="en-US" b="1" dirty="0" smtClean="0"/>
              <a:t>Subsystem</a:t>
            </a:r>
            <a:r>
              <a:rPr lang="en-US" b="1" dirty="0"/>
              <a:t>: </a:t>
            </a:r>
            <a:r>
              <a:rPr lang="en-US" dirty="0"/>
              <a:t>a system within a broader system.</a:t>
            </a:r>
          </a:p>
        </p:txBody>
      </p:sp>
    </p:spTree>
    <p:extLst>
      <p:ext uri="{BB962C8B-B14F-4D97-AF65-F5344CB8AC3E}">
        <p14:creationId xmlns:p14="http://schemas.microsoft.com/office/powerpoint/2010/main" val="202349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Management</a:t>
            </a:r>
            <a:endParaRPr lang="en-US" dirty="0"/>
          </a:p>
        </p:txBody>
      </p:sp>
      <p:sp>
        <p:nvSpPr>
          <p:cNvPr id="3" name="Content Placeholder 2"/>
          <p:cNvSpPr>
            <a:spLocks noGrp="1"/>
          </p:cNvSpPr>
          <p:nvPr>
            <p:ph idx="1"/>
          </p:nvPr>
        </p:nvSpPr>
        <p:spPr>
          <a:xfrm>
            <a:off x="680320" y="2667236"/>
            <a:ext cx="9613861" cy="3599316"/>
          </a:xfrm>
        </p:spPr>
        <p:txBody>
          <a:bodyPr>
            <a:normAutofit/>
          </a:bodyPr>
          <a:lstStyle/>
          <a:p>
            <a:r>
              <a:rPr lang="en-US" sz="2800" dirty="0"/>
              <a:t>Operations management techniques are generally concerned with helping the organization produce products or services more efficiently.</a:t>
            </a:r>
          </a:p>
        </p:txBody>
      </p:sp>
    </p:spTree>
    <p:extLst>
      <p:ext uri="{BB962C8B-B14F-4D97-AF65-F5344CB8AC3E}">
        <p14:creationId xmlns:p14="http://schemas.microsoft.com/office/powerpoint/2010/main" val="122070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Integrating Perspectives for Managers</a:t>
            </a:r>
          </a:p>
        </p:txBody>
      </p:sp>
      <p:sp>
        <p:nvSpPr>
          <p:cNvPr id="3" name="Content Placeholder 2"/>
          <p:cNvSpPr>
            <a:spLocks noGrp="1"/>
          </p:cNvSpPr>
          <p:nvPr>
            <p:ph idx="1"/>
          </p:nvPr>
        </p:nvSpPr>
        <p:spPr/>
        <p:txBody>
          <a:bodyPr/>
          <a:lstStyle/>
          <a:p>
            <a:r>
              <a:rPr lang="en-US" dirty="0"/>
              <a:t>A complete understanding of management requires an appreciation of, classical, behavioral, and quantitative approaches. </a:t>
            </a:r>
            <a:endParaRPr lang="en-US" dirty="0" smtClean="0"/>
          </a:p>
          <a:p>
            <a:r>
              <a:rPr lang="en-US" dirty="0" smtClean="0"/>
              <a:t>The </a:t>
            </a:r>
            <a:r>
              <a:rPr lang="en-US" dirty="0"/>
              <a:t>systems and contingency perspectives can help managers integrate the three approaches and enlarge understanding of all three.</a:t>
            </a:r>
          </a:p>
        </p:txBody>
      </p:sp>
    </p:spTree>
    <p:extLst>
      <p:ext uri="{BB962C8B-B14F-4D97-AF65-F5344CB8AC3E}">
        <p14:creationId xmlns:p14="http://schemas.microsoft.com/office/powerpoint/2010/main" val="402806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85" y="2342044"/>
            <a:ext cx="10198089" cy="3657600"/>
          </a:xfrm>
        </p:spPr>
        <p:txBody>
          <a:bodyPr>
            <a:normAutofit/>
          </a:bodyPr>
          <a:lstStyle/>
          <a:p>
            <a:r>
              <a:rPr lang="en-US" sz="9600" dirty="0" smtClean="0"/>
              <a:t>THANK-YOU!</a:t>
            </a:r>
            <a:endParaRPr lang="en-US" sz="9600" dirty="0"/>
          </a:p>
        </p:txBody>
      </p:sp>
    </p:spTree>
    <p:extLst>
      <p:ext uri="{BB962C8B-B14F-4D97-AF65-F5344CB8AC3E}">
        <p14:creationId xmlns:p14="http://schemas.microsoft.com/office/powerpoint/2010/main" val="215588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ditional and Contemporary Issues and Challenges &lt;ul&gt;&lt;li&gt;The role of theory and history in management: &lt;/li&gt;&lt;/ul&gt;&lt;ul&gt;&lt;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868" y="1967537"/>
            <a:ext cx="6934200" cy="489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6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Three Traditional Management Perspectives &lt;ul&gt;&lt;li&gt;The Classical Management Perspective: &lt;/li&gt;&lt;/ul&gt;&lt;ul&gt;&lt;ul&gt;&lt;li&gt;Ideas 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36" y="2011844"/>
            <a:ext cx="6934200" cy="484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9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ientific Management &lt;ul&gt;&lt;li&gt;Concerned with improving the performance of individual workers. &lt;/li&gt;&lt;/ul&gt;&lt;ul&gt;&lt;li&gt;Frederi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242" y="0"/>
            <a:ext cx="5227846" cy="34494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eps in Scientific Management &lt;ul&gt;&lt;li&gt;Develop a science for each element of the job. &lt;/li&gt;&lt;/ul&gt;&lt;ul&gt;&lt;li&gt;Scientifically 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04" y="3310923"/>
            <a:ext cx="5587298" cy="35470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gure 2.2: Steps in Scientific Manageme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302" y="3310923"/>
            <a:ext cx="5852161" cy="354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Administrative Management</a:t>
            </a:r>
            <a:endParaRPr lang="en-US" dirty="0"/>
          </a:p>
        </p:txBody>
      </p:sp>
      <p:sp>
        <p:nvSpPr>
          <p:cNvPr id="5" name="Content Placeholder 4"/>
          <p:cNvSpPr>
            <a:spLocks noGrp="1"/>
          </p:cNvSpPr>
          <p:nvPr>
            <p:ph idx="1"/>
          </p:nvPr>
        </p:nvSpPr>
        <p:spPr>
          <a:xfrm>
            <a:off x="680321" y="2336873"/>
            <a:ext cx="9613861" cy="3862128"/>
          </a:xfrm>
        </p:spPr>
        <p:txBody>
          <a:bodyPr/>
          <a:lstStyle/>
          <a:p>
            <a:r>
              <a:rPr lang="en-US" dirty="0"/>
              <a:t>Whereas scientific management deals with the jobs of individual employees, administrative management focuses on managing the total </a:t>
            </a:r>
            <a:r>
              <a:rPr lang="en-US" dirty="0" smtClean="0"/>
              <a:t>organization.</a:t>
            </a:r>
          </a:p>
          <a:p>
            <a:pPr marL="0" indent="0">
              <a:buNone/>
            </a:pPr>
            <a:endParaRPr lang="en-US" dirty="0" smtClean="0"/>
          </a:p>
          <a:p>
            <a:r>
              <a:rPr lang="en-US" dirty="0" smtClean="0"/>
              <a:t>Administrative </a:t>
            </a:r>
            <a:r>
              <a:rPr lang="en-US" dirty="0"/>
              <a:t>management laid the foundation for later development in management </a:t>
            </a:r>
            <a:r>
              <a:rPr lang="en-US" dirty="0" smtClean="0"/>
              <a:t>theory.</a:t>
            </a:r>
          </a:p>
          <a:p>
            <a:pPr marL="0" indent="0">
              <a:buNone/>
            </a:pPr>
            <a:endParaRPr lang="en-US" dirty="0" smtClean="0"/>
          </a:p>
          <a:p>
            <a:r>
              <a:rPr lang="en-US" dirty="0" smtClean="0"/>
              <a:t>It </a:t>
            </a:r>
            <a:r>
              <a:rPr lang="en-US" dirty="0"/>
              <a:t>is more appropriate for stable and simple organizations than for today’s dynamic and complex organizations.</a:t>
            </a:r>
          </a:p>
        </p:txBody>
      </p:sp>
    </p:spTree>
    <p:extLst>
      <p:ext uri="{BB962C8B-B14F-4D97-AF65-F5344CB8AC3E}">
        <p14:creationId xmlns:p14="http://schemas.microsoft.com/office/powerpoint/2010/main" val="138731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Behavioral Management Perspective </a:t>
            </a:r>
          </a:p>
        </p:txBody>
      </p:sp>
      <p:sp>
        <p:nvSpPr>
          <p:cNvPr id="5" name="Content Placeholder 4"/>
          <p:cNvSpPr>
            <a:spLocks noGrp="1"/>
          </p:cNvSpPr>
          <p:nvPr>
            <p:ph idx="1"/>
          </p:nvPr>
        </p:nvSpPr>
        <p:spPr/>
        <p:txBody>
          <a:bodyPr/>
          <a:lstStyle/>
          <a:p>
            <a:r>
              <a:rPr lang="en-US" dirty="0"/>
              <a:t>Unlike the classical management perspective, the behavioral management perspective placed more emphasis on individual attitudes and behaviors and on group processes and recognized the importance of behavioral processes in the work place. </a:t>
            </a:r>
          </a:p>
        </p:txBody>
      </p:sp>
    </p:spTree>
    <p:extLst>
      <p:ext uri="{BB962C8B-B14F-4D97-AF65-F5344CB8AC3E}">
        <p14:creationId xmlns:p14="http://schemas.microsoft.com/office/powerpoint/2010/main" val="77431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Relations Movement </a:t>
            </a:r>
          </a:p>
        </p:txBody>
      </p:sp>
      <p:sp>
        <p:nvSpPr>
          <p:cNvPr id="3" name="Content Placeholder 2"/>
          <p:cNvSpPr>
            <a:spLocks noGrp="1"/>
          </p:cNvSpPr>
          <p:nvPr>
            <p:ph idx="1"/>
          </p:nvPr>
        </p:nvSpPr>
        <p:spPr/>
        <p:txBody>
          <a:bodyPr/>
          <a:lstStyle/>
          <a:p>
            <a:r>
              <a:rPr lang="en-US" dirty="0"/>
              <a:t>Proposed that workers respond primarily to the social context of the workplace, including social conditioning, group norms, and interpersonal dynamics. </a:t>
            </a:r>
          </a:p>
        </p:txBody>
      </p:sp>
    </p:spTree>
    <p:extLst>
      <p:ext uri="{BB962C8B-B14F-4D97-AF65-F5344CB8AC3E}">
        <p14:creationId xmlns:p14="http://schemas.microsoft.com/office/powerpoint/2010/main" val="260833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Behavior </a:t>
            </a:r>
          </a:p>
        </p:txBody>
      </p:sp>
      <p:sp>
        <p:nvSpPr>
          <p:cNvPr id="3" name="Content Placeholder 2"/>
          <p:cNvSpPr>
            <a:spLocks noGrp="1"/>
          </p:cNvSpPr>
          <p:nvPr>
            <p:ph idx="1"/>
          </p:nvPr>
        </p:nvSpPr>
        <p:spPr>
          <a:xfrm>
            <a:off x="680321" y="1973843"/>
            <a:ext cx="9613861" cy="2087354"/>
          </a:xfrm>
        </p:spPr>
        <p:txBody>
          <a:bodyPr/>
          <a:lstStyle/>
          <a:p>
            <a:r>
              <a:rPr lang="en-US" sz="2000" dirty="0"/>
              <a:t>Human behavior in organizations is </a:t>
            </a:r>
            <a:r>
              <a:rPr lang="en-US" sz="2000" dirty="0" smtClean="0"/>
              <a:t>complex.</a:t>
            </a:r>
          </a:p>
          <a:p>
            <a:r>
              <a:rPr lang="en-US" sz="2000" dirty="0" smtClean="0"/>
              <a:t>The </a:t>
            </a:r>
            <a:r>
              <a:rPr lang="en-US" sz="2000" dirty="0"/>
              <a:t>field of organizational behavior draws from a broad, interdisciplinary base of psychology, sociology, anthropology, economics, and medicine. </a:t>
            </a:r>
          </a:p>
          <a:p>
            <a:r>
              <a:rPr lang="en-US" sz="2000" dirty="0" smtClean="0"/>
              <a:t>There </a:t>
            </a:r>
            <a:r>
              <a:rPr lang="en-US" sz="2000" dirty="0"/>
              <a:t>are two theories on how employees behave:</a:t>
            </a:r>
            <a:r>
              <a:rPr lang="en-US" dirty="0"/>
              <a:t> </a:t>
            </a:r>
          </a:p>
        </p:txBody>
      </p:sp>
      <p:pic>
        <p:nvPicPr>
          <p:cNvPr id="5122" name="Picture 2" descr="Behavioral Theory on How Employees Behave Toward Work &lt;ul&gt;&lt;li&gt;Theory X Assumptions: &lt;/li&gt;&lt;/ul&gt;&lt;ul&gt;&lt;ul&gt;&lt;li&gt;Employees dis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63" y="3525170"/>
            <a:ext cx="4845247" cy="33328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other Theory on How Employees Behave &lt;ul&gt;&lt;li&gt;Theory Y Assumptions: &lt;/li&gt;&lt;/ul&gt;&lt;ul&gt;&lt;ul&gt;&lt;li&gt;Employees are willing to wor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510" y="3525171"/>
            <a:ext cx="4939840" cy="333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23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Quantitative Management Perspective</a:t>
            </a:r>
          </a:p>
        </p:txBody>
      </p:sp>
      <p:sp>
        <p:nvSpPr>
          <p:cNvPr id="3" name="Content Placeholder 2"/>
          <p:cNvSpPr>
            <a:spLocks noGrp="1"/>
          </p:cNvSpPr>
          <p:nvPr>
            <p:ph idx="1"/>
          </p:nvPr>
        </p:nvSpPr>
        <p:spPr/>
        <p:txBody>
          <a:bodyPr/>
          <a:lstStyle/>
          <a:p>
            <a:r>
              <a:rPr lang="en-US" b="1" dirty="0"/>
              <a:t>Management Science vs. Quantitative Management: </a:t>
            </a:r>
          </a:p>
          <a:p>
            <a:endParaRPr lang="en-US" dirty="0" smtClean="0"/>
          </a:p>
          <a:p>
            <a:r>
              <a:rPr lang="en-US" dirty="0" smtClean="0"/>
              <a:t>Management </a:t>
            </a:r>
            <a:r>
              <a:rPr lang="en-US" dirty="0"/>
              <a:t>Science focuses specifically on the development of mathematical models</a:t>
            </a:r>
            <a:r>
              <a:rPr lang="en-US" dirty="0" smtClean="0"/>
              <a:t>.</a:t>
            </a:r>
          </a:p>
          <a:p>
            <a:r>
              <a:rPr lang="en-US" dirty="0" smtClean="0"/>
              <a:t>Quantitative </a:t>
            </a:r>
            <a:r>
              <a:rPr lang="en-US" dirty="0"/>
              <a:t>Management applies quantitative techniques to management. </a:t>
            </a:r>
          </a:p>
        </p:txBody>
      </p:sp>
    </p:spTree>
    <p:extLst>
      <p:ext uri="{BB962C8B-B14F-4D97-AF65-F5344CB8AC3E}">
        <p14:creationId xmlns:p14="http://schemas.microsoft.com/office/powerpoint/2010/main" val="36337085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78</TotalTime>
  <Words>356</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vt:lpstr>
      <vt:lpstr>Berlin</vt:lpstr>
      <vt:lpstr>Traditional and Contemporary Issues and Challenges</vt:lpstr>
      <vt:lpstr>PowerPoint Presentation</vt:lpstr>
      <vt:lpstr>PowerPoint Presentation</vt:lpstr>
      <vt:lpstr>PowerPoint Presentation</vt:lpstr>
      <vt:lpstr>Administrative Management</vt:lpstr>
      <vt:lpstr>The Behavioral Management Perspective </vt:lpstr>
      <vt:lpstr>The Human Relations Movement </vt:lpstr>
      <vt:lpstr>Organizational Behavior </vt:lpstr>
      <vt:lpstr>The Quantitative Management Perspective</vt:lpstr>
      <vt:lpstr>PowerPoint Presentation</vt:lpstr>
      <vt:lpstr>Concepts</vt:lpstr>
      <vt:lpstr>PowerPoint Presentation</vt:lpstr>
      <vt:lpstr>Understanding a System</vt:lpstr>
      <vt:lpstr>Operations Management</vt:lpstr>
      <vt:lpstr> Integrating Perspectives for Managers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and Contemporary Issues and Challenges</dc:title>
  <dc:creator>hp</dc:creator>
  <cp:lastModifiedBy>hp</cp:lastModifiedBy>
  <cp:revision>11</cp:revision>
  <dcterms:created xsi:type="dcterms:W3CDTF">2019-03-08T15:16:44Z</dcterms:created>
  <dcterms:modified xsi:type="dcterms:W3CDTF">2020-02-17T16:42:04Z</dcterms:modified>
</cp:coreProperties>
</file>