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37" r:id="rId3"/>
    <p:sldId id="454" r:id="rId4"/>
    <p:sldId id="448" r:id="rId5"/>
    <p:sldId id="438" r:id="rId6"/>
    <p:sldId id="456" r:id="rId7"/>
    <p:sldId id="457" r:id="rId8"/>
    <p:sldId id="458" r:id="rId9"/>
    <p:sldId id="459" r:id="rId10"/>
    <p:sldId id="439" r:id="rId11"/>
    <p:sldId id="449" r:id="rId12"/>
    <p:sldId id="434" r:id="rId13"/>
    <p:sldId id="435" r:id="rId14"/>
    <p:sldId id="455" r:id="rId15"/>
    <p:sldId id="436" r:id="rId16"/>
    <p:sldId id="440" r:id="rId17"/>
    <p:sldId id="441" r:id="rId18"/>
    <p:sldId id="445" r:id="rId19"/>
    <p:sldId id="446" r:id="rId20"/>
    <p:sldId id="447" r:id="rId21"/>
    <p:sldId id="442" r:id="rId22"/>
    <p:sldId id="450" r:id="rId23"/>
    <p:sldId id="443" r:id="rId24"/>
    <p:sldId id="451" r:id="rId25"/>
    <p:sldId id="444" r:id="rId26"/>
    <p:sldId id="452" r:id="rId27"/>
    <p:sldId id="45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62" autoAdjust="0"/>
    <p:restoredTop sz="94737" autoAdjust="0"/>
  </p:normalViewPr>
  <p:slideViewPr>
    <p:cSldViewPr>
      <p:cViewPr varScale="1">
        <p:scale>
          <a:sx n="70" d="100"/>
          <a:sy n="70" d="100"/>
        </p:scale>
        <p:origin x="-1926" y="-96"/>
      </p:cViewPr>
      <p:guideLst>
        <p:guide orient="horz" pos="2160"/>
        <p:guide pos="2880"/>
      </p:guideLst>
    </p:cSldViewPr>
  </p:slideViewPr>
  <p:outlineViewPr>
    <p:cViewPr>
      <p:scale>
        <a:sx n="33" d="100"/>
        <a:sy n="33" d="100"/>
      </p:scale>
      <p:origin x="240" y="3497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39058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7692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274638"/>
            <a:ext cx="17907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31683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7162800" cy="4525963"/>
          </a:xfrm>
        </p:spPr>
        <p:txBody>
          <a:bodyPr/>
          <a:lstStyle/>
          <a:p>
            <a:r>
              <a:rPr lang="en-US" smtClean="0"/>
              <a:t>Click icon to add table</a:t>
            </a:r>
            <a:endParaRPr lang="en-AU"/>
          </a:p>
        </p:txBody>
      </p:sp>
    </p:spTree>
    <p:extLst>
      <p:ext uri="{BB962C8B-B14F-4D97-AF65-F5344CB8AC3E}">
        <p14:creationId xmlns:p14="http://schemas.microsoft.com/office/powerpoint/2010/main" val="32345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4085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02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1148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5985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268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7618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1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079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25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7"/>
          <p:cNvGrpSpPr>
            <a:grpSpLocks/>
          </p:cNvGrpSpPr>
          <p:nvPr/>
        </p:nvGrpSpPr>
        <p:grpSpPr bwMode="auto">
          <a:xfrm>
            <a:off x="7785100" y="0"/>
            <a:ext cx="1435100" cy="6862763"/>
            <a:chOff x="4904" y="-3"/>
            <a:chExt cx="904" cy="4323"/>
          </a:xfrm>
        </p:grpSpPr>
        <p:sp>
          <p:nvSpPr>
            <p:cNvPr id="1032" name="Rectangle 8"/>
            <p:cNvSpPr>
              <a:spLocks noChangeArrowheads="1"/>
            </p:cNvSpPr>
            <p:nvPr userDrawn="1"/>
          </p:nvSpPr>
          <p:spPr bwMode="auto">
            <a:xfrm rot="5400000">
              <a:off x="3216" y="1776"/>
              <a:ext cx="4320" cy="768"/>
            </a:xfrm>
            <a:prstGeom prst="rect">
              <a:avLst/>
            </a:prstGeom>
            <a:solidFill>
              <a:srgbClr val="D89F00"/>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aphicFrame>
          <p:nvGraphicFramePr>
            <p:cNvPr id="1033" name="Object 9"/>
            <p:cNvGraphicFramePr>
              <a:graphicFrameLocks noChangeAspect="1"/>
            </p:cNvGraphicFramePr>
            <p:nvPr userDrawn="1"/>
          </p:nvGraphicFramePr>
          <p:xfrm>
            <a:off x="5064" y="3552"/>
            <a:ext cx="624" cy="665"/>
          </p:xfrm>
          <a:graphic>
            <a:graphicData uri="http://schemas.openxmlformats.org/presentationml/2006/ole">
              <mc:AlternateContent xmlns:mc="http://schemas.openxmlformats.org/markup-compatibility/2006">
                <mc:Choice xmlns:v="urn:schemas-microsoft-com:vml" Requires="v">
                  <p:oleObj spid="_x0000_s1092" name="CorelDRAW" r:id="rId15" imgW="2877480" imgH="2906280" progId="CorelDRAW.Graphic.9">
                    <p:embed/>
                  </p:oleObj>
                </mc:Choice>
                <mc:Fallback>
                  <p:oleObj name="CorelDRAW" r:id="rId15" imgW="2877480" imgH="2906280" progId="CorelDRAW.Graphic.9">
                    <p:embed/>
                    <p:pic>
                      <p:nvPicPr>
                        <p:cNvPr id="0"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64" y="3552"/>
                          <a:ext cx="624" cy="66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 name="Text Box 10"/>
            <p:cNvSpPr txBox="1">
              <a:spLocks noChangeArrowheads="1"/>
            </p:cNvSpPr>
            <p:nvPr userDrawn="1"/>
          </p:nvSpPr>
          <p:spPr bwMode="auto">
            <a:xfrm>
              <a:off x="5040" y="1152"/>
              <a:ext cx="768" cy="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0" b="1">
                  <a:solidFill>
                    <a:srgbClr val="000066"/>
                  </a:solidFill>
                  <a:latin typeface="Times New Roman" charset="0"/>
                </a:rPr>
                <a:t>U</a:t>
              </a:r>
            </a:p>
            <a:p>
              <a:r>
                <a:rPr lang="en-US" sz="8000" b="1">
                  <a:solidFill>
                    <a:srgbClr val="000066"/>
                  </a:solidFill>
                  <a:latin typeface="Times New Roman" charset="0"/>
                </a:rPr>
                <a:t>O</a:t>
              </a:r>
            </a:p>
            <a:p>
              <a:r>
                <a:rPr lang="en-US" sz="800" b="1">
                  <a:solidFill>
                    <a:srgbClr val="000066"/>
                  </a:solidFill>
                  <a:latin typeface="Times New Roman" charset="0"/>
                </a:rPr>
                <a:t>     </a:t>
              </a:r>
              <a:r>
                <a:rPr lang="en-US" sz="8800" b="1">
                  <a:solidFill>
                    <a:srgbClr val="000066"/>
                  </a:solidFill>
                  <a:latin typeface="Times New Roman" charset="0"/>
                </a:rPr>
                <a:t>S</a:t>
              </a:r>
            </a:p>
          </p:txBody>
        </p:sp>
        <p:pic>
          <p:nvPicPr>
            <p:cNvPr id="1035" name="Picture 11"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992" y="144"/>
              <a:ext cx="768" cy="1007"/>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ChangeArrowheads="1"/>
            </p:cNvSpPr>
            <p:nvPr userDrawn="1"/>
          </p:nvSpPr>
          <p:spPr bwMode="auto">
            <a:xfrm rot="5400000">
              <a:off x="2792" y="2109"/>
              <a:ext cx="4320" cy="96"/>
            </a:xfrm>
            <a:prstGeom prst="rect">
              <a:avLst/>
            </a:prstGeom>
            <a:solidFill>
              <a:srgbClr val="000066"/>
            </a:solidFill>
            <a:ln>
              <a:noFill/>
            </a:ln>
            <a:effectLst/>
            <a:extLst>
              <a:ext uri="{91240B29-F687-4F45-9708-019B960494DF}">
                <a14:hiddenLine xmlns:a14="http://schemas.microsoft.com/office/drawing/2010/main" w="9525">
                  <a:solidFill>
                    <a:srgbClr val="CE9D3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rgbClr val="000066"/>
          </a:solidFill>
          <a:latin typeface="+mj-lt"/>
          <a:ea typeface="+mj-ea"/>
          <a:cs typeface="+mj-cs"/>
        </a:defRPr>
      </a:lvl1pPr>
      <a:lvl2pPr algn="ctr" rtl="0" eaLnBrk="1" fontAlgn="base" hangingPunct="1">
        <a:spcBef>
          <a:spcPct val="0"/>
        </a:spcBef>
        <a:spcAft>
          <a:spcPct val="0"/>
        </a:spcAft>
        <a:defRPr sz="4400">
          <a:solidFill>
            <a:srgbClr val="000066"/>
          </a:solidFill>
          <a:latin typeface="Arial" charset="0"/>
        </a:defRPr>
      </a:lvl2pPr>
      <a:lvl3pPr algn="ctr" rtl="0" eaLnBrk="1" fontAlgn="base" hangingPunct="1">
        <a:spcBef>
          <a:spcPct val="0"/>
        </a:spcBef>
        <a:spcAft>
          <a:spcPct val="0"/>
        </a:spcAft>
        <a:defRPr sz="4400">
          <a:solidFill>
            <a:srgbClr val="000066"/>
          </a:solidFill>
          <a:latin typeface="Arial" charset="0"/>
        </a:defRPr>
      </a:lvl3pPr>
      <a:lvl4pPr algn="ctr" rtl="0" eaLnBrk="1" fontAlgn="base" hangingPunct="1">
        <a:spcBef>
          <a:spcPct val="0"/>
        </a:spcBef>
        <a:spcAft>
          <a:spcPct val="0"/>
        </a:spcAft>
        <a:defRPr sz="4400">
          <a:solidFill>
            <a:srgbClr val="000066"/>
          </a:solidFill>
          <a:latin typeface="Arial" charset="0"/>
        </a:defRPr>
      </a:lvl4pPr>
      <a:lvl5pPr algn="ctr" rtl="0" eaLnBrk="1" fontAlgn="base" hangingPunct="1">
        <a:spcBef>
          <a:spcPct val="0"/>
        </a:spcBef>
        <a:spcAft>
          <a:spcPct val="0"/>
        </a:spcAft>
        <a:defRPr sz="4400">
          <a:solidFill>
            <a:srgbClr val="000066"/>
          </a:solidFill>
          <a:latin typeface="Arial" charset="0"/>
        </a:defRPr>
      </a:lvl5pPr>
      <a:lvl6pPr marL="457200" algn="ctr" rtl="0" eaLnBrk="1" fontAlgn="base" hangingPunct="1">
        <a:spcBef>
          <a:spcPct val="0"/>
        </a:spcBef>
        <a:spcAft>
          <a:spcPct val="0"/>
        </a:spcAft>
        <a:defRPr sz="4400">
          <a:solidFill>
            <a:srgbClr val="000066"/>
          </a:solidFill>
          <a:latin typeface="Arial" charset="0"/>
        </a:defRPr>
      </a:lvl6pPr>
      <a:lvl7pPr marL="914400" algn="ctr" rtl="0" eaLnBrk="1" fontAlgn="base" hangingPunct="1">
        <a:spcBef>
          <a:spcPct val="0"/>
        </a:spcBef>
        <a:spcAft>
          <a:spcPct val="0"/>
        </a:spcAft>
        <a:defRPr sz="4400">
          <a:solidFill>
            <a:srgbClr val="000066"/>
          </a:solidFill>
          <a:latin typeface="Arial" charset="0"/>
        </a:defRPr>
      </a:lvl7pPr>
      <a:lvl8pPr marL="1371600" algn="ctr" rtl="0" eaLnBrk="1" fontAlgn="base" hangingPunct="1">
        <a:spcBef>
          <a:spcPct val="0"/>
        </a:spcBef>
        <a:spcAft>
          <a:spcPct val="0"/>
        </a:spcAft>
        <a:defRPr sz="4400">
          <a:solidFill>
            <a:srgbClr val="000066"/>
          </a:solidFill>
          <a:latin typeface="Arial" charset="0"/>
        </a:defRPr>
      </a:lvl8pPr>
      <a:lvl9pPr marL="1828800" algn="ctr" rtl="0" eaLnBrk="1" fontAlgn="base" hangingPunct="1">
        <a:spcBef>
          <a:spcPct val="0"/>
        </a:spcBef>
        <a:spcAft>
          <a:spcPct val="0"/>
        </a:spcAft>
        <a:defRPr sz="4400">
          <a:solidFill>
            <a:srgbClr val="000066"/>
          </a:solidFill>
          <a:latin typeface="Arial" charset="0"/>
        </a:defRPr>
      </a:lvl9pPr>
    </p:titleStyle>
    <p:bodyStyle>
      <a:lvl1pPr marL="342900" indent="-342900" algn="l" rtl="0" eaLnBrk="1" fontAlgn="base" hangingPunct="1">
        <a:spcBef>
          <a:spcPct val="20000"/>
        </a:spcBef>
        <a:spcAft>
          <a:spcPct val="0"/>
        </a:spcAft>
        <a:buChar char="•"/>
        <a:defRPr sz="32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66"/>
          </a:solidFill>
          <a:latin typeface="+mn-lt"/>
        </a:defRPr>
      </a:lvl2pPr>
      <a:lvl3pPr marL="1143000" indent="-228600" algn="l" rtl="0" eaLnBrk="1" fontAlgn="base" hangingPunct="1">
        <a:spcBef>
          <a:spcPct val="20000"/>
        </a:spcBef>
        <a:spcAft>
          <a:spcPct val="0"/>
        </a:spcAft>
        <a:buChar char="•"/>
        <a:defRPr sz="2400">
          <a:solidFill>
            <a:srgbClr val="000066"/>
          </a:solidFill>
          <a:latin typeface="+mn-lt"/>
        </a:defRPr>
      </a:lvl3pPr>
      <a:lvl4pPr marL="1600200" indent="-228600" algn="l" rtl="0" eaLnBrk="1" fontAlgn="base" hangingPunct="1">
        <a:spcBef>
          <a:spcPct val="20000"/>
        </a:spcBef>
        <a:spcAft>
          <a:spcPct val="0"/>
        </a:spcAft>
        <a:buChar char="–"/>
        <a:defRPr sz="2000">
          <a:solidFill>
            <a:srgbClr val="000066"/>
          </a:solidFill>
          <a:latin typeface="+mn-lt"/>
        </a:defRPr>
      </a:lvl4pPr>
      <a:lvl5pPr marL="2057400" indent="-228600" algn="l" rtl="0" eaLnBrk="1" fontAlgn="base" hangingPunct="1">
        <a:spcBef>
          <a:spcPct val="20000"/>
        </a:spcBef>
        <a:spcAft>
          <a:spcPct val="0"/>
        </a:spcAft>
        <a:buChar char="»"/>
        <a:defRPr sz="2000">
          <a:solidFill>
            <a:srgbClr val="000066"/>
          </a:solidFill>
          <a:latin typeface="+mn-lt"/>
        </a:defRPr>
      </a:lvl5pPr>
      <a:lvl6pPr marL="2514600" indent="-228600" algn="l" rtl="0" eaLnBrk="1" fontAlgn="base" hangingPunct="1">
        <a:spcBef>
          <a:spcPct val="20000"/>
        </a:spcBef>
        <a:spcAft>
          <a:spcPct val="0"/>
        </a:spcAft>
        <a:buChar char="»"/>
        <a:defRPr sz="2000">
          <a:solidFill>
            <a:srgbClr val="000066"/>
          </a:solidFill>
          <a:latin typeface="+mn-lt"/>
        </a:defRPr>
      </a:lvl6pPr>
      <a:lvl7pPr marL="2971800" indent="-228600" algn="l" rtl="0" eaLnBrk="1" fontAlgn="base" hangingPunct="1">
        <a:spcBef>
          <a:spcPct val="20000"/>
        </a:spcBef>
        <a:spcAft>
          <a:spcPct val="0"/>
        </a:spcAft>
        <a:buChar char="»"/>
        <a:defRPr sz="2000">
          <a:solidFill>
            <a:srgbClr val="000066"/>
          </a:solidFill>
          <a:latin typeface="+mn-lt"/>
        </a:defRPr>
      </a:lvl7pPr>
      <a:lvl8pPr marL="3429000" indent="-228600" algn="l" rtl="0" eaLnBrk="1" fontAlgn="base" hangingPunct="1">
        <a:spcBef>
          <a:spcPct val="20000"/>
        </a:spcBef>
        <a:spcAft>
          <a:spcPct val="0"/>
        </a:spcAft>
        <a:buChar char="»"/>
        <a:defRPr sz="2000">
          <a:solidFill>
            <a:srgbClr val="000066"/>
          </a:solidFill>
          <a:latin typeface="+mn-lt"/>
        </a:defRPr>
      </a:lvl8pPr>
      <a:lvl9pPr marL="3886200" indent="-228600" algn="l" rtl="0" eaLnBrk="1" fontAlgn="base" hangingPunct="1">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462"/>
            <a:ext cx="7700963" cy="671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33400" y="260648"/>
            <a:ext cx="7010400" cy="1656184"/>
          </a:xfrm>
        </p:spPr>
        <p:txBody>
          <a:bodyPr/>
          <a:lstStyle/>
          <a:p>
            <a:r>
              <a:rPr lang="en-AU" sz="2400" b="1" dirty="0" smtClean="0"/>
              <a:t>Fruit &amp; Vegetable Processing Technology-FST </a:t>
            </a:r>
            <a:r>
              <a:rPr lang="en-AU" sz="2400" b="1" dirty="0" smtClean="0"/>
              <a:t>303</a:t>
            </a:r>
            <a:r>
              <a:rPr lang="en-AU" sz="2400" b="1" dirty="0" smtClean="0"/>
              <a:t> </a:t>
            </a:r>
            <a:r>
              <a:rPr lang="en-AU" sz="2400" b="1" dirty="0" smtClean="0"/>
              <a:t>IMF Technology</a:t>
            </a:r>
            <a:endParaRPr lang="en-AU" sz="3600" b="1" dirty="0"/>
          </a:p>
        </p:txBody>
      </p:sp>
      <p:sp>
        <p:nvSpPr>
          <p:cNvPr id="6" name="Rectangle 3"/>
          <p:cNvSpPr txBox="1">
            <a:spLocks noChangeArrowheads="1"/>
          </p:cNvSpPr>
          <p:nvPr/>
        </p:nvSpPr>
        <p:spPr>
          <a:xfrm>
            <a:off x="251520" y="1600200"/>
            <a:ext cx="7216080" cy="2657872"/>
          </a:xfrm>
          <a:prstGeom prst="rect">
            <a:avLst/>
          </a:prstGeom>
          <a:noFill/>
        </p:spPr>
        <p:txBody>
          <a:bodyPr vert="horz" lIns="91440" tIns="45720" rIns="91440" bIns="45720" rtlCol="0">
            <a:noAutofit/>
          </a:bodyPr>
          <a:lstStyle/>
          <a:p>
            <a:pPr algn="ctr">
              <a:spcBef>
                <a:spcPct val="20000"/>
              </a:spcBef>
              <a:buFont typeface="Wingdings" pitchFamily="2" charset="2"/>
              <a:buNone/>
              <a:defRPr/>
            </a:pPr>
            <a:r>
              <a:rPr lang="en-US" sz="2800" b="1" dirty="0" smtClean="0">
                <a:solidFill>
                  <a:srgbClr val="000066"/>
                </a:solidFill>
                <a:latin typeface="+mj-lt"/>
                <a:ea typeface="+mj-ea"/>
                <a:cs typeface="+mj-cs"/>
              </a:rPr>
              <a:t>   </a:t>
            </a:r>
          </a:p>
          <a:p>
            <a:pPr algn="ctr">
              <a:spcBef>
                <a:spcPct val="20000"/>
              </a:spcBef>
              <a:buFont typeface="Wingdings" pitchFamily="2" charset="2"/>
              <a:buNone/>
              <a:defRPr/>
            </a:pPr>
            <a:r>
              <a:rPr lang="en-US" sz="2800" b="1" dirty="0" smtClean="0">
                <a:solidFill>
                  <a:srgbClr val="000066"/>
                </a:solidFill>
                <a:latin typeface="+mj-lt"/>
                <a:ea typeface="+mj-ea"/>
                <a:cs typeface="+mj-cs"/>
              </a:rPr>
              <a:t>Dr</a:t>
            </a:r>
            <a:r>
              <a:rPr lang="en-US" sz="2800" b="1" dirty="0">
                <a:solidFill>
                  <a:srgbClr val="000066"/>
                </a:solidFill>
                <a:latin typeface="+mj-lt"/>
                <a:ea typeface="+mj-ea"/>
                <a:cs typeface="+mj-cs"/>
              </a:rPr>
              <a:t>. SARFRAZ </a:t>
            </a:r>
            <a:r>
              <a:rPr lang="en-US" sz="2800" b="1" dirty="0" smtClean="0">
                <a:solidFill>
                  <a:srgbClr val="000066"/>
                </a:solidFill>
                <a:latin typeface="+mj-lt"/>
                <a:ea typeface="+mj-ea"/>
                <a:cs typeface="+mj-cs"/>
              </a:rPr>
              <a:t>HUSSAIN</a:t>
            </a:r>
          </a:p>
          <a:p>
            <a:pPr algn="ctr"/>
            <a:r>
              <a:rPr lang="en-US" sz="2800" b="1" dirty="0" smtClean="0">
                <a:solidFill>
                  <a:srgbClr val="000066"/>
                </a:solidFill>
              </a:rPr>
              <a:t> Professor</a:t>
            </a:r>
            <a:endParaRPr lang="en-US" sz="2800" b="1" dirty="0" smtClean="0">
              <a:solidFill>
                <a:srgbClr val="000066"/>
              </a:solidFill>
              <a:latin typeface="+mj-lt"/>
              <a:ea typeface="+mj-ea"/>
              <a:cs typeface="+mj-cs"/>
            </a:endParaRPr>
          </a:p>
          <a:p>
            <a:pPr algn="ctr"/>
            <a:r>
              <a:rPr lang="en-US" sz="2800" b="1" dirty="0" smtClean="0">
                <a:solidFill>
                  <a:srgbClr val="000066"/>
                </a:solidFill>
                <a:latin typeface="+mj-lt"/>
                <a:ea typeface="+mj-ea"/>
                <a:cs typeface="+mj-cs"/>
              </a:rPr>
              <a:t>Department of Food Technology &amp; Nutrition</a:t>
            </a:r>
          </a:p>
          <a:p>
            <a:pPr algn="ctr"/>
            <a:r>
              <a:rPr lang="en-US" sz="2800" dirty="0" smtClean="0">
                <a:solidFill>
                  <a:srgbClr val="000066"/>
                </a:solidFill>
                <a:latin typeface="+mj-lt"/>
                <a:ea typeface="+mj-ea"/>
                <a:cs typeface="+mj-cs"/>
              </a:rPr>
              <a:t>        </a:t>
            </a:r>
            <a:endParaRPr lang="en-US" sz="2800" dirty="0">
              <a:solidFill>
                <a:srgbClr val="000066"/>
              </a:solidFill>
              <a:latin typeface="+mj-lt"/>
              <a:ea typeface="+mj-ea"/>
              <a:cs typeface="+mj-cs"/>
            </a:endParaRPr>
          </a:p>
          <a:p>
            <a:r>
              <a:rPr lang="en-US" sz="2800" dirty="0" smtClean="0">
                <a:solidFill>
                  <a:srgbClr val="000066"/>
                </a:solidFill>
                <a:latin typeface="+mj-lt"/>
                <a:ea typeface="+mj-ea"/>
                <a:cs typeface="+mj-cs"/>
              </a:rPr>
              <a:t> </a:t>
            </a:r>
            <a:endParaRPr lang="en-US" sz="2800" dirty="0">
              <a:solidFill>
                <a:srgbClr val="000066"/>
              </a:solidFill>
              <a:latin typeface="+mj-lt"/>
              <a:ea typeface="+mj-ea"/>
              <a:cs typeface="+mj-cs"/>
            </a:endParaRPr>
          </a:p>
        </p:txBody>
      </p:sp>
    </p:spTree>
    <p:extLst>
      <p:ext uri="{BB962C8B-B14F-4D97-AF65-F5344CB8AC3E}">
        <p14:creationId xmlns:p14="http://schemas.microsoft.com/office/powerpoint/2010/main" val="59929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of IMF</a:t>
            </a:r>
            <a:endParaRPr lang="en-GB" dirty="0"/>
          </a:p>
        </p:txBody>
      </p:sp>
      <p:sp>
        <p:nvSpPr>
          <p:cNvPr id="3" name="Content Placeholder 2"/>
          <p:cNvSpPr>
            <a:spLocks noGrp="1"/>
          </p:cNvSpPr>
          <p:nvPr>
            <p:ph idx="1"/>
          </p:nvPr>
        </p:nvSpPr>
        <p:spPr/>
        <p:txBody>
          <a:bodyPr/>
          <a:lstStyle/>
          <a:p>
            <a:pPr algn="just"/>
            <a:r>
              <a:rPr lang="en-US" sz="2400" dirty="0"/>
              <a:t>Unfortunately, R&amp;D work regarding IMF’s in Pakistan has not been conducted. </a:t>
            </a:r>
          </a:p>
          <a:p>
            <a:pPr algn="just"/>
            <a:r>
              <a:rPr lang="en-US" sz="2400" dirty="0" smtClean="0"/>
              <a:t>Laboratory </a:t>
            </a:r>
            <a:r>
              <a:rPr lang="en-US" sz="2400" dirty="0"/>
              <a:t>scale experiments for IM mango slices, apricot, cherry, mulberry, strawberry, guava and apple showed encouraging results. </a:t>
            </a:r>
            <a:endParaRPr lang="en-US" sz="2800" dirty="0"/>
          </a:p>
          <a:p>
            <a:pPr algn="just"/>
            <a:r>
              <a:rPr lang="en-US" sz="2800" dirty="0"/>
              <a:t>Consequently detailed pilot scale experiments may be carried out to obtain the basic information on the evaluation of economic feasibility for commercialization. </a:t>
            </a:r>
          </a:p>
          <a:p>
            <a:endParaRPr lang="en-GB" sz="2000" dirty="0"/>
          </a:p>
        </p:txBody>
      </p:sp>
    </p:spTree>
    <p:extLst>
      <p:ext uri="{BB962C8B-B14F-4D97-AF65-F5344CB8AC3E}">
        <p14:creationId xmlns:p14="http://schemas.microsoft.com/office/powerpoint/2010/main" val="157527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Potential of IMF Foods</a:t>
            </a:r>
            <a:endParaRPr lang="en-GB" b="1" dirty="0"/>
          </a:p>
        </p:txBody>
      </p:sp>
      <p:sp>
        <p:nvSpPr>
          <p:cNvPr id="3" name="Content Placeholder 2"/>
          <p:cNvSpPr>
            <a:spLocks noGrp="1"/>
          </p:cNvSpPr>
          <p:nvPr>
            <p:ph idx="1"/>
          </p:nvPr>
        </p:nvSpPr>
        <p:spPr/>
        <p:txBody>
          <a:bodyPr/>
          <a:lstStyle/>
          <a:p>
            <a:pPr algn="just"/>
            <a:r>
              <a:rPr lang="en-US" sz="2800" dirty="0"/>
              <a:t>There is a huge business opportunity for the local entrepreneurs with the collaboration of Department of Food Science &amp; Nutrition, University of Sargodha to gear up this advanced technology and development of high quality fruit products having specific flavor, taste, texture, and shelf life through proper packaging for local and international consumption.</a:t>
            </a:r>
            <a:endParaRPr lang="en-GB" sz="2800" dirty="0"/>
          </a:p>
          <a:p>
            <a:endParaRPr lang="en-GB" dirty="0"/>
          </a:p>
        </p:txBody>
      </p:sp>
    </p:spTree>
    <p:extLst>
      <p:ext uri="{BB962C8B-B14F-4D97-AF65-F5344CB8AC3E}">
        <p14:creationId xmlns:p14="http://schemas.microsoft.com/office/powerpoint/2010/main" val="231725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moisture Foods (IMF)</a:t>
            </a:r>
            <a:endParaRPr lang="en-GB" dirty="0"/>
          </a:p>
        </p:txBody>
      </p:sp>
      <p:sp>
        <p:nvSpPr>
          <p:cNvPr id="3" name="Content Placeholder 2"/>
          <p:cNvSpPr>
            <a:spLocks noGrp="1"/>
          </p:cNvSpPr>
          <p:nvPr>
            <p:ph idx="1"/>
          </p:nvPr>
        </p:nvSpPr>
        <p:spPr/>
        <p:txBody>
          <a:bodyPr/>
          <a:lstStyle/>
          <a:p>
            <a:pPr algn="just"/>
            <a:r>
              <a:rPr lang="en-US" sz="2800" dirty="0"/>
              <a:t>One </a:t>
            </a:r>
            <a:r>
              <a:rPr lang="en-US" sz="2800" dirty="0" smtClean="0"/>
              <a:t>best </a:t>
            </a:r>
            <a:r>
              <a:rPr lang="en-US" sz="2800" dirty="0"/>
              <a:t>methods for preservation is osmotic </a:t>
            </a:r>
            <a:r>
              <a:rPr lang="en-US" sz="2800" dirty="0" smtClean="0"/>
              <a:t>dehydration ,</a:t>
            </a:r>
          </a:p>
          <a:p>
            <a:pPr algn="just"/>
            <a:r>
              <a:rPr lang="en-US" sz="2800" dirty="0" smtClean="0"/>
              <a:t>followed </a:t>
            </a:r>
            <a:r>
              <a:rPr lang="en-US" sz="2800" dirty="0"/>
              <a:t>by </a:t>
            </a:r>
            <a:r>
              <a:rPr lang="en-US" sz="2800" dirty="0" smtClean="0"/>
              <a:t>air drying </a:t>
            </a:r>
            <a:r>
              <a:rPr lang="en-US" sz="2800" dirty="0"/>
              <a:t>to a safe water activity </a:t>
            </a:r>
            <a:r>
              <a:rPr lang="en-US" sz="2800" dirty="0" smtClean="0"/>
              <a:t>level, </a:t>
            </a:r>
          </a:p>
          <a:p>
            <a:pPr algn="just"/>
            <a:r>
              <a:rPr lang="en-US" sz="2800" dirty="0" smtClean="0"/>
              <a:t>IMF have </a:t>
            </a:r>
            <a:r>
              <a:rPr lang="en-US" sz="2800" dirty="0"/>
              <a:t>water activity (a</a:t>
            </a:r>
            <a:r>
              <a:rPr lang="en-US" sz="2800" baseline="-25000" dirty="0"/>
              <a:t>w</a:t>
            </a:r>
            <a:r>
              <a:rPr lang="en-US" sz="2800" dirty="0"/>
              <a:t>) of 0.60-0.85, </a:t>
            </a:r>
            <a:endParaRPr lang="en-US" sz="2800" dirty="0" smtClean="0"/>
          </a:p>
          <a:p>
            <a:pPr algn="just"/>
            <a:r>
              <a:rPr lang="en-US" sz="2800" dirty="0" smtClean="0"/>
              <a:t>A </a:t>
            </a:r>
            <a:r>
              <a:rPr lang="en-US" sz="2800" dirty="0"/>
              <a:t>correspondent moisture content of 10-35% on moist </a:t>
            </a:r>
            <a:r>
              <a:rPr lang="en-US" sz="2800" dirty="0" smtClean="0"/>
              <a:t>basis, </a:t>
            </a:r>
          </a:p>
          <a:p>
            <a:pPr algn="just"/>
            <a:r>
              <a:rPr lang="en-US" sz="2800" dirty="0" smtClean="0"/>
              <a:t>Below </a:t>
            </a:r>
            <a:r>
              <a:rPr lang="en-US" sz="2800" dirty="0"/>
              <a:t>a</a:t>
            </a:r>
            <a:r>
              <a:rPr lang="en-US" sz="2800" baseline="-25000" dirty="0"/>
              <a:t>w</a:t>
            </a:r>
            <a:r>
              <a:rPr lang="en-US" sz="2800" dirty="0"/>
              <a:t> of 0.60, moulds, yeast and bacteria cannot spoil the product. </a:t>
            </a:r>
            <a:endParaRPr lang="en-US" sz="2800" dirty="0" smtClean="0"/>
          </a:p>
        </p:txBody>
      </p:sp>
    </p:spTree>
    <p:extLst>
      <p:ext uri="{BB962C8B-B14F-4D97-AF65-F5344CB8AC3E}">
        <p14:creationId xmlns:p14="http://schemas.microsoft.com/office/powerpoint/2010/main" val="295219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IMFs is ppropriate tech. for </a:t>
            </a:r>
            <a:r>
              <a:rPr lang="en-US" sz="3200" dirty="0"/>
              <a:t>Pakistan</a:t>
            </a:r>
            <a:endParaRPr lang="en-GB" sz="3200" dirty="0"/>
          </a:p>
        </p:txBody>
      </p:sp>
      <p:sp>
        <p:nvSpPr>
          <p:cNvPr id="3" name="Content Placeholder 2"/>
          <p:cNvSpPr>
            <a:spLocks noGrp="1"/>
          </p:cNvSpPr>
          <p:nvPr>
            <p:ph idx="1"/>
          </p:nvPr>
        </p:nvSpPr>
        <p:spPr>
          <a:xfrm>
            <a:off x="457200" y="1371600"/>
            <a:ext cx="7162800" cy="4754563"/>
          </a:xfrm>
        </p:spPr>
        <p:txBody>
          <a:bodyPr/>
          <a:lstStyle/>
          <a:p>
            <a:pPr algn="just"/>
            <a:r>
              <a:rPr lang="en-US" sz="2800" dirty="0" smtClean="0"/>
              <a:t>Due </a:t>
            </a:r>
            <a:r>
              <a:rPr lang="en-US" sz="2800" dirty="0"/>
              <a:t>to minimal processing requirements, </a:t>
            </a:r>
            <a:endParaRPr lang="en-US" sz="2800" dirty="0" smtClean="0"/>
          </a:p>
          <a:p>
            <a:pPr algn="just"/>
            <a:r>
              <a:rPr lang="en-US" sz="2800" dirty="0" smtClean="0"/>
              <a:t>stability </a:t>
            </a:r>
            <a:r>
              <a:rPr lang="en-US" sz="2800" dirty="0"/>
              <a:t>under ambient conditions, </a:t>
            </a:r>
            <a:endParaRPr lang="en-US" sz="2800" dirty="0" smtClean="0"/>
          </a:p>
          <a:p>
            <a:pPr algn="just"/>
            <a:r>
              <a:rPr lang="en-US" sz="2800" dirty="0" smtClean="0"/>
              <a:t>safety</a:t>
            </a:r>
            <a:r>
              <a:rPr lang="en-US" sz="2800" dirty="0"/>
              <a:t>, convenience, ease of nutrient content </a:t>
            </a:r>
            <a:r>
              <a:rPr lang="en-US" sz="2800" dirty="0" smtClean="0"/>
              <a:t>adjustment</a:t>
            </a:r>
            <a:r>
              <a:rPr lang="en-US" sz="2800" dirty="0"/>
              <a:t>.</a:t>
            </a:r>
            <a:endParaRPr lang="en-US" sz="2800" dirty="0" smtClean="0"/>
          </a:p>
          <a:p>
            <a:pPr algn="just"/>
            <a:r>
              <a:rPr lang="en-US" sz="2800" dirty="0" smtClean="0"/>
              <a:t>energy </a:t>
            </a:r>
            <a:r>
              <a:rPr lang="en-US" sz="2800" dirty="0"/>
              <a:t>savings and low capital cost. </a:t>
            </a:r>
          </a:p>
        </p:txBody>
      </p:sp>
    </p:spTree>
    <p:extLst>
      <p:ext uri="{BB962C8B-B14F-4D97-AF65-F5344CB8AC3E}">
        <p14:creationId xmlns:p14="http://schemas.microsoft.com/office/powerpoint/2010/main" val="423409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IMFs is ppropriate tech. for Pakistan</a:t>
            </a:r>
            <a:endParaRPr lang="en-GB" sz="3200" dirty="0"/>
          </a:p>
        </p:txBody>
      </p:sp>
      <p:sp>
        <p:nvSpPr>
          <p:cNvPr id="3" name="Content Placeholder 2"/>
          <p:cNvSpPr>
            <a:spLocks noGrp="1"/>
          </p:cNvSpPr>
          <p:nvPr>
            <p:ph idx="1"/>
          </p:nvPr>
        </p:nvSpPr>
        <p:spPr/>
        <p:txBody>
          <a:bodyPr/>
          <a:lstStyle/>
          <a:p>
            <a:pPr algn="just"/>
            <a:r>
              <a:rPr lang="en-US" dirty="0"/>
              <a:t>The normal fruit candying process may take 5-7 days with excessive loss of water soluble minerals and vitamins. </a:t>
            </a:r>
          </a:p>
          <a:p>
            <a:pPr algn="just"/>
            <a:r>
              <a:rPr lang="en-US" dirty="0" smtClean="0"/>
              <a:t>But </a:t>
            </a:r>
            <a:r>
              <a:rPr lang="en-US" dirty="0"/>
              <a:t>through this technology it takes only 4-5 hours.</a:t>
            </a:r>
            <a:endParaRPr lang="en-GB" dirty="0"/>
          </a:p>
          <a:p>
            <a:endParaRPr lang="en-GB" dirty="0"/>
          </a:p>
          <a:p>
            <a:endParaRPr lang="en-GB" dirty="0"/>
          </a:p>
        </p:txBody>
      </p:sp>
    </p:spTree>
    <p:extLst>
      <p:ext uri="{BB962C8B-B14F-4D97-AF65-F5344CB8AC3E}">
        <p14:creationId xmlns:p14="http://schemas.microsoft.com/office/powerpoint/2010/main" val="118717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IMF</a:t>
            </a:r>
            <a:endParaRPr lang="en-GB" dirty="0"/>
          </a:p>
        </p:txBody>
      </p:sp>
      <p:sp>
        <p:nvSpPr>
          <p:cNvPr id="3" name="Content Placeholder 2"/>
          <p:cNvSpPr>
            <a:spLocks noGrp="1"/>
          </p:cNvSpPr>
          <p:nvPr>
            <p:ph idx="1"/>
          </p:nvPr>
        </p:nvSpPr>
        <p:spPr/>
        <p:txBody>
          <a:bodyPr/>
          <a:lstStyle/>
          <a:p>
            <a:r>
              <a:rPr lang="en-US" dirty="0"/>
              <a:t>A</a:t>
            </a:r>
            <a:r>
              <a:rPr lang="en-US" dirty="0" smtClean="0"/>
              <a:t>s </a:t>
            </a:r>
            <a:r>
              <a:rPr lang="en-US" dirty="0"/>
              <a:t>fruit snack, chewable leathers and candies by children, </a:t>
            </a:r>
            <a:endParaRPr lang="en-US" dirty="0" smtClean="0"/>
          </a:p>
          <a:p>
            <a:r>
              <a:rPr lang="en-US" dirty="0" smtClean="0"/>
              <a:t>addition </a:t>
            </a:r>
            <a:r>
              <a:rPr lang="en-US" dirty="0"/>
              <a:t>in most of the bakery products, in breakfast cereals, </a:t>
            </a:r>
            <a:endParaRPr lang="en-US" dirty="0" smtClean="0"/>
          </a:p>
          <a:p>
            <a:r>
              <a:rPr lang="en-US" dirty="0" smtClean="0"/>
              <a:t>in </a:t>
            </a:r>
            <a:r>
              <a:rPr lang="en-US" dirty="0"/>
              <a:t>cornstarch and gelatin desserts, </a:t>
            </a:r>
            <a:endParaRPr lang="en-US" dirty="0" smtClean="0"/>
          </a:p>
          <a:p>
            <a:r>
              <a:rPr lang="en-US" dirty="0" smtClean="0"/>
              <a:t>in </a:t>
            </a:r>
            <a:r>
              <a:rPr lang="en-US" dirty="0"/>
              <a:t>Ice Creams, in jams/jellies, </a:t>
            </a:r>
            <a:endParaRPr lang="en-US" dirty="0" smtClean="0"/>
          </a:p>
          <a:p>
            <a:r>
              <a:rPr lang="en-US" dirty="0" smtClean="0"/>
              <a:t>Local </a:t>
            </a:r>
            <a:r>
              <a:rPr lang="en-US" dirty="0"/>
              <a:t>rice dishes as raisin substitute, </a:t>
            </a:r>
            <a:endParaRPr lang="en-US" dirty="0" smtClean="0"/>
          </a:p>
          <a:p>
            <a:r>
              <a:rPr lang="en-US" dirty="0" smtClean="0"/>
              <a:t>in </a:t>
            </a:r>
            <a:r>
              <a:rPr lang="en-US" dirty="0"/>
              <a:t>juice as real fruit segments. </a:t>
            </a:r>
            <a:endParaRPr lang="en-GB" dirty="0"/>
          </a:p>
          <a:p>
            <a:endParaRPr lang="en-GB" dirty="0"/>
          </a:p>
        </p:txBody>
      </p:sp>
    </p:spTree>
    <p:extLst>
      <p:ext uri="{BB962C8B-B14F-4D97-AF65-F5344CB8AC3E}">
        <p14:creationId xmlns:p14="http://schemas.microsoft.com/office/powerpoint/2010/main" val="1427411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Benefitting industries</a:t>
            </a:r>
            <a:endParaRPr lang="en-GB" dirty="0"/>
          </a:p>
        </p:txBody>
      </p:sp>
      <p:sp>
        <p:nvSpPr>
          <p:cNvPr id="3" name="Content Placeholder 2"/>
          <p:cNvSpPr>
            <a:spLocks noGrp="1"/>
          </p:cNvSpPr>
          <p:nvPr>
            <p:ph idx="1"/>
          </p:nvPr>
        </p:nvSpPr>
        <p:spPr/>
        <p:txBody>
          <a:bodyPr/>
          <a:lstStyle/>
          <a:p>
            <a:pPr lvl="0"/>
            <a:r>
              <a:rPr lang="en-US" sz="3600" dirty="0"/>
              <a:t>Food Industry: Shezan, Mitchells, National, Salman’s food </a:t>
            </a:r>
            <a:r>
              <a:rPr lang="en-US" sz="3600" dirty="0" err="1" smtClean="0"/>
              <a:t>Ind</a:t>
            </a:r>
            <a:r>
              <a:rPr lang="en-US" sz="3600" dirty="0" smtClean="0"/>
              <a:t>, </a:t>
            </a:r>
            <a:r>
              <a:rPr lang="en-US" sz="3600" dirty="0"/>
              <a:t>Shan foods, Ahmad foods, Laziza, Ice cream industry, and many other small food processors.</a:t>
            </a:r>
            <a:endParaRPr lang="en-GB" sz="3600" dirty="0"/>
          </a:p>
          <a:p>
            <a:pPr lvl="0"/>
            <a:r>
              <a:rPr lang="en-US" sz="3600" dirty="0"/>
              <a:t>Fruit growing farmers.</a:t>
            </a:r>
            <a:endParaRPr lang="en-GB" sz="3600" dirty="0"/>
          </a:p>
          <a:p>
            <a:pPr lvl="0"/>
            <a:r>
              <a:rPr lang="en-US" sz="3600" dirty="0"/>
              <a:t>Exporters </a:t>
            </a:r>
            <a:endParaRPr lang="en-GB" sz="3600" dirty="0"/>
          </a:p>
          <a:p>
            <a:endParaRPr lang="en-GB" sz="1800" dirty="0"/>
          </a:p>
        </p:txBody>
      </p:sp>
    </p:spTree>
    <p:extLst>
      <p:ext uri="{BB962C8B-B14F-4D97-AF65-F5344CB8AC3E}">
        <p14:creationId xmlns:p14="http://schemas.microsoft.com/office/powerpoint/2010/main" val="3088395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technology</a:t>
            </a:r>
            <a:endParaRPr lang="en-GB" dirty="0"/>
          </a:p>
        </p:txBody>
      </p:sp>
      <p:sp>
        <p:nvSpPr>
          <p:cNvPr id="3" name="Content Placeholder 2"/>
          <p:cNvSpPr>
            <a:spLocks noGrp="1"/>
          </p:cNvSpPr>
          <p:nvPr>
            <p:ph idx="1"/>
          </p:nvPr>
        </p:nvSpPr>
        <p:spPr/>
        <p:txBody>
          <a:bodyPr/>
          <a:lstStyle/>
          <a:p>
            <a:pPr algn="just"/>
            <a:r>
              <a:rPr lang="en-US" sz="2400" dirty="0"/>
              <a:t> In this technology medium quality fruits are cut in pieces and subjected to the process of osmosis in sugar solution and about 50% moisture is removed under </a:t>
            </a:r>
            <a:r>
              <a:rPr lang="en-US" sz="2400" dirty="0" smtClean="0"/>
              <a:t>vacuum and </a:t>
            </a:r>
            <a:r>
              <a:rPr lang="en-US" sz="2400" dirty="0"/>
              <a:t>then dehydrated conventionally. </a:t>
            </a:r>
            <a:endParaRPr lang="en-US" sz="2400" dirty="0" smtClean="0"/>
          </a:p>
          <a:p>
            <a:pPr algn="just"/>
            <a:r>
              <a:rPr lang="en-US" sz="2400" dirty="0" smtClean="0"/>
              <a:t>Such </a:t>
            </a:r>
            <a:r>
              <a:rPr lang="en-US" sz="2400" dirty="0"/>
              <a:t>products increase in taste and keeping quality and can be successfully marketed within one year. </a:t>
            </a:r>
            <a:endParaRPr lang="en-US" sz="2400" dirty="0" smtClean="0"/>
          </a:p>
          <a:p>
            <a:pPr algn="just"/>
            <a:r>
              <a:rPr lang="en-US" sz="2400" dirty="0" smtClean="0"/>
              <a:t>They </a:t>
            </a:r>
            <a:r>
              <a:rPr lang="en-US" sz="2400" dirty="0"/>
              <a:t>can also be helpful in supplying essential micro and macro nutrients for adults to promote good health.</a:t>
            </a:r>
            <a:r>
              <a:rPr lang="en-US" sz="2000" dirty="0"/>
              <a:t> </a:t>
            </a:r>
            <a:endParaRPr lang="en-US" sz="2000" dirty="0" smtClean="0"/>
          </a:p>
          <a:p>
            <a:endParaRPr lang="en-GB" sz="1400" dirty="0"/>
          </a:p>
        </p:txBody>
      </p:sp>
    </p:spTree>
    <p:extLst>
      <p:ext uri="{BB962C8B-B14F-4D97-AF65-F5344CB8AC3E}">
        <p14:creationId xmlns:p14="http://schemas.microsoft.com/office/powerpoint/2010/main" val="2700033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technology</a:t>
            </a:r>
            <a:endParaRPr lang="en-GB" dirty="0"/>
          </a:p>
        </p:txBody>
      </p:sp>
      <p:sp>
        <p:nvSpPr>
          <p:cNvPr id="3" name="Content Placeholder 2"/>
          <p:cNvSpPr>
            <a:spLocks noGrp="1"/>
          </p:cNvSpPr>
          <p:nvPr>
            <p:ph idx="1"/>
          </p:nvPr>
        </p:nvSpPr>
        <p:spPr/>
        <p:txBody>
          <a:bodyPr/>
          <a:lstStyle/>
          <a:p>
            <a:pPr algn="just"/>
            <a:r>
              <a:rPr lang="en-US" dirty="0"/>
              <a:t>IMF products will also reduce chances of excessive use of SO</a:t>
            </a:r>
            <a:r>
              <a:rPr lang="en-US" baseline="-25000" dirty="0"/>
              <a:t>2</a:t>
            </a:r>
            <a:r>
              <a:rPr lang="en-US" dirty="0"/>
              <a:t> in dehydrated fruits with loss of essential nutrients such as thiamine. </a:t>
            </a:r>
          </a:p>
          <a:p>
            <a:pPr algn="just"/>
            <a:r>
              <a:rPr lang="en-US" dirty="0"/>
              <a:t>Our fruit products through introduction of this technology will be eligible for export in the countries where SO</a:t>
            </a:r>
            <a:r>
              <a:rPr lang="en-US" baseline="-25000" dirty="0"/>
              <a:t>2</a:t>
            </a:r>
            <a:r>
              <a:rPr lang="en-US" dirty="0"/>
              <a:t> in banned, as japan, denmark, sweden, holland, etc.</a:t>
            </a:r>
            <a:endParaRPr lang="en-GB" dirty="0"/>
          </a:p>
          <a:p>
            <a:endParaRPr lang="en-GB" dirty="0"/>
          </a:p>
        </p:txBody>
      </p:sp>
    </p:spTree>
    <p:extLst>
      <p:ext uri="{BB962C8B-B14F-4D97-AF65-F5344CB8AC3E}">
        <p14:creationId xmlns:p14="http://schemas.microsoft.com/office/powerpoint/2010/main" val="166704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technology</a:t>
            </a:r>
            <a:endParaRPr lang="en-GB" dirty="0"/>
          </a:p>
        </p:txBody>
      </p:sp>
      <p:sp>
        <p:nvSpPr>
          <p:cNvPr id="3" name="Content Placeholder 2"/>
          <p:cNvSpPr>
            <a:spLocks noGrp="1"/>
          </p:cNvSpPr>
          <p:nvPr>
            <p:ph idx="1"/>
          </p:nvPr>
        </p:nvSpPr>
        <p:spPr/>
        <p:txBody>
          <a:bodyPr/>
          <a:lstStyle/>
          <a:p>
            <a:pPr algn="just"/>
            <a:r>
              <a:rPr lang="en-US" sz="2800" dirty="0"/>
              <a:t>Wholesome seasonal fruits of having peculiar nutritional and medicinal value of optimum maturity and </a:t>
            </a:r>
            <a:r>
              <a:rPr lang="en-US" sz="2800" dirty="0" smtClean="0"/>
              <a:t>ripeness are selected, </a:t>
            </a:r>
          </a:p>
          <a:p>
            <a:pPr algn="just"/>
            <a:r>
              <a:rPr lang="en-US" sz="2800" dirty="0" smtClean="0"/>
              <a:t>The </a:t>
            </a:r>
            <a:r>
              <a:rPr lang="en-US" sz="2800" dirty="0"/>
              <a:t>fruits </a:t>
            </a:r>
            <a:r>
              <a:rPr lang="en-US" sz="2800" dirty="0" smtClean="0"/>
              <a:t>are </a:t>
            </a:r>
            <a:r>
              <a:rPr lang="en-US" sz="2800" dirty="0"/>
              <a:t>washed, peeled and cut into dices as </a:t>
            </a:r>
            <a:r>
              <a:rPr lang="en-US" sz="2800" dirty="0" smtClean="0"/>
              <a:t>required, </a:t>
            </a:r>
            <a:r>
              <a:rPr lang="en-US" sz="2800" dirty="0"/>
              <a:t>Cut fruits </a:t>
            </a:r>
            <a:r>
              <a:rPr lang="en-US" sz="2800" dirty="0" smtClean="0"/>
              <a:t>are </a:t>
            </a:r>
            <a:r>
              <a:rPr lang="en-US" sz="2800" dirty="0"/>
              <a:t>cooked in 50% sugar solution to reduce moisture level to 50</a:t>
            </a:r>
            <a:r>
              <a:rPr lang="en-US" sz="2800" dirty="0" smtClean="0"/>
              <a:t>%, </a:t>
            </a:r>
          </a:p>
          <a:p>
            <a:pPr algn="just"/>
            <a:r>
              <a:rPr lang="en-US" sz="2800" dirty="0" smtClean="0"/>
              <a:t>Then </a:t>
            </a:r>
            <a:r>
              <a:rPr lang="en-US" sz="2800" dirty="0"/>
              <a:t>fruit </a:t>
            </a:r>
            <a:r>
              <a:rPr lang="en-US" sz="2800" dirty="0" smtClean="0"/>
              <a:t>are </a:t>
            </a:r>
            <a:r>
              <a:rPr lang="en-US" sz="2800" dirty="0"/>
              <a:t>subjected to specialized Vacuum Pressure Syrup-soaking equipment, </a:t>
            </a:r>
            <a:endParaRPr lang="en-US" sz="2800" dirty="0" smtClean="0"/>
          </a:p>
          <a:p>
            <a:pPr marL="0" indent="0" algn="just">
              <a:buNone/>
            </a:pPr>
            <a:r>
              <a:rPr lang="en-US" sz="2800" dirty="0" smtClean="0"/>
              <a:t> </a:t>
            </a:r>
          </a:p>
          <a:p>
            <a:endParaRPr lang="en-GB" sz="2800" dirty="0"/>
          </a:p>
        </p:txBody>
      </p:sp>
    </p:spTree>
    <p:extLst>
      <p:ext uri="{BB962C8B-B14F-4D97-AF65-F5344CB8AC3E}">
        <p14:creationId xmlns:p14="http://schemas.microsoft.com/office/powerpoint/2010/main" val="426434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History of sugar preservation</a:t>
            </a:r>
            <a:endParaRPr lang="en-GB" b="1" dirty="0"/>
          </a:p>
        </p:txBody>
      </p:sp>
      <p:sp>
        <p:nvSpPr>
          <p:cNvPr id="3" name="Content Placeholder 2"/>
          <p:cNvSpPr>
            <a:spLocks noGrp="1"/>
          </p:cNvSpPr>
          <p:nvPr>
            <p:ph idx="1"/>
          </p:nvPr>
        </p:nvSpPr>
        <p:spPr/>
        <p:txBody>
          <a:bodyPr/>
          <a:lstStyle/>
          <a:p>
            <a:pPr algn="just"/>
            <a:r>
              <a:rPr lang="en-US" sz="2800" dirty="0"/>
              <a:t>Sugar preserves have long been recommended for patients in ancient Unani tib for patients of weak heart, palpitation, stomach disorders, and intestinal </a:t>
            </a:r>
            <a:r>
              <a:rPr lang="en-US" sz="2800" dirty="0" smtClean="0"/>
              <a:t>problems, </a:t>
            </a:r>
          </a:p>
          <a:p>
            <a:pPr algn="just"/>
            <a:r>
              <a:rPr lang="en-US" sz="2800" dirty="0" smtClean="0"/>
              <a:t>Reduce </a:t>
            </a:r>
            <a:r>
              <a:rPr lang="en-US" sz="2800" dirty="0"/>
              <a:t>deleterious effects of heat during summer season, </a:t>
            </a:r>
            <a:endParaRPr lang="en-US" sz="2800" dirty="0" smtClean="0"/>
          </a:p>
          <a:p>
            <a:pPr algn="just"/>
            <a:r>
              <a:rPr lang="en-US" sz="2800" dirty="0"/>
              <a:t>S</a:t>
            </a:r>
            <a:r>
              <a:rPr lang="en-US" sz="2800" dirty="0" smtClean="0"/>
              <a:t>uch </a:t>
            </a:r>
            <a:r>
              <a:rPr lang="en-US" sz="2800" dirty="0"/>
              <a:t>preserves are more soluble and easily digestible and refreshing. </a:t>
            </a:r>
            <a:endParaRPr lang="en-US" sz="2800" dirty="0" smtClean="0"/>
          </a:p>
        </p:txBody>
      </p:sp>
    </p:spTree>
    <p:extLst>
      <p:ext uri="{BB962C8B-B14F-4D97-AF65-F5344CB8AC3E}">
        <p14:creationId xmlns:p14="http://schemas.microsoft.com/office/powerpoint/2010/main" val="1738604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technology</a:t>
            </a:r>
            <a:endParaRPr lang="en-GB" dirty="0"/>
          </a:p>
        </p:txBody>
      </p:sp>
      <p:sp>
        <p:nvSpPr>
          <p:cNvPr id="3" name="Content Placeholder 2"/>
          <p:cNvSpPr>
            <a:spLocks noGrp="1"/>
          </p:cNvSpPr>
          <p:nvPr>
            <p:ph idx="1"/>
          </p:nvPr>
        </p:nvSpPr>
        <p:spPr>
          <a:xfrm>
            <a:off x="457200" y="1371600"/>
            <a:ext cx="7162800" cy="4754563"/>
          </a:xfrm>
        </p:spPr>
        <p:txBody>
          <a:bodyPr/>
          <a:lstStyle/>
          <a:p>
            <a:pPr algn="just"/>
            <a:r>
              <a:rPr lang="en-US" sz="2800" dirty="0"/>
              <a:t>where these fruits will be impregnated with syrups to the desired level for 2-3 hours, </a:t>
            </a:r>
            <a:r>
              <a:rPr lang="en-US" sz="2800" dirty="0" smtClean="0"/>
              <a:t>The fruit slices are drained and given a hot water ‘dip and drain treatment’ for a short while, </a:t>
            </a:r>
          </a:p>
          <a:p>
            <a:pPr algn="just"/>
            <a:r>
              <a:rPr lang="en-US" sz="2800" dirty="0" smtClean="0"/>
              <a:t>Then dried in a cabinet drier at 60-70</a:t>
            </a:r>
            <a:r>
              <a:rPr lang="en-US" sz="2800" baseline="30000" dirty="0" smtClean="0"/>
              <a:t>o</a:t>
            </a:r>
            <a:r>
              <a:rPr lang="en-US" sz="2800" dirty="0" smtClean="0"/>
              <a:t>C for 1-2 hours and cooled at ambient temperature until ready for packing, </a:t>
            </a:r>
          </a:p>
          <a:p>
            <a:pPr algn="just"/>
            <a:r>
              <a:rPr lang="en-US" sz="2800" dirty="0" smtClean="0"/>
              <a:t>IMF’s products will be stored at ambient temperature for at least 120 days. </a:t>
            </a:r>
            <a:endParaRPr lang="en-GB" sz="2800" dirty="0" smtClean="0"/>
          </a:p>
          <a:p>
            <a:endParaRPr lang="en-GB" dirty="0"/>
          </a:p>
        </p:txBody>
      </p:sp>
    </p:spTree>
    <p:extLst>
      <p:ext uri="{BB962C8B-B14F-4D97-AF65-F5344CB8AC3E}">
        <p14:creationId xmlns:p14="http://schemas.microsoft.com/office/powerpoint/2010/main" val="223635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this technology</a:t>
            </a:r>
            <a:endParaRPr lang="en-GB" dirty="0"/>
          </a:p>
        </p:txBody>
      </p:sp>
      <p:sp>
        <p:nvSpPr>
          <p:cNvPr id="3" name="Content Placeholder 2"/>
          <p:cNvSpPr>
            <a:spLocks noGrp="1"/>
          </p:cNvSpPr>
          <p:nvPr>
            <p:ph idx="1"/>
          </p:nvPr>
        </p:nvSpPr>
        <p:spPr/>
        <p:txBody>
          <a:bodyPr/>
          <a:lstStyle/>
          <a:p>
            <a:pPr algn="just"/>
            <a:r>
              <a:rPr lang="en-US" sz="2800" dirty="0"/>
              <a:t>There is need to establish small scale fruit and vegetable processing facilities in the form of a centre which will achieve the following aims and objectives:</a:t>
            </a:r>
            <a:endParaRPr lang="en-GB" sz="2800" dirty="0"/>
          </a:p>
          <a:p>
            <a:pPr algn="just"/>
            <a:r>
              <a:rPr lang="en-US" sz="2800" dirty="0" smtClean="0"/>
              <a:t>Conduct </a:t>
            </a:r>
            <a:r>
              <a:rPr lang="en-US" sz="2800" dirty="0"/>
              <a:t>research on Pakistani varieties of fruits and vegetables and develop a data bank.</a:t>
            </a:r>
            <a:endParaRPr lang="en-GB" sz="2800" dirty="0"/>
          </a:p>
          <a:p>
            <a:pPr algn="just"/>
            <a:r>
              <a:rPr lang="en-US" sz="2800" dirty="0" smtClean="0"/>
              <a:t>Implement </a:t>
            </a:r>
            <a:r>
              <a:rPr lang="en-US" sz="2800" dirty="0"/>
              <a:t>the idea of value addition for fruits and vegetables</a:t>
            </a:r>
            <a:r>
              <a:rPr lang="en-US" sz="2800" dirty="0" smtClean="0"/>
              <a:t>.</a:t>
            </a:r>
            <a:endParaRPr lang="en-GB" sz="2800" dirty="0"/>
          </a:p>
        </p:txBody>
      </p:sp>
    </p:spTree>
    <p:extLst>
      <p:ext uri="{BB962C8B-B14F-4D97-AF65-F5344CB8AC3E}">
        <p14:creationId xmlns:p14="http://schemas.microsoft.com/office/powerpoint/2010/main" val="259954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this technology</a:t>
            </a:r>
            <a:endParaRPr lang="en-GB" dirty="0"/>
          </a:p>
        </p:txBody>
      </p:sp>
      <p:sp>
        <p:nvSpPr>
          <p:cNvPr id="3" name="Content Placeholder 2"/>
          <p:cNvSpPr>
            <a:spLocks noGrp="1"/>
          </p:cNvSpPr>
          <p:nvPr>
            <p:ph idx="1"/>
          </p:nvPr>
        </p:nvSpPr>
        <p:spPr/>
        <p:txBody>
          <a:bodyPr/>
          <a:lstStyle/>
          <a:p>
            <a:pPr algn="just"/>
            <a:r>
              <a:rPr lang="en-US" sz="2800" dirty="0"/>
              <a:t>Improvement in shelf life and marketing of fruits and vegetables.</a:t>
            </a:r>
            <a:endParaRPr lang="en-GB" sz="2800" dirty="0"/>
          </a:p>
          <a:p>
            <a:pPr algn="just"/>
            <a:r>
              <a:rPr lang="en-US" dirty="0"/>
              <a:t>Provide professional and technical guidance to food industry on scientific modern knowledge.</a:t>
            </a:r>
            <a:endParaRPr lang="en-GB" dirty="0"/>
          </a:p>
          <a:p>
            <a:pPr algn="just"/>
            <a:r>
              <a:rPr lang="en-US" dirty="0"/>
              <a:t>Develop new processes and products for adoption by the food industry.</a:t>
            </a:r>
            <a:endParaRPr lang="en-GB" dirty="0"/>
          </a:p>
          <a:p>
            <a:endParaRPr lang="en-GB" dirty="0"/>
          </a:p>
        </p:txBody>
      </p:sp>
    </p:spTree>
    <p:extLst>
      <p:ext uri="{BB962C8B-B14F-4D97-AF65-F5344CB8AC3E}">
        <p14:creationId xmlns:p14="http://schemas.microsoft.com/office/powerpoint/2010/main" val="127223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this technology</a:t>
            </a:r>
            <a:endParaRPr lang="en-GB" dirty="0"/>
          </a:p>
        </p:txBody>
      </p:sp>
      <p:sp>
        <p:nvSpPr>
          <p:cNvPr id="3" name="Content Placeholder 2"/>
          <p:cNvSpPr>
            <a:spLocks noGrp="1"/>
          </p:cNvSpPr>
          <p:nvPr>
            <p:ph idx="1"/>
          </p:nvPr>
        </p:nvSpPr>
        <p:spPr>
          <a:xfrm>
            <a:off x="457200" y="1143000"/>
            <a:ext cx="7162800" cy="4983163"/>
          </a:xfrm>
        </p:spPr>
        <p:txBody>
          <a:bodyPr/>
          <a:lstStyle/>
          <a:p>
            <a:pPr algn="just"/>
            <a:r>
              <a:rPr lang="en-US" dirty="0" smtClean="0"/>
              <a:t>Develop </a:t>
            </a:r>
            <a:r>
              <a:rPr lang="en-US" dirty="0"/>
              <a:t>reliable food analyses facilities for private sector/ food industry- microbial analyses, food composition analyses on payment basis.</a:t>
            </a:r>
            <a:endParaRPr lang="en-GB" dirty="0"/>
          </a:p>
          <a:p>
            <a:pPr algn="just"/>
            <a:r>
              <a:rPr lang="en-US" dirty="0" smtClean="0"/>
              <a:t>Provide </a:t>
            </a:r>
            <a:r>
              <a:rPr lang="en-US" dirty="0"/>
              <a:t>training facilities for graduate and post graduate students.</a:t>
            </a:r>
            <a:endParaRPr lang="en-GB" dirty="0"/>
          </a:p>
          <a:p>
            <a:pPr algn="just"/>
            <a:r>
              <a:rPr lang="en-US" dirty="0" smtClean="0"/>
              <a:t>Explore </a:t>
            </a:r>
            <a:r>
              <a:rPr lang="en-US" dirty="0"/>
              <a:t>new sources of food materials and make existing facilities even better.</a:t>
            </a:r>
            <a:endParaRPr lang="en-GB" dirty="0"/>
          </a:p>
          <a:p>
            <a:endParaRPr lang="en-GB" dirty="0"/>
          </a:p>
        </p:txBody>
      </p:sp>
    </p:spTree>
    <p:extLst>
      <p:ext uri="{BB962C8B-B14F-4D97-AF65-F5344CB8AC3E}">
        <p14:creationId xmlns:p14="http://schemas.microsoft.com/office/powerpoint/2010/main" val="2390103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this technology</a:t>
            </a:r>
            <a:endParaRPr lang="en-GB" dirty="0"/>
          </a:p>
        </p:txBody>
      </p:sp>
      <p:sp>
        <p:nvSpPr>
          <p:cNvPr id="3" name="Content Placeholder 2"/>
          <p:cNvSpPr>
            <a:spLocks noGrp="1"/>
          </p:cNvSpPr>
          <p:nvPr>
            <p:ph idx="1"/>
          </p:nvPr>
        </p:nvSpPr>
        <p:spPr>
          <a:xfrm>
            <a:off x="457200" y="1143000"/>
            <a:ext cx="7162800" cy="4983163"/>
          </a:xfrm>
        </p:spPr>
        <p:txBody>
          <a:bodyPr/>
          <a:lstStyle/>
          <a:p>
            <a:pPr algn="just"/>
            <a:r>
              <a:rPr lang="en-US" sz="2800" dirty="0"/>
              <a:t>Help to achieve goals for export through implementation of certification and quality </a:t>
            </a:r>
            <a:r>
              <a:rPr lang="en-US" sz="2800" dirty="0" smtClean="0"/>
              <a:t>systems,</a:t>
            </a:r>
            <a:endParaRPr lang="en-GB" sz="2800" dirty="0"/>
          </a:p>
          <a:p>
            <a:pPr algn="just"/>
            <a:r>
              <a:rPr lang="en-US" sz="2800" dirty="0"/>
              <a:t>Dissemination information for new business technologies to save the losses of fruits and vegetables and product development of export </a:t>
            </a:r>
            <a:r>
              <a:rPr lang="en-US" sz="2800" dirty="0" smtClean="0"/>
              <a:t>value, </a:t>
            </a:r>
            <a:endParaRPr lang="en-GB" sz="2800" dirty="0"/>
          </a:p>
          <a:p>
            <a:pPr algn="just"/>
            <a:r>
              <a:rPr lang="en-US" sz="2800" dirty="0"/>
              <a:t>Protection of fruits and vegetables from senescence </a:t>
            </a:r>
            <a:r>
              <a:rPr lang="en-US" sz="2800" dirty="0" smtClean="0"/>
              <a:t>(deterioration</a:t>
            </a:r>
            <a:r>
              <a:rPr lang="en-US" sz="2800" dirty="0"/>
              <a:t>) through product </a:t>
            </a:r>
            <a:r>
              <a:rPr lang="en-US" sz="2800" dirty="0" smtClean="0"/>
              <a:t>development, </a:t>
            </a:r>
            <a:endParaRPr lang="en-GB" sz="2800" dirty="0"/>
          </a:p>
          <a:p>
            <a:endParaRPr lang="en-GB" dirty="0"/>
          </a:p>
        </p:txBody>
      </p:sp>
    </p:spTree>
    <p:extLst>
      <p:ext uri="{BB962C8B-B14F-4D97-AF65-F5344CB8AC3E}">
        <p14:creationId xmlns:p14="http://schemas.microsoft.com/office/powerpoint/2010/main" val="2903557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this technology</a:t>
            </a:r>
            <a:endParaRPr lang="en-GB" dirty="0"/>
          </a:p>
        </p:txBody>
      </p:sp>
      <p:sp>
        <p:nvSpPr>
          <p:cNvPr id="3" name="Content Placeholder 2"/>
          <p:cNvSpPr>
            <a:spLocks noGrp="1"/>
          </p:cNvSpPr>
          <p:nvPr>
            <p:ph idx="1"/>
          </p:nvPr>
        </p:nvSpPr>
        <p:spPr>
          <a:xfrm>
            <a:off x="457200" y="1219200"/>
            <a:ext cx="7162800" cy="4906963"/>
          </a:xfrm>
        </p:spPr>
        <p:txBody>
          <a:bodyPr/>
          <a:lstStyle/>
          <a:p>
            <a:pPr algn="just"/>
            <a:r>
              <a:rPr lang="en-US" sz="2400" dirty="0" smtClean="0"/>
              <a:t>One </a:t>
            </a:r>
            <a:r>
              <a:rPr lang="en-US" sz="2400" dirty="0"/>
              <a:t>of major challenges being faced by the country is to feed ever-increasing population of the </a:t>
            </a:r>
            <a:r>
              <a:rPr lang="en-US" sz="2400" dirty="0" smtClean="0"/>
              <a:t>country, </a:t>
            </a:r>
            <a:endParaRPr lang="en-GB" sz="2400" dirty="0"/>
          </a:p>
          <a:p>
            <a:pPr algn="just"/>
            <a:r>
              <a:rPr lang="en-US" sz="2400" dirty="0" smtClean="0"/>
              <a:t>Increase </a:t>
            </a:r>
            <a:r>
              <a:rPr lang="en-US" sz="2400" dirty="0"/>
              <a:t>area of production as well as per acre yield of fruits and vegetables for sustainable </a:t>
            </a:r>
            <a:r>
              <a:rPr lang="en-US" sz="2400" dirty="0" smtClean="0"/>
              <a:t>agriculture, </a:t>
            </a:r>
            <a:endParaRPr lang="en-GB" sz="2400" dirty="0"/>
          </a:p>
          <a:p>
            <a:pPr algn="just"/>
            <a:r>
              <a:rPr lang="en-US" sz="2400" dirty="0" smtClean="0"/>
              <a:t>Agri. Depart. </a:t>
            </a:r>
            <a:r>
              <a:rPr lang="en-US" sz="2400" dirty="0"/>
              <a:t>is striving hard to enhance quality of life by supporting production of    </a:t>
            </a:r>
            <a:r>
              <a:rPr lang="en-US" sz="2400" dirty="0" smtClean="0"/>
              <a:t>agriculture </a:t>
            </a:r>
            <a:r>
              <a:rPr lang="en-US" sz="2400" dirty="0"/>
              <a:t>in the </a:t>
            </a:r>
            <a:r>
              <a:rPr lang="en-US" sz="2400" dirty="0" smtClean="0"/>
              <a:t>province,</a:t>
            </a:r>
          </a:p>
          <a:p>
            <a:pPr algn="just"/>
            <a:r>
              <a:rPr lang="en-US" sz="2400" dirty="0" smtClean="0"/>
              <a:t>which </a:t>
            </a:r>
            <a:r>
              <a:rPr lang="en-US" sz="2400" dirty="0"/>
              <a:t>is only possible through saving losses </a:t>
            </a:r>
            <a:r>
              <a:rPr lang="en-US" sz="2800" dirty="0"/>
              <a:t>and introduce new </a:t>
            </a:r>
            <a:r>
              <a:rPr lang="en-US" sz="2800" dirty="0" smtClean="0"/>
              <a:t>product technologies</a:t>
            </a:r>
            <a:r>
              <a:rPr lang="en-US" sz="2800" dirty="0"/>
              <a:t>.</a:t>
            </a:r>
            <a:endParaRPr lang="en-GB" sz="2400" dirty="0"/>
          </a:p>
          <a:p>
            <a:endParaRPr lang="en-GB" sz="1200" dirty="0"/>
          </a:p>
        </p:txBody>
      </p:sp>
    </p:spTree>
    <p:extLst>
      <p:ext uri="{BB962C8B-B14F-4D97-AF65-F5344CB8AC3E}">
        <p14:creationId xmlns:p14="http://schemas.microsoft.com/office/powerpoint/2010/main" val="3992339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this technology</a:t>
            </a:r>
            <a:endParaRPr lang="en-GB" dirty="0"/>
          </a:p>
        </p:txBody>
      </p:sp>
      <p:sp>
        <p:nvSpPr>
          <p:cNvPr id="3" name="Content Placeholder 2"/>
          <p:cNvSpPr>
            <a:spLocks noGrp="1"/>
          </p:cNvSpPr>
          <p:nvPr>
            <p:ph idx="1"/>
          </p:nvPr>
        </p:nvSpPr>
        <p:spPr/>
        <p:txBody>
          <a:bodyPr/>
          <a:lstStyle/>
          <a:p>
            <a:pPr algn="just"/>
            <a:r>
              <a:rPr lang="en-US" sz="2400" dirty="0"/>
              <a:t>Export of fruits and vegetables can be increased by providing facilities in the Universities which </a:t>
            </a:r>
            <a:r>
              <a:rPr lang="en-US" sz="2400" dirty="0" smtClean="0"/>
              <a:t>will </a:t>
            </a:r>
            <a:r>
              <a:rPr lang="en-US" sz="2400" dirty="0"/>
              <a:t>serve as visiting centre for new investors.</a:t>
            </a:r>
            <a:endParaRPr lang="en-GB" sz="2400" dirty="0"/>
          </a:p>
          <a:p>
            <a:pPr algn="just"/>
            <a:r>
              <a:rPr lang="en-US" sz="2400" dirty="0"/>
              <a:t>Conduct research on IMF’s for curing patients of various common diseases through reduced levels of sugar and feed concentrated form of minerals and vitamins </a:t>
            </a:r>
            <a:r>
              <a:rPr lang="en-US" sz="2800" dirty="0"/>
              <a:t>to meet daily demand of minerals and vitamins in the form of IMF’s to cure diseases. </a:t>
            </a:r>
            <a:endParaRPr lang="en-GB" sz="2800" dirty="0"/>
          </a:p>
          <a:p>
            <a:endParaRPr lang="en-GB" dirty="0"/>
          </a:p>
        </p:txBody>
      </p:sp>
    </p:spTree>
    <p:extLst>
      <p:ext uri="{BB962C8B-B14F-4D97-AF65-F5344CB8AC3E}">
        <p14:creationId xmlns:p14="http://schemas.microsoft.com/office/powerpoint/2010/main" val="277094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Osmotic dehydration pilot plant by Bertuzi Italia</a:t>
            </a:r>
            <a:endParaRPr lang="en-GB" dirty="0"/>
          </a:p>
        </p:txBody>
      </p:sp>
      <p:sp>
        <p:nvSpPr>
          <p:cNvPr id="4" name="Text Placeholder 3"/>
          <p:cNvSpPr>
            <a:spLocks noGrp="1"/>
          </p:cNvSpPr>
          <p:nvPr>
            <p:ph type="body" sz="half" idx="2"/>
          </p:nvPr>
        </p:nvSpPr>
        <p:spPr/>
        <p:txBody>
          <a:bodyPr/>
          <a:lstStyle/>
          <a:p>
            <a:r>
              <a:rPr lang="en-US" sz="2000" b="1" dirty="0" smtClean="0"/>
              <a:t>Pilot KANDIMAT</a:t>
            </a:r>
            <a:endParaRPr lang="en-GB" b="1" dirty="0"/>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xfrm>
            <a:off x="381000" y="612775"/>
            <a:ext cx="68976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96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Disadvantages of primitive technology</a:t>
            </a:r>
            <a:endParaRPr lang="en-GB" dirty="0"/>
          </a:p>
        </p:txBody>
      </p:sp>
      <p:sp>
        <p:nvSpPr>
          <p:cNvPr id="3" name="Content Placeholder 2"/>
          <p:cNvSpPr>
            <a:spLocks noGrp="1"/>
          </p:cNvSpPr>
          <p:nvPr>
            <p:ph idx="1"/>
          </p:nvPr>
        </p:nvSpPr>
        <p:spPr/>
        <p:txBody>
          <a:bodyPr/>
          <a:lstStyle/>
          <a:p>
            <a:pPr algn="just"/>
            <a:r>
              <a:rPr lang="en-US" sz="2800" dirty="0" smtClean="0"/>
              <a:t>High losses </a:t>
            </a:r>
            <a:r>
              <a:rPr lang="en-US" sz="2800" dirty="0"/>
              <a:t>of water soluble minerals and vitamins, </a:t>
            </a:r>
          </a:p>
          <a:p>
            <a:pPr algn="just"/>
            <a:r>
              <a:rPr lang="en-US" sz="2800" dirty="0"/>
              <a:t>M</a:t>
            </a:r>
            <a:r>
              <a:rPr lang="en-US" sz="2800" dirty="0" smtClean="0"/>
              <a:t>ain </a:t>
            </a:r>
            <a:r>
              <a:rPr lang="en-US" sz="2800" dirty="0"/>
              <a:t>reason that these products have not shown their potential to cure diseases. </a:t>
            </a:r>
            <a:endParaRPr lang="en-US" sz="2800" dirty="0" smtClean="0"/>
          </a:p>
          <a:p>
            <a:pPr algn="just"/>
            <a:r>
              <a:rPr lang="en-US" sz="2800" dirty="0"/>
              <a:t>M</a:t>
            </a:r>
            <a:r>
              <a:rPr lang="en-US" sz="2800" dirty="0" smtClean="0"/>
              <a:t>al </a:t>
            </a:r>
            <a:r>
              <a:rPr lang="en-US" sz="2800" dirty="0"/>
              <a:t>practices during manufacturing to make such products more attractive have led to the decline in the usage of such products by the patients and old age people.</a:t>
            </a:r>
          </a:p>
          <a:p>
            <a:pPr algn="just"/>
            <a:endParaRPr lang="en-US" dirty="0"/>
          </a:p>
          <a:p>
            <a:endParaRPr lang="en-GB" dirty="0"/>
          </a:p>
        </p:txBody>
      </p:sp>
    </p:spTree>
    <p:extLst>
      <p:ext uri="{BB962C8B-B14F-4D97-AF65-F5344CB8AC3E}">
        <p14:creationId xmlns:p14="http://schemas.microsoft.com/office/powerpoint/2010/main" val="40268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History of sugar preservation</a:t>
            </a:r>
            <a:endParaRPr lang="en-GB" b="1" dirty="0"/>
          </a:p>
        </p:txBody>
      </p:sp>
      <p:sp>
        <p:nvSpPr>
          <p:cNvPr id="3" name="Content Placeholder 2"/>
          <p:cNvSpPr>
            <a:spLocks noGrp="1"/>
          </p:cNvSpPr>
          <p:nvPr>
            <p:ph idx="1"/>
          </p:nvPr>
        </p:nvSpPr>
        <p:spPr/>
        <p:txBody>
          <a:bodyPr/>
          <a:lstStyle/>
          <a:p>
            <a:pPr algn="just"/>
            <a:r>
              <a:rPr lang="en-US" sz="2800" dirty="0" smtClean="0"/>
              <a:t>One </a:t>
            </a:r>
            <a:r>
              <a:rPr lang="en-US" sz="2800" dirty="0"/>
              <a:t>of the main reasons of malnutrition is less consumption of food than required due to high moisture and low nutrient content levels in fresh fruits.</a:t>
            </a:r>
          </a:p>
          <a:p>
            <a:pPr algn="just"/>
            <a:r>
              <a:rPr lang="en-US" sz="2800" dirty="0"/>
              <a:t> IMF’s can also be used for patients to control number of diseases including diarrhea, dehydration, low nutrient deficiencies and malnutrition. </a:t>
            </a:r>
          </a:p>
          <a:p>
            <a:pPr algn="just"/>
            <a:r>
              <a:rPr lang="en-US" sz="2800" dirty="0"/>
              <a:t>Natural fruit products have mostly replaced sugar confectionary in the world markets.</a:t>
            </a:r>
            <a:endParaRPr lang="en-GB" sz="2800" dirty="0"/>
          </a:p>
          <a:p>
            <a:endParaRPr lang="en-GB" sz="2800" dirty="0"/>
          </a:p>
        </p:txBody>
      </p:sp>
    </p:spTree>
    <p:extLst>
      <p:ext uri="{BB962C8B-B14F-4D97-AF65-F5344CB8AC3E}">
        <p14:creationId xmlns:p14="http://schemas.microsoft.com/office/powerpoint/2010/main" val="20249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History of Sugar Preservation</a:t>
            </a:r>
            <a:endParaRPr lang="en-GB" b="1" dirty="0"/>
          </a:p>
        </p:txBody>
      </p:sp>
      <p:sp>
        <p:nvSpPr>
          <p:cNvPr id="3" name="Content Placeholder 2"/>
          <p:cNvSpPr>
            <a:spLocks noGrp="1"/>
          </p:cNvSpPr>
          <p:nvPr>
            <p:ph idx="1"/>
          </p:nvPr>
        </p:nvSpPr>
        <p:spPr/>
        <p:txBody>
          <a:bodyPr/>
          <a:lstStyle/>
          <a:p>
            <a:pPr algn="just"/>
            <a:r>
              <a:rPr lang="en-US" sz="2800" dirty="0"/>
              <a:t> There is a huge potential for export of IMF’s to the Middle East, Europe, Australia, America and South East Asia. </a:t>
            </a:r>
            <a:endParaRPr lang="en-US" sz="2800" dirty="0" smtClean="0"/>
          </a:p>
          <a:p>
            <a:pPr algn="just"/>
            <a:r>
              <a:rPr lang="en-US" sz="2800" dirty="0" smtClean="0"/>
              <a:t>These </a:t>
            </a:r>
            <a:r>
              <a:rPr lang="en-US" sz="2800" dirty="0"/>
              <a:t>products have high price in Europe and North America and great demand in South Eastern countries like Thailand, Malaysia, Indonesia and Singapore. </a:t>
            </a:r>
            <a:endParaRPr lang="en-GB" sz="2800" dirty="0"/>
          </a:p>
          <a:p>
            <a:pPr algn="just"/>
            <a:r>
              <a:rPr lang="en-US" sz="2800" dirty="0" smtClean="0"/>
              <a:t>Countries </a:t>
            </a:r>
            <a:r>
              <a:rPr lang="en-US" sz="2800" dirty="0"/>
              <a:t>like China, Turkey, Philippine, South Africa are earning a lot of foreign exchange through export of such products. </a:t>
            </a:r>
            <a:endParaRPr lang="en-US" sz="2800" dirty="0" smtClean="0"/>
          </a:p>
          <a:p>
            <a:endParaRPr lang="en-GB" sz="1200" dirty="0"/>
          </a:p>
        </p:txBody>
      </p:sp>
    </p:spTree>
    <p:extLst>
      <p:ext uri="{BB962C8B-B14F-4D97-AF65-F5344CB8AC3E}">
        <p14:creationId xmlns:p14="http://schemas.microsoft.com/office/powerpoint/2010/main" val="310071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Preserve</a:t>
            </a:r>
            <a:endParaRPr lang="en-GB" dirty="0"/>
          </a:p>
        </p:txBody>
      </p:sp>
      <p:sp>
        <p:nvSpPr>
          <p:cNvPr id="3" name="Content Placeholder 2"/>
          <p:cNvSpPr>
            <a:spLocks noGrp="1"/>
          </p:cNvSpPr>
          <p:nvPr>
            <p:ph idx="1"/>
          </p:nvPr>
        </p:nvSpPr>
        <p:spPr/>
        <p:txBody>
          <a:bodyPr/>
          <a:lstStyle/>
          <a:p>
            <a:r>
              <a:rPr lang="en-US" sz="2800" dirty="0" smtClean="0"/>
              <a:t>A mature fruit or vegetable impregnated with heavy sugar/sugar syrup till it becomes tender and transparent is known as preserve.</a:t>
            </a:r>
          </a:p>
          <a:p>
            <a:r>
              <a:rPr lang="en-US" sz="2800" dirty="0" smtClean="0"/>
              <a:t>Amla, apple, bale, pear, mango, cherries, strawberries, pineapple, papaya and peaches can be used,</a:t>
            </a:r>
          </a:p>
          <a:p>
            <a:r>
              <a:rPr lang="en-US" sz="2800" dirty="0"/>
              <a:t>1</a:t>
            </a:r>
            <a:r>
              <a:rPr lang="en-US" sz="2800" dirty="0" smtClean="0"/>
              <a:t>kg sugar, 1Kg fruit and 1Liter water along with few grams of citric or tartaric acid is used to avoid crystalization,</a:t>
            </a:r>
            <a:endParaRPr lang="en-GB" sz="2800" dirty="0"/>
          </a:p>
        </p:txBody>
      </p:sp>
    </p:spTree>
    <p:extLst>
      <p:ext uri="{BB962C8B-B14F-4D97-AF65-F5344CB8AC3E}">
        <p14:creationId xmlns:p14="http://schemas.microsoft.com/office/powerpoint/2010/main" val="413683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process of making preserves</a:t>
            </a:r>
            <a:endParaRPr lang="en-GB" dirty="0"/>
          </a:p>
        </p:txBody>
      </p:sp>
      <p:sp>
        <p:nvSpPr>
          <p:cNvPr id="3" name="Content Placeholder 2"/>
          <p:cNvSpPr>
            <a:spLocks noGrp="1"/>
          </p:cNvSpPr>
          <p:nvPr>
            <p:ph idx="1"/>
          </p:nvPr>
        </p:nvSpPr>
        <p:spPr/>
        <p:txBody>
          <a:bodyPr/>
          <a:lstStyle/>
          <a:p>
            <a:r>
              <a:rPr lang="en-US" sz="2400" dirty="0" smtClean="0"/>
              <a:t>Cook in 68</a:t>
            </a:r>
            <a:r>
              <a:rPr lang="en-US" sz="2400" baseline="30000" dirty="0" smtClean="0"/>
              <a:t>0 </a:t>
            </a:r>
            <a:r>
              <a:rPr lang="en-US" sz="2400" dirty="0" smtClean="0"/>
              <a:t>B which corresponds to 106</a:t>
            </a:r>
            <a:r>
              <a:rPr lang="en-US" sz="2400" baseline="30000" dirty="0" smtClean="0"/>
              <a:t>0</a:t>
            </a:r>
            <a:r>
              <a:rPr lang="en-US" sz="2400" dirty="0" smtClean="0"/>
              <a:t>C temperature. </a:t>
            </a:r>
          </a:p>
          <a:p>
            <a:r>
              <a:rPr lang="en-US" sz="2400" dirty="0" smtClean="0"/>
              <a:t>The fruit should be cooked/Blanched to make it soft and tender to allow penetration of sugar,</a:t>
            </a:r>
          </a:p>
          <a:p>
            <a:r>
              <a:rPr lang="en-US" sz="2400" dirty="0" smtClean="0"/>
              <a:t>Slow cooking be prefered to avoid shrivelling and shrinkage of fruits</a:t>
            </a:r>
          </a:p>
          <a:p>
            <a:r>
              <a:rPr lang="en-US" sz="2400" dirty="0" smtClean="0"/>
              <a:t>High juicy fruits can be cooke vigoursly </a:t>
            </a:r>
          </a:p>
          <a:p>
            <a:r>
              <a:rPr lang="en-US" sz="2400" dirty="0" smtClean="0"/>
              <a:t>But soft fruits need little slow cooking to avoid disintegration,</a:t>
            </a:r>
            <a:endParaRPr lang="en-GB" sz="2400" dirty="0"/>
          </a:p>
        </p:txBody>
      </p:sp>
    </p:spTree>
    <p:extLst>
      <p:ext uri="{BB962C8B-B14F-4D97-AF65-F5344CB8AC3E}">
        <p14:creationId xmlns:p14="http://schemas.microsoft.com/office/powerpoint/2010/main" val="112340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process</a:t>
            </a:r>
            <a:endParaRPr lang="en-GB" dirty="0"/>
          </a:p>
        </p:txBody>
      </p:sp>
      <p:sp>
        <p:nvSpPr>
          <p:cNvPr id="3" name="Content Placeholder 2"/>
          <p:cNvSpPr>
            <a:spLocks noGrp="1"/>
          </p:cNvSpPr>
          <p:nvPr>
            <p:ph idx="1"/>
          </p:nvPr>
        </p:nvSpPr>
        <p:spPr/>
        <p:txBody>
          <a:bodyPr/>
          <a:lstStyle/>
          <a:p>
            <a:r>
              <a:rPr lang="en-US" dirty="0" smtClean="0"/>
              <a:t>Fruit and equal weight of sugar is sprinkled on fruit or cooked in light solution to remove excess of water from fruit and allow sugar to penetrate,</a:t>
            </a:r>
          </a:p>
          <a:p>
            <a:r>
              <a:rPr lang="en-US" dirty="0" smtClean="0"/>
              <a:t>Remove the fruit from sugar solution and cook to a one thread consistency cool and add fruit,</a:t>
            </a:r>
          </a:p>
          <a:p>
            <a:r>
              <a:rPr lang="en-US" dirty="0" smtClean="0"/>
              <a:t>Repeat this process 3-4 times</a:t>
            </a:r>
            <a:endParaRPr lang="en-GB" dirty="0"/>
          </a:p>
        </p:txBody>
      </p:sp>
    </p:spTree>
    <p:extLst>
      <p:ext uri="{BB962C8B-B14F-4D97-AF65-F5344CB8AC3E}">
        <p14:creationId xmlns:p14="http://schemas.microsoft.com/office/powerpoint/2010/main" val="119106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process</a:t>
            </a:r>
            <a:endParaRPr lang="en-GB" dirty="0"/>
          </a:p>
        </p:txBody>
      </p:sp>
      <p:sp>
        <p:nvSpPr>
          <p:cNvPr id="3" name="Content Placeholder 2"/>
          <p:cNvSpPr>
            <a:spLocks noGrp="1"/>
          </p:cNvSpPr>
          <p:nvPr>
            <p:ph idx="1"/>
          </p:nvPr>
        </p:nvSpPr>
        <p:spPr/>
        <p:txBody>
          <a:bodyPr/>
          <a:lstStyle/>
          <a:p>
            <a:r>
              <a:rPr lang="en-US" dirty="0" smtClean="0"/>
              <a:t>Add 30-35% sugar in blanched fruit and transfer to a vaccuum pan and concentrate to 70% TSS</a:t>
            </a:r>
          </a:p>
          <a:p>
            <a:r>
              <a:rPr lang="en-US" dirty="0" smtClean="0"/>
              <a:t>Finish and give a quick water wash to remove superficial syrup,</a:t>
            </a:r>
          </a:p>
          <a:p>
            <a:r>
              <a:rPr lang="en-US" dirty="0" smtClean="0"/>
              <a:t>Dry in a conventional dryer and pack in poly bags</a:t>
            </a:r>
            <a:endParaRPr lang="en-GB" dirty="0"/>
          </a:p>
        </p:txBody>
      </p:sp>
    </p:spTree>
    <p:extLst>
      <p:ext uri="{BB962C8B-B14F-4D97-AF65-F5344CB8AC3E}">
        <p14:creationId xmlns:p14="http://schemas.microsoft.com/office/powerpoint/2010/main" val="3810779867"/>
      </p:ext>
    </p:extLst>
  </p:cSld>
  <p:clrMapOvr>
    <a:masterClrMapping/>
  </p:clrMapOvr>
</p:sld>
</file>

<file path=ppt/theme/theme1.xml><?xml version="1.0" encoding="utf-8"?>
<a:theme xmlns:a="http://schemas.openxmlformats.org/drawingml/2006/main" name="Them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Theme2</Template>
  <TotalTime>3131</TotalTime>
  <Words>1466</Words>
  <Application>Microsoft Office PowerPoint</Application>
  <PresentationFormat>On-screen Show (4:3)</PresentationFormat>
  <Paragraphs>114</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Theme2</vt:lpstr>
      <vt:lpstr>CorelDRAW</vt:lpstr>
      <vt:lpstr>Fruit &amp; Vegetable Processing Technology-FST 303 IMF Technology</vt:lpstr>
      <vt:lpstr>History of sugar preservation</vt:lpstr>
      <vt:lpstr>Disadvantages of primitive technology</vt:lpstr>
      <vt:lpstr>History of sugar preservation</vt:lpstr>
      <vt:lpstr>History of Sugar Preservation</vt:lpstr>
      <vt:lpstr>Definition of Preserve</vt:lpstr>
      <vt:lpstr>Rapid process of making preserves</vt:lpstr>
      <vt:lpstr>Slow process</vt:lpstr>
      <vt:lpstr>Vacuum process</vt:lpstr>
      <vt:lpstr>Potential of IMF</vt:lpstr>
      <vt:lpstr>Potential of IMF Foods</vt:lpstr>
      <vt:lpstr>Intermediate moisture Foods (IMF)</vt:lpstr>
      <vt:lpstr>IMFs is ppropriate tech. for Pakistan</vt:lpstr>
      <vt:lpstr>IMFs is ppropriate tech. for Pakistan</vt:lpstr>
      <vt:lpstr>USES OF IMF</vt:lpstr>
      <vt:lpstr>Benefitting industries</vt:lpstr>
      <vt:lpstr>Processing technology</vt:lpstr>
      <vt:lpstr>Processing technology</vt:lpstr>
      <vt:lpstr>Processing technology</vt:lpstr>
      <vt:lpstr>Processing technology</vt:lpstr>
      <vt:lpstr>Benefits of this technology</vt:lpstr>
      <vt:lpstr>Benefits of this technology</vt:lpstr>
      <vt:lpstr>Benefits of this technology</vt:lpstr>
      <vt:lpstr>Benefits of this technology</vt:lpstr>
      <vt:lpstr>Benefits of this technology</vt:lpstr>
      <vt:lpstr>Benefits of this technology</vt:lpstr>
      <vt:lpstr>Osmotic dehydration pilot plant by Bertuzi Italia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increase post harvest shelf life of fresh vegetables</dc:title>
  <dc:creator>Umar</dc:creator>
  <cp:lastModifiedBy>Dr Sarfaraz Hussain</cp:lastModifiedBy>
  <cp:revision>343</cp:revision>
  <dcterms:created xsi:type="dcterms:W3CDTF">2014-04-03T04:44:35Z</dcterms:created>
  <dcterms:modified xsi:type="dcterms:W3CDTF">2021-02-10T05:36:00Z</dcterms:modified>
</cp:coreProperties>
</file>