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2.xml" ContentType="application/vnd.openxmlformats-officedocument.presentationml.notesSlide+xml"/>
  <Override PartName="/ppt/slides/slide99.xml" ContentType="application/vnd.openxmlformats-officedocument.presentationml.slide+xml"/>
  <Override PartName="/ppt/slides/slide118.xml" ContentType="application/vnd.openxmlformats-officedocument.presentationml.slide+xml"/>
  <Override PartName="/ppt/diagrams/layout1.xml" ContentType="application/vnd.openxmlformats-officedocument.drawingml.diagramLayout+xml"/>
  <Override PartName="/ppt/notesSlides/notesSlide7.xml" ContentType="application/vnd.openxmlformats-officedocument.presentationml.notesSlide+xml"/>
  <Override PartName="/ppt/diagrams/data2.xml" ContentType="application/vnd.openxmlformats-officedocument.drawingml.diagramData+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s/slide119.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diagrams/layout2.xml" ContentType="application/vnd.openxmlformats-officedocument.drawingml.diagramLayout+xml"/>
  <Default Extension="vml" ContentType="application/vnd.openxmlformats-officedocument.vmlDrawing"/>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notesSlides/notesSlide6.xml" ContentType="application/vnd.openxmlformats-officedocument.presentationml.notesSlide+xml"/>
  <Override PartName="/ppt/diagrams/data3.xml" ContentType="application/vnd.openxmlformats-officedocument.drawingml.diagramData+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slides/slide79.xml" ContentType="application/vnd.openxmlformats-officedocument.presentationml.slide+xml"/>
  <Override PartName="/ppt/slides/slide10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diagrams/quickStyle1.xml" ContentType="application/vnd.openxmlformats-officedocument.drawingml.diagramStyl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2"/>
  </p:notesMasterIdLst>
  <p:sldIdLst>
    <p:sldId id="256" r:id="rId2"/>
    <p:sldId id="283" r:id="rId3"/>
    <p:sldId id="273" r:id="rId4"/>
    <p:sldId id="257" r:id="rId5"/>
    <p:sldId id="258" r:id="rId6"/>
    <p:sldId id="259" r:id="rId7"/>
    <p:sldId id="260" r:id="rId8"/>
    <p:sldId id="261" r:id="rId9"/>
    <p:sldId id="262" r:id="rId10"/>
    <p:sldId id="296" r:id="rId11"/>
    <p:sldId id="297" r:id="rId12"/>
    <p:sldId id="298" r:id="rId13"/>
    <p:sldId id="263" r:id="rId14"/>
    <p:sldId id="264" r:id="rId15"/>
    <p:sldId id="284" r:id="rId16"/>
    <p:sldId id="285" r:id="rId17"/>
    <p:sldId id="265" r:id="rId18"/>
    <p:sldId id="266" r:id="rId19"/>
    <p:sldId id="286" r:id="rId20"/>
    <p:sldId id="287" r:id="rId21"/>
    <p:sldId id="288" r:id="rId22"/>
    <p:sldId id="292" r:id="rId23"/>
    <p:sldId id="302" r:id="rId24"/>
    <p:sldId id="304" r:id="rId25"/>
    <p:sldId id="305" r:id="rId26"/>
    <p:sldId id="308" r:id="rId27"/>
    <p:sldId id="309" r:id="rId28"/>
    <p:sldId id="310" r:id="rId29"/>
    <p:sldId id="311" r:id="rId30"/>
    <p:sldId id="312" r:id="rId31"/>
    <p:sldId id="313" r:id="rId32"/>
    <p:sldId id="314" r:id="rId33"/>
    <p:sldId id="294" r:id="rId34"/>
    <p:sldId id="289" r:id="rId35"/>
    <p:sldId id="290" r:id="rId36"/>
    <p:sldId id="267" r:id="rId37"/>
    <p:sldId id="272" r:id="rId38"/>
    <p:sldId id="268" r:id="rId39"/>
    <p:sldId id="269" r:id="rId40"/>
    <p:sldId id="270" r:id="rId41"/>
    <p:sldId id="271" r:id="rId42"/>
    <p:sldId id="274" r:id="rId43"/>
    <p:sldId id="276" r:id="rId44"/>
    <p:sldId id="281" r:id="rId45"/>
    <p:sldId id="282" r:id="rId46"/>
    <p:sldId id="291" r:id="rId47"/>
    <p:sldId id="299" r:id="rId48"/>
    <p:sldId id="300" r:id="rId49"/>
    <p:sldId id="301" r:id="rId50"/>
    <p:sldId id="331" r:id="rId51"/>
    <p:sldId id="329" r:id="rId52"/>
    <p:sldId id="330" r:id="rId53"/>
    <p:sldId id="316" r:id="rId54"/>
    <p:sldId id="317" r:id="rId55"/>
    <p:sldId id="318" r:id="rId56"/>
    <p:sldId id="319" r:id="rId57"/>
    <p:sldId id="320" r:id="rId58"/>
    <p:sldId id="321" r:id="rId59"/>
    <p:sldId id="322" r:id="rId60"/>
    <p:sldId id="327" r:id="rId61"/>
    <p:sldId id="328" r:id="rId62"/>
    <p:sldId id="323" r:id="rId63"/>
    <p:sldId id="324" r:id="rId64"/>
    <p:sldId id="325" r:id="rId65"/>
    <p:sldId id="326" r:id="rId66"/>
    <p:sldId id="332" r:id="rId67"/>
    <p:sldId id="333" r:id="rId68"/>
    <p:sldId id="352" r:id="rId69"/>
    <p:sldId id="353" r:id="rId70"/>
    <p:sldId id="354" r:id="rId71"/>
    <p:sldId id="357" r:id="rId72"/>
    <p:sldId id="340" r:id="rId73"/>
    <p:sldId id="341" r:id="rId74"/>
    <p:sldId id="342" r:id="rId75"/>
    <p:sldId id="343" r:id="rId76"/>
    <p:sldId id="344" r:id="rId77"/>
    <p:sldId id="345" r:id="rId78"/>
    <p:sldId id="346" r:id="rId79"/>
    <p:sldId id="347" r:id="rId80"/>
    <p:sldId id="348" r:id="rId81"/>
    <p:sldId id="349" r:id="rId82"/>
    <p:sldId id="350" r:id="rId83"/>
    <p:sldId id="356" r:id="rId84"/>
    <p:sldId id="358" r:id="rId85"/>
    <p:sldId id="359" r:id="rId86"/>
    <p:sldId id="360" r:id="rId87"/>
    <p:sldId id="361" r:id="rId88"/>
    <p:sldId id="362" r:id="rId89"/>
    <p:sldId id="363" r:id="rId90"/>
    <p:sldId id="364" r:id="rId91"/>
    <p:sldId id="365" r:id="rId92"/>
    <p:sldId id="368" r:id="rId93"/>
    <p:sldId id="369" r:id="rId94"/>
    <p:sldId id="370" r:id="rId95"/>
    <p:sldId id="371" r:id="rId96"/>
    <p:sldId id="372" r:id="rId97"/>
    <p:sldId id="373" r:id="rId98"/>
    <p:sldId id="374" r:id="rId99"/>
    <p:sldId id="375" r:id="rId100"/>
    <p:sldId id="376" r:id="rId101"/>
    <p:sldId id="377" r:id="rId102"/>
    <p:sldId id="378" r:id="rId103"/>
    <p:sldId id="379" r:id="rId104"/>
    <p:sldId id="380" r:id="rId105"/>
    <p:sldId id="383" r:id="rId106"/>
    <p:sldId id="384" r:id="rId107"/>
    <p:sldId id="387" r:id="rId108"/>
    <p:sldId id="388" r:id="rId109"/>
    <p:sldId id="389" r:id="rId110"/>
    <p:sldId id="390" r:id="rId111"/>
    <p:sldId id="391" r:id="rId112"/>
    <p:sldId id="392" r:id="rId113"/>
    <p:sldId id="393" r:id="rId114"/>
    <p:sldId id="394" r:id="rId115"/>
    <p:sldId id="395" r:id="rId116"/>
    <p:sldId id="396" r:id="rId117"/>
    <p:sldId id="397" r:id="rId118"/>
    <p:sldId id="381" r:id="rId119"/>
    <p:sldId id="398" r:id="rId120"/>
    <p:sldId id="382" r:id="rId1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EC1923-79DF-42FD-BA48-66D9AEA499E1}"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fr-FR"/>
        </a:p>
      </dgm:t>
    </dgm:pt>
    <dgm:pt modelId="{AC93DC16-7432-4D2D-A446-3AF77372F11C}">
      <dgm:prSet phldrT="[Texte]"/>
      <dgm:spPr/>
      <dgm:t>
        <a:bodyPr/>
        <a:lstStyle/>
        <a:p>
          <a:pPr algn="l"/>
          <a:r>
            <a:rPr lang="fr-FR" dirty="0" smtClean="0"/>
            <a:t>Grammar </a:t>
          </a:r>
          <a:r>
            <a:rPr lang="en-US" dirty="0" smtClean="0"/>
            <a:t>is a set of rules that have two tasks:</a:t>
          </a:r>
          <a:endParaRPr lang="fr-FR" dirty="0"/>
        </a:p>
      </dgm:t>
    </dgm:pt>
    <dgm:pt modelId="{6D06E63D-6299-4E44-9018-011A7AFCDD33}" type="parTrans" cxnId="{8F8DCB68-DB22-4799-9A85-3976067048EF}">
      <dgm:prSet/>
      <dgm:spPr/>
      <dgm:t>
        <a:bodyPr/>
        <a:lstStyle/>
        <a:p>
          <a:endParaRPr lang="fr-FR"/>
        </a:p>
      </dgm:t>
    </dgm:pt>
    <dgm:pt modelId="{8AFF28AA-C9F1-4E1F-AC41-AFADE30A83D4}" type="sibTrans" cxnId="{8F8DCB68-DB22-4799-9A85-3976067048EF}">
      <dgm:prSet/>
      <dgm:spPr/>
      <dgm:t>
        <a:bodyPr/>
        <a:lstStyle/>
        <a:p>
          <a:endParaRPr lang="fr-FR"/>
        </a:p>
      </dgm:t>
    </dgm:pt>
    <dgm:pt modelId="{23561D93-F8A1-40EA-B0ED-C7B78B46B10D}">
      <dgm:prSet phldrT="[Texte]" custT="1"/>
      <dgm:spPr/>
      <dgm:t>
        <a:bodyPr/>
        <a:lstStyle/>
        <a:p>
          <a:pPr algn="l"/>
          <a:r>
            <a:rPr lang="en-US" sz="1600" dirty="0" smtClean="0"/>
            <a:t>Separating grammatical from ungrammatical sentences</a:t>
          </a:r>
          <a:r>
            <a:rPr lang="en-US" sz="1500" dirty="0" smtClean="0"/>
            <a:t>.</a:t>
          </a:r>
          <a:endParaRPr lang="fr-FR" sz="1500" dirty="0"/>
        </a:p>
      </dgm:t>
    </dgm:pt>
    <dgm:pt modelId="{4132AD78-CA47-40C5-9279-409BA61DBFED}" type="parTrans" cxnId="{0E0B6E02-C1E6-4D44-830D-C921C22950F5}">
      <dgm:prSet/>
      <dgm:spPr/>
      <dgm:t>
        <a:bodyPr/>
        <a:lstStyle/>
        <a:p>
          <a:endParaRPr lang="fr-FR"/>
        </a:p>
      </dgm:t>
    </dgm:pt>
    <dgm:pt modelId="{270A13E2-E9BC-4DBF-9AA2-665F36CDBD5D}" type="sibTrans" cxnId="{0E0B6E02-C1E6-4D44-830D-C921C22950F5}">
      <dgm:prSet/>
      <dgm:spPr/>
      <dgm:t>
        <a:bodyPr/>
        <a:lstStyle/>
        <a:p>
          <a:endParaRPr lang="fr-FR"/>
        </a:p>
      </dgm:t>
    </dgm:pt>
    <dgm:pt modelId="{9525076A-438D-4160-B25A-416B2E645FCD}">
      <dgm:prSet phldrT="[Texte]" custT="1"/>
      <dgm:spPr/>
      <dgm:t>
        <a:bodyPr/>
        <a:lstStyle/>
        <a:p>
          <a:pPr algn="l"/>
          <a:r>
            <a:rPr lang="en-US" sz="1600" dirty="0" smtClean="0"/>
            <a:t>Providing a description each of the grammatical sentences, stating how they should be pronounced and what they mean.</a:t>
          </a:r>
          <a:endParaRPr lang="fr-FR" sz="1600" dirty="0"/>
        </a:p>
      </dgm:t>
    </dgm:pt>
    <dgm:pt modelId="{D7CF066C-73B4-48BF-80BD-D8E1A5D05363}" type="parTrans" cxnId="{AE4A96D1-C049-412A-AD46-5F85C3C7D3DE}">
      <dgm:prSet/>
      <dgm:spPr/>
      <dgm:t>
        <a:bodyPr/>
        <a:lstStyle/>
        <a:p>
          <a:endParaRPr lang="fr-FR"/>
        </a:p>
      </dgm:t>
    </dgm:pt>
    <dgm:pt modelId="{0345329D-8152-463F-BA06-32B391821E6D}" type="sibTrans" cxnId="{AE4A96D1-C049-412A-AD46-5F85C3C7D3DE}">
      <dgm:prSet/>
      <dgm:spPr/>
      <dgm:t>
        <a:bodyPr/>
        <a:lstStyle/>
        <a:p>
          <a:endParaRPr lang="fr-FR"/>
        </a:p>
      </dgm:t>
    </dgm:pt>
    <dgm:pt modelId="{1368D5F8-501B-4117-81EB-353731DE5404}" type="pres">
      <dgm:prSet presAssocID="{DAEC1923-79DF-42FD-BA48-66D9AEA499E1}" presName="diagram" presStyleCnt="0">
        <dgm:presLayoutVars>
          <dgm:chPref val="1"/>
          <dgm:dir/>
          <dgm:animOne val="branch"/>
          <dgm:animLvl val="lvl"/>
          <dgm:resizeHandles/>
        </dgm:presLayoutVars>
      </dgm:prSet>
      <dgm:spPr/>
      <dgm:t>
        <a:bodyPr/>
        <a:lstStyle/>
        <a:p>
          <a:endParaRPr lang="fr-FR"/>
        </a:p>
      </dgm:t>
    </dgm:pt>
    <dgm:pt modelId="{C2C41FDB-22DB-4709-83C4-EAE7AA376D92}" type="pres">
      <dgm:prSet presAssocID="{AC93DC16-7432-4D2D-A446-3AF77372F11C}" presName="root" presStyleCnt="0"/>
      <dgm:spPr/>
    </dgm:pt>
    <dgm:pt modelId="{B872FD8E-699A-48C0-89C6-2C7CD61158BF}" type="pres">
      <dgm:prSet presAssocID="{AC93DC16-7432-4D2D-A446-3AF77372F11C}" presName="rootComposite" presStyleCnt="0"/>
      <dgm:spPr/>
    </dgm:pt>
    <dgm:pt modelId="{AA1E080C-D0E2-40F6-A2B9-901D109F682E}" type="pres">
      <dgm:prSet presAssocID="{AC93DC16-7432-4D2D-A446-3AF77372F11C}" presName="rootText" presStyleLbl="node1" presStyleIdx="0" presStyleCnt="1" custFlipVert="0" custFlipHor="1" custScaleX="218104" custScaleY="254081"/>
      <dgm:spPr/>
      <dgm:t>
        <a:bodyPr/>
        <a:lstStyle/>
        <a:p>
          <a:endParaRPr lang="fr-FR"/>
        </a:p>
      </dgm:t>
    </dgm:pt>
    <dgm:pt modelId="{97887246-CE00-4D51-AD47-3C0B813FA8DA}" type="pres">
      <dgm:prSet presAssocID="{AC93DC16-7432-4D2D-A446-3AF77372F11C}" presName="rootConnector" presStyleLbl="node1" presStyleIdx="0" presStyleCnt="1"/>
      <dgm:spPr/>
      <dgm:t>
        <a:bodyPr/>
        <a:lstStyle/>
        <a:p>
          <a:endParaRPr lang="fr-FR"/>
        </a:p>
      </dgm:t>
    </dgm:pt>
    <dgm:pt modelId="{EE4BCCB4-B81E-4A2F-AED4-6F8541C1B2A1}" type="pres">
      <dgm:prSet presAssocID="{AC93DC16-7432-4D2D-A446-3AF77372F11C}" presName="childShape" presStyleCnt="0"/>
      <dgm:spPr/>
    </dgm:pt>
    <dgm:pt modelId="{5C95FB46-B48B-4845-AD3C-428E09C341B0}" type="pres">
      <dgm:prSet presAssocID="{4132AD78-CA47-40C5-9279-409BA61DBFED}" presName="Name13" presStyleLbl="parChTrans1D2" presStyleIdx="0" presStyleCnt="2"/>
      <dgm:spPr/>
      <dgm:t>
        <a:bodyPr/>
        <a:lstStyle/>
        <a:p>
          <a:endParaRPr lang="fr-FR"/>
        </a:p>
      </dgm:t>
    </dgm:pt>
    <dgm:pt modelId="{031A08B4-7466-41A3-BE00-3ED9968631E1}" type="pres">
      <dgm:prSet presAssocID="{23561D93-F8A1-40EA-B0ED-C7B78B46B10D}" presName="childText" presStyleLbl="bgAcc1" presStyleIdx="0" presStyleCnt="2" custAng="10800000" custFlipVert="1" custFlipHor="1" custScaleX="329258" custScaleY="146482">
        <dgm:presLayoutVars>
          <dgm:bulletEnabled val="1"/>
        </dgm:presLayoutVars>
      </dgm:prSet>
      <dgm:spPr/>
      <dgm:t>
        <a:bodyPr/>
        <a:lstStyle/>
        <a:p>
          <a:endParaRPr lang="fr-FR"/>
        </a:p>
      </dgm:t>
    </dgm:pt>
    <dgm:pt modelId="{FDC2D0B2-AC52-4DC4-B63A-809FB19112AA}" type="pres">
      <dgm:prSet presAssocID="{D7CF066C-73B4-48BF-80BD-D8E1A5D05363}" presName="Name13" presStyleLbl="parChTrans1D2" presStyleIdx="1" presStyleCnt="2"/>
      <dgm:spPr/>
      <dgm:t>
        <a:bodyPr/>
        <a:lstStyle/>
        <a:p>
          <a:endParaRPr lang="fr-FR"/>
        </a:p>
      </dgm:t>
    </dgm:pt>
    <dgm:pt modelId="{B48455DA-4B41-4A99-9889-CA4F0925D7B2}" type="pres">
      <dgm:prSet presAssocID="{9525076A-438D-4160-B25A-416B2E645FCD}" presName="childText" presStyleLbl="bgAcc1" presStyleIdx="1" presStyleCnt="2" custScaleX="334204" custScaleY="347019">
        <dgm:presLayoutVars>
          <dgm:bulletEnabled val="1"/>
        </dgm:presLayoutVars>
      </dgm:prSet>
      <dgm:spPr/>
      <dgm:t>
        <a:bodyPr/>
        <a:lstStyle/>
        <a:p>
          <a:endParaRPr lang="fr-FR"/>
        </a:p>
      </dgm:t>
    </dgm:pt>
  </dgm:ptLst>
  <dgm:cxnLst>
    <dgm:cxn modelId="{8F8DCB68-DB22-4799-9A85-3976067048EF}" srcId="{DAEC1923-79DF-42FD-BA48-66D9AEA499E1}" destId="{AC93DC16-7432-4D2D-A446-3AF77372F11C}" srcOrd="0" destOrd="0" parTransId="{6D06E63D-6299-4E44-9018-011A7AFCDD33}" sibTransId="{8AFF28AA-C9F1-4E1F-AC41-AFADE30A83D4}"/>
    <dgm:cxn modelId="{AC1D7A2B-3C93-46A5-A586-A48C4732A28D}" type="presOf" srcId="{9525076A-438D-4160-B25A-416B2E645FCD}" destId="{B48455DA-4B41-4A99-9889-CA4F0925D7B2}" srcOrd="0" destOrd="0" presId="urn:microsoft.com/office/officeart/2005/8/layout/hierarchy3"/>
    <dgm:cxn modelId="{0E0B6E02-C1E6-4D44-830D-C921C22950F5}" srcId="{AC93DC16-7432-4D2D-A446-3AF77372F11C}" destId="{23561D93-F8A1-40EA-B0ED-C7B78B46B10D}" srcOrd="0" destOrd="0" parTransId="{4132AD78-CA47-40C5-9279-409BA61DBFED}" sibTransId="{270A13E2-E9BC-4DBF-9AA2-665F36CDBD5D}"/>
    <dgm:cxn modelId="{00736BEC-88A0-448B-93EE-AB2D6D234F62}" type="presOf" srcId="{AC93DC16-7432-4D2D-A446-3AF77372F11C}" destId="{97887246-CE00-4D51-AD47-3C0B813FA8DA}" srcOrd="1" destOrd="0" presId="urn:microsoft.com/office/officeart/2005/8/layout/hierarchy3"/>
    <dgm:cxn modelId="{504BAD66-016A-4212-9FEA-D0B2779815A4}" type="presOf" srcId="{DAEC1923-79DF-42FD-BA48-66D9AEA499E1}" destId="{1368D5F8-501B-4117-81EB-353731DE5404}" srcOrd="0" destOrd="0" presId="urn:microsoft.com/office/officeart/2005/8/layout/hierarchy3"/>
    <dgm:cxn modelId="{54546471-C427-4D88-AF9B-53C237C290DE}" type="presOf" srcId="{23561D93-F8A1-40EA-B0ED-C7B78B46B10D}" destId="{031A08B4-7466-41A3-BE00-3ED9968631E1}" srcOrd="0" destOrd="0" presId="urn:microsoft.com/office/officeart/2005/8/layout/hierarchy3"/>
    <dgm:cxn modelId="{29069273-A3B3-4BE5-B6E3-890991945A8C}" type="presOf" srcId="{D7CF066C-73B4-48BF-80BD-D8E1A5D05363}" destId="{FDC2D0B2-AC52-4DC4-B63A-809FB19112AA}" srcOrd="0" destOrd="0" presId="urn:microsoft.com/office/officeart/2005/8/layout/hierarchy3"/>
    <dgm:cxn modelId="{9BD2A267-22F2-4F6A-A69F-010F81ECE64D}" type="presOf" srcId="{AC93DC16-7432-4D2D-A446-3AF77372F11C}" destId="{AA1E080C-D0E2-40F6-A2B9-901D109F682E}" srcOrd="0" destOrd="0" presId="urn:microsoft.com/office/officeart/2005/8/layout/hierarchy3"/>
    <dgm:cxn modelId="{AE4A96D1-C049-412A-AD46-5F85C3C7D3DE}" srcId="{AC93DC16-7432-4D2D-A446-3AF77372F11C}" destId="{9525076A-438D-4160-B25A-416B2E645FCD}" srcOrd="1" destOrd="0" parTransId="{D7CF066C-73B4-48BF-80BD-D8E1A5D05363}" sibTransId="{0345329D-8152-463F-BA06-32B391821E6D}"/>
    <dgm:cxn modelId="{B2693ECA-32FF-4B6C-93FC-E4E67708BCFD}" type="presOf" srcId="{4132AD78-CA47-40C5-9279-409BA61DBFED}" destId="{5C95FB46-B48B-4845-AD3C-428E09C341B0}" srcOrd="0" destOrd="0" presId="urn:microsoft.com/office/officeart/2005/8/layout/hierarchy3"/>
    <dgm:cxn modelId="{C92139A1-340E-446A-A44E-8DB6D709F49A}" type="presParOf" srcId="{1368D5F8-501B-4117-81EB-353731DE5404}" destId="{C2C41FDB-22DB-4709-83C4-EAE7AA376D92}" srcOrd="0" destOrd="0" presId="urn:microsoft.com/office/officeart/2005/8/layout/hierarchy3"/>
    <dgm:cxn modelId="{DA28CE08-6E58-4AD6-A21C-565A8CC698E1}" type="presParOf" srcId="{C2C41FDB-22DB-4709-83C4-EAE7AA376D92}" destId="{B872FD8E-699A-48C0-89C6-2C7CD61158BF}" srcOrd="0" destOrd="0" presId="urn:microsoft.com/office/officeart/2005/8/layout/hierarchy3"/>
    <dgm:cxn modelId="{2C1D5A9F-6422-45EF-884C-406FE38CF2ED}" type="presParOf" srcId="{B872FD8E-699A-48C0-89C6-2C7CD61158BF}" destId="{AA1E080C-D0E2-40F6-A2B9-901D109F682E}" srcOrd="0" destOrd="0" presId="urn:microsoft.com/office/officeart/2005/8/layout/hierarchy3"/>
    <dgm:cxn modelId="{455B73B3-87A0-4ECF-9535-5EAD2BCF169C}" type="presParOf" srcId="{B872FD8E-699A-48C0-89C6-2C7CD61158BF}" destId="{97887246-CE00-4D51-AD47-3C0B813FA8DA}" srcOrd="1" destOrd="0" presId="urn:microsoft.com/office/officeart/2005/8/layout/hierarchy3"/>
    <dgm:cxn modelId="{20F49E79-6330-4228-956C-D1EAC824D6D4}" type="presParOf" srcId="{C2C41FDB-22DB-4709-83C4-EAE7AA376D92}" destId="{EE4BCCB4-B81E-4A2F-AED4-6F8541C1B2A1}" srcOrd="1" destOrd="0" presId="urn:microsoft.com/office/officeart/2005/8/layout/hierarchy3"/>
    <dgm:cxn modelId="{D267244E-1B48-4CEA-BBD8-2B02A2242BE6}" type="presParOf" srcId="{EE4BCCB4-B81E-4A2F-AED4-6F8541C1B2A1}" destId="{5C95FB46-B48B-4845-AD3C-428E09C341B0}" srcOrd="0" destOrd="0" presId="urn:microsoft.com/office/officeart/2005/8/layout/hierarchy3"/>
    <dgm:cxn modelId="{76969586-7075-44D1-BD53-1BE6B72BC093}" type="presParOf" srcId="{EE4BCCB4-B81E-4A2F-AED4-6F8541C1B2A1}" destId="{031A08B4-7466-41A3-BE00-3ED9968631E1}" srcOrd="1" destOrd="0" presId="urn:microsoft.com/office/officeart/2005/8/layout/hierarchy3"/>
    <dgm:cxn modelId="{CB4D5CD8-08AF-487B-B21F-DC412B7D6098}" type="presParOf" srcId="{EE4BCCB4-B81E-4A2F-AED4-6F8541C1B2A1}" destId="{FDC2D0B2-AC52-4DC4-B63A-809FB19112AA}" srcOrd="2" destOrd="0" presId="urn:microsoft.com/office/officeart/2005/8/layout/hierarchy3"/>
    <dgm:cxn modelId="{B2CF3013-43C5-4F09-82EA-AE0BCCA61F07}" type="presParOf" srcId="{EE4BCCB4-B81E-4A2F-AED4-6F8541C1B2A1}" destId="{B48455DA-4B41-4A99-9889-CA4F0925D7B2}" srcOrd="3" destOrd="0" presId="urn:microsoft.com/office/officeart/2005/8/layout/hierarchy3"/>
  </dgm:cxnLst>
  <dgm:bg/>
  <dgm:whole/>
</dgm:dataModel>
</file>

<file path=ppt/diagrams/data2.xml><?xml version="1.0" encoding="utf-8"?>
<dgm:dataModel xmlns:dgm="http://schemas.openxmlformats.org/drawingml/2006/diagram" xmlns:a="http://schemas.openxmlformats.org/drawingml/2006/main">
  <dgm:ptLst>
    <dgm:pt modelId="{3DD7B14D-37C3-4B8A-8A83-AAE6C3782D7E}" type="doc">
      <dgm:prSet loTypeId="urn:microsoft.com/office/officeart/2005/8/layout/process2" loCatId="process" qsTypeId="urn:microsoft.com/office/officeart/2005/8/quickstyle/3d1" qsCatId="3D" csTypeId="urn:microsoft.com/office/officeart/2005/8/colors/colorful1" csCatId="colorful" phldr="1"/>
      <dgm:spPr/>
    </dgm:pt>
    <dgm:pt modelId="{2E9BBA57-6968-4591-A2CB-3AA80D537DC4}">
      <dgm:prSet phldrT="[Text]"/>
      <dgm:spPr/>
      <dgm:t>
        <a:bodyPr/>
        <a:lstStyle/>
        <a:p>
          <a:r>
            <a:rPr lang="en-US" dirty="0" smtClean="0"/>
            <a:t>Component 1: The Phrase Structure Rules</a:t>
          </a:r>
          <a:endParaRPr lang="en-US" dirty="0"/>
        </a:p>
      </dgm:t>
    </dgm:pt>
    <dgm:pt modelId="{3BFCBC41-F7F3-429A-A542-DFF426149461}" type="parTrans" cxnId="{48FCCFAB-8B17-4030-97C2-A93E097EC7D3}">
      <dgm:prSet/>
      <dgm:spPr/>
      <dgm:t>
        <a:bodyPr/>
        <a:lstStyle/>
        <a:p>
          <a:endParaRPr lang="en-US"/>
        </a:p>
      </dgm:t>
    </dgm:pt>
    <dgm:pt modelId="{67172E7F-C29A-46C7-9B81-A6B76C083094}" type="sibTrans" cxnId="{48FCCFAB-8B17-4030-97C2-A93E097EC7D3}">
      <dgm:prSet/>
      <dgm:spPr/>
      <dgm:t>
        <a:bodyPr/>
        <a:lstStyle/>
        <a:p>
          <a:endParaRPr lang="en-US"/>
        </a:p>
      </dgm:t>
    </dgm:pt>
    <dgm:pt modelId="{C026625D-3511-4FDF-B977-9FABACC0B5F1}">
      <dgm:prSet phldrT="[Text]"/>
      <dgm:spPr/>
      <dgm:t>
        <a:bodyPr/>
        <a:lstStyle/>
        <a:p>
          <a:r>
            <a:rPr lang="en-US" dirty="0" smtClean="0"/>
            <a:t>Component 2: The Transformational Rules</a:t>
          </a:r>
          <a:endParaRPr lang="en-US" dirty="0"/>
        </a:p>
      </dgm:t>
    </dgm:pt>
    <dgm:pt modelId="{AD25D797-3A07-4B03-A007-DB3AC7F365BA}" type="parTrans" cxnId="{C8D3370C-6802-49E7-A033-178141CA3844}">
      <dgm:prSet/>
      <dgm:spPr/>
      <dgm:t>
        <a:bodyPr/>
        <a:lstStyle/>
        <a:p>
          <a:endParaRPr lang="en-US"/>
        </a:p>
      </dgm:t>
    </dgm:pt>
    <dgm:pt modelId="{B909F449-83F6-4E32-AEFD-3F0FAF5916D6}" type="sibTrans" cxnId="{C8D3370C-6802-49E7-A033-178141CA3844}">
      <dgm:prSet/>
      <dgm:spPr/>
      <dgm:t>
        <a:bodyPr/>
        <a:lstStyle/>
        <a:p>
          <a:endParaRPr lang="en-US"/>
        </a:p>
      </dgm:t>
    </dgm:pt>
    <dgm:pt modelId="{63864868-6944-4914-8F48-1B470A3553CB}">
      <dgm:prSet phldrT="[Text]"/>
      <dgm:spPr/>
      <dgm:t>
        <a:bodyPr/>
        <a:lstStyle/>
        <a:p>
          <a:r>
            <a:rPr lang="en-US" dirty="0" smtClean="0"/>
            <a:t>English Sentences</a:t>
          </a:r>
          <a:endParaRPr lang="en-US" dirty="0"/>
        </a:p>
      </dgm:t>
    </dgm:pt>
    <dgm:pt modelId="{BDC9D8A8-B5A8-4363-8C31-F53141AFDF90}" type="parTrans" cxnId="{08CF9216-66AC-46A1-9589-2A0C41679B89}">
      <dgm:prSet/>
      <dgm:spPr/>
      <dgm:t>
        <a:bodyPr/>
        <a:lstStyle/>
        <a:p>
          <a:endParaRPr lang="en-US"/>
        </a:p>
      </dgm:t>
    </dgm:pt>
    <dgm:pt modelId="{013E4D5A-5EE3-4EEE-991F-108F2BD19094}" type="sibTrans" cxnId="{08CF9216-66AC-46A1-9589-2A0C41679B89}">
      <dgm:prSet/>
      <dgm:spPr/>
      <dgm:t>
        <a:bodyPr/>
        <a:lstStyle/>
        <a:p>
          <a:endParaRPr lang="en-US"/>
        </a:p>
      </dgm:t>
    </dgm:pt>
    <dgm:pt modelId="{04C2A60F-1912-437B-BE14-FF32D337F427}">
      <dgm:prSet/>
      <dgm:spPr/>
      <dgm:t>
        <a:bodyPr/>
        <a:lstStyle/>
        <a:p>
          <a:r>
            <a:rPr lang="en-US" dirty="0" smtClean="0"/>
            <a:t>Component 3: The Morphophonemic Rules</a:t>
          </a:r>
          <a:endParaRPr lang="en-US" dirty="0"/>
        </a:p>
      </dgm:t>
    </dgm:pt>
    <dgm:pt modelId="{021AF2D3-CC13-4108-8AF0-1FEDC4183706}" type="parTrans" cxnId="{99A72B04-1A13-4ED7-B065-A1490F357853}">
      <dgm:prSet/>
      <dgm:spPr/>
      <dgm:t>
        <a:bodyPr/>
        <a:lstStyle/>
        <a:p>
          <a:endParaRPr lang="en-US"/>
        </a:p>
      </dgm:t>
    </dgm:pt>
    <dgm:pt modelId="{4AE85F10-7CE5-4556-99B5-440F1C835415}" type="sibTrans" cxnId="{99A72B04-1A13-4ED7-B065-A1490F357853}">
      <dgm:prSet/>
      <dgm:spPr/>
      <dgm:t>
        <a:bodyPr/>
        <a:lstStyle/>
        <a:p>
          <a:endParaRPr lang="en-US"/>
        </a:p>
      </dgm:t>
    </dgm:pt>
    <dgm:pt modelId="{C63FC360-F792-4DA3-9870-4F7698684725}" type="pres">
      <dgm:prSet presAssocID="{3DD7B14D-37C3-4B8A-8A83-AAE6C3782D7E}" presName="linearFlow" presStyleCnt="0">
        <dgm:presLayoutVars>
          <dgm:resizeHandles val="exact"/>
        </dgm:presLayoutVars>
      </dgm:prSet>
      <dgm:spPr/>
    </dgm:pt>
    <dgm:pt modelId="{A0B4AB59-841A-4675-A185-5134770F374E}" type="pres">
      <dgm:prSet presAssocID="{2E9BBA57-6968-4591-A2CB-3AA80D537DC4}" presName="node" presStyleLbl="node1" presStyleIdx="0" presStyleCnt="4">
        <dgm:presLayoutVars>
          <dgm:bulletEnabled val="1"/>
        </dgm:presLayoutVars>
      </dgm:prSet>
      <dgm:spPr/>
      <dgm:t>
        <a:bodyPr/>
        <a:lstStyle/>
        <a:p>
          <a:endParaRPr lang="en-US"/>
        </a:p>
      </dgm:t>
    </dgm:pt>
    <dgm:pt modelId="{EA2F337C-95A5-479F-B8A1-B434DEC8FE14}" type="pres">
      <dgm:prSet presAssocID="{67172E7F-C29A-46C7-9B81-A6B76C083094}" presName="sibTrans" presStyleLbl="sibTrans2D1" presStyleIdx="0" presStyleCnt="3"/>
      <dgm:spPr/>
      <dgm:t>
        <a:bodyPr/>
        <a:lstStyle/>
        <a:p>
          <a:endParaRPr lang="en-US"/>
        </a:p>
      </dgm:t>
    </dgm:pt>
    <dgm:pt modelId="{9B1ED4E3-FAF8-45C0-8311-AA9CADD779C6}" type="pres">
      <dgm:prSet presAssocID="{67172E7F-C29A-46C7-9B81-A6B76C083094}" presName="connectorText" presStyleLbl="sibTrans2D1" presStyleIdx="0" presStyleCnt="3"/>
      <dgm:spPr/>
      <dgm:t>
        <a:bodyPr/>
        <a:lstStyle/>
        <a:p>
          <a:endParaRPr lang="en-US"/>
        </a:p>
      </dgm:t>
    </dgm:pt>
    <dgm:pt modelId="{4444C820-E7F9-4363-B295-31153BF7605A}" type="pres">
      <dgm:prSet presAssocID="{C026625D-3511-4FDF-B977-9FABACC0B5F1}" presName="node" presStyleLbl="node1" presStyleIdx="1" presStyleCnt="4">
        <dgm:presLayoutVars>
          <dgm:bulletEnabled val="1"/>
        </dgm:presLayoutVars>
      </dgm:prSet>
      <dgm:spPr/>
      <dgm:t>
        <a:bodyPr/>
        <a:lstStyle/>
        <a:p>
          <a:endParaRPr lang="en-US"/>
        </a:p>
      </dgm:t>
    </dgm:pt>
    <dgm:pt modelId="{7D122D38-6768-4985-9CD9-D70986AE7106}" type="pres">
      <dgm:prSet presAssocID="{B909F449-83F6-4E32-AEFD-3F0FAF5916D6}" presName="sibTrans" presStyleLbl="sibTrans2D1" presStyleIdx="1" presStyleCnt="3"/>
      <dgm:spPr/>
      <dgm:t>
        <a:bodyPr/>
        <a:lstStyle/>
        <a:p>
          <a:endParaRPr lang="en-US"/>
        </a:p>
      </dgm:t>
    </dgm:pt>
    <dgm:pt modelId="{A5D24975-6097-4E9D-810B-0AEA680367E2}" type="pres">
      <dgm:prSet presAssocID="{B909F449-83F6-4E32-AEFD-3F0FAF5916D6}" presName="connectorText" presStyleLbl="sibTrans2D1" presStyleIdx="1" presStyleCnt="3"/>
      <dgm:spPr/>
      <dgm:t>
        <a:bodyPr/>
        <a:lstStyle/>
        <a:p>
          <a:endParaRPr lang="en-US"/>
        </a:p>
      </dgm:t>
    </dgm:pt>
    <dgm:pt modelId="{DDD3C90C-C7F2-4B05-B0CF-0951AB66D2F9}" type="pres">
      <dgm:prSet presAssocID="{04C2A60F-1912-437B-BE14-FF32D337F427}" presName="node" presStyleLbl="node1" presStyleIdx="2" presStyleCnt="4">
        <dgm:presLayoutVars>
          <dgm:bulletEnabled val="1"/>
        </dgm:presLayoutVars>
      </dgm:prSet>
      <dgm:spPr/>
      <dgm:t>
        <a:bodyPr/>
        <a:lstStyle/>
        <a:p>
          <a:endParaRPr lang="en-US"/>
        </a:p>
      </dgm:t>
    </dgm:pt>
    <dgm:pt modelId="{C387A262-B590-4D48-BCC6-B881D419BA9F}" type="pres">
      <dgm:prSet presAssocID="{4AE85F10-7CE5-4556-99B5-440F1C835415}" presName="sibTrans" presStyleLbl="sibTrans2D1" presStyleIdx="2" presStyleCnt="3"/>
      <dgm:spPr/>
      <dgm:t>
        <a:bodyPr/>
        <a:lstStyle/>
        <a:p>
          <a:endParaRPr lang="en-US"/>
        </a:p>
      </dgm:t>
    </dgm:pt>
    <dgm:pt modelId="{C1B457DB-E6CE-4B68-8A79-79EC3A28457D}" type="pres">
      <dgm:prSet presAssocID="{4AE85F10-7CE5-4556-99B5-440F1C835415}" presName="connectorText" presStyleLbl="sibTrans2D1" presStyleIdx="2" presStyleCnt="3"/>
      <dgm:spPr/>
      <dgm:t>
        <a:bodyPr/>
        <a:lstStyle/>
        <a:p>
          <a:endParaRPr lang="en-US"/>
        </a:p>
      </dgm:t>
    </dgm:pt>
    <dgm:pt modelId="{F06151B6-4719-4749-8563-9B4497406937}" type="pres">
      <dgm:prSet presAssocID="{63864868-6944-4914-8F48-1B470A3553CB}" presName="node" presStyleLbl="node1" presStyleIdx="3" presStyleCnt="4">
        <dgm:presLayoutVars>
          <dgm:bulletEnabled val="1"/>
        </dgm:presLayoutVars>
      </dgm:prSet>
      <dgm:spPr/>
      <dgm:t>
        <a:bodyPr/>
        <a:lstStyle/>
        <a:p>
          <a:endParaRPr lang="en-US"/>
        </a:p>
      </dgm:t>
    </dgm:pt>
  </dgm:ptLst>
  <dgm:cxnLst>
    <dgm:cxn modelId="{C8D3370C-6802-49E7-A033-178141CA3844}" srcId="{3DD7B14D-37C3-4B8A-8A83-AAE6C3782D7E}" destId="{C026625D-3511-4FDF-B977-9FABACC0B5F1}" srcOrd="1" destOrd="0" parTransId="{AD25D797-3A07-4B03-A007-DB3AC7F365BA}" sibTransId="{B909F449-83F6-4E32-AEFD-3F0FAF5916D6}"/>
    <dgm:cxn modelId="{B1914E92-B0BE-45EF-8A80-CB67F5D53914}" type="presOf" srcId="{4AE85F10-7CE5-4556-99B5-440F1C835415}" destId="{C387A262-B590-4D48-BCC6-B881D419BA9F}" srcOrd="0" destOrd="0" presId="urn:microsoft.com/office/officeart/2005/8/layout/process2"/>
    <dgm:cxn modelId="{2DE59F88-5BDC-4600-A94E-D7705CEFBD9C}" type="presOf" srcId="{B909F449-83F6-4E32-AEFD-3F0FAF5916D6}" destId="{A5D24975-6097-4E9D-810B-0AEA680367E2}" srcOrd="1" destOrd="0" presId="urn:microsoft.com/office/officeart/2005/8/layout/process2"/>
    <dgm:cxn modelId="{1FB0ADAA-3770-4A36-943D-427829533D88}" type="presOf" srcId="{3DD7B14D-37C3-4B8A-8A83-AAE6C3782D7E}" destId="{C63FC360-F792-4DA3-9870-4F7698684725}" srcOrd="0" destOrd="0" presId="urn:microsoft.com/office/officeart/2005/8/layout/process2"/>
    <dgm:cxn modelId="{E4AC0AD0-5DBE-41A4-81A6-BCD6B8D48BF4}" type="presOf" srcId="{67172E7F-C29A-46C7-9B81-A6B76C083094}" destId="{EA2F337C-95A5-479F-B8A1-B434DEC8FE14}" srcOrd="0" destOrd="0" presId="urn:microsoft.com/office/officeart/2005/8/layout/process2"/>
    <dgm:cxn modelId="{7559DAF7-FC9B-47AC-8EF8-9DA2F63ADEE2}" type="presOf" srcId="{4AE85F10-7CE5-4556-99B5-440F1C835415}" destId="{C1B457DB-E6CE-4B68-8A79-79EC3A28457D}" srcOrd="1" destOrd="0" presId="urn:microsoft.com/office/officeart/2005/8/layout/process2"/>
    <dgm:cxn modelId="{08CF9216-66AC-46A1-9589-2A0C41679B89}" srcId="{3DD7B14D-37C3-4B8A-8A83-AAE6C3782D7E}" destId="{63864868-6944-4914-8F48-1B470A3553CB}" srcOrd="3" destOrd="0" parTransId="{BDC9D8A8-B5A8-4363-8C31-F53141AFDF90}" sibTransId="{013E4D5A-5EE3-4EEE-991F-108F2BD19094}"/>
    <dgm:cxn modelId="{5F6DA414-C942-4B4E-AB86-0AE6FAFB3690}" type="presOf" srcId="{C026625D-3511-4FDF-B977-9FABACC0B5F1}" destId="{4444C820-E7F9-4363-B295-31153BF7605A}" srcOrd="0" destOrd="0" presId="urn:microsoft.com/office/officeart/2005/8/layout/process2"/>
    <dgm:cxn modelId="{48FCCFAB-8B17-4030-97C2-A93E097EC7D3}" srcId="{3DD7B14D-37C3-4B8A-8A83-AAE6C3782D7E}" destId="{2E9BBA57-6968-4591-A2CB-3AA80D537DC4}" srcOrd="0" destOrd="0" parTransId="{3BFCBC41-F7F3-429A-A542-DFF426149461}" sibTransId="{67172E7F-C29A-46C7-9B81-A6B76C083094}"/>
    <dgm:cxn modelId="{659544CC-C6F1-4FD4-BC57-6ABAF9C13A68}" type="presOf" srcId="{63864868-6944-4914-8F48-1B470A3553CB}" destId="{F06151B6-4719-4749-8563-9B4497406937}" srcOrd="0" destOrd="0" presId="urn:microsoft.com/office/officeart/2005/8/layout/process2"/>
    <dgm:cxn modelId="{B5D2BF19-B622-4142-8095-6DA6BF7C98AA}" type="presOf" srcId="{67172E7F-C29A-46C7-9B81-A6B76C083094}" destId="{9B1ED4E3-FAF8-45C0-8311-AA9CADD779C6}" srcOrd="1" destOrd="0" presId="urn:microsoft.com/office/officeart/2005/8/layout/process2"/>
    <dgm:cxn modelId="{6E42197E-75B8-47AD-9362-33ABAD9AE8E1}" type="presOf" srcId="{04C2A60F-1912-437B-BE14-FF32D337F427}" destId="{DDD3C90C-C7F2-4B05-B0CF-0951AB66D2F9}" srcOrd="0" destOrd="0" presId="urn:microsoft.com/office/officeart/2005/8/layout/process2"/>
    <dgm:cxn modelId="{99A72B04-1A13-4ED7-B065-A1490F357853}" srcId="{3DD7B14D-37C3-4B8A-8A83-AAE6C3782D7E}" destId="{04C2A60F-1912-437B-BE14-FF32D337F427}" srcOrd="2" destOrd="0" parTransId="{021AF2D3-CC13-4108-8AF0-1FEDC4183706}" sibTransId="{4AE85F10-7CE5-4556-99B5-440F1C835415}"/>
    <dgm:cxn modelId="{37A87A0C-30F1-4D8F-A834-680F6ACF0FA3}" type="presOf" srcId="{B909F449-83F6-4E32-AEFD-3F0FAF5916D6}" destId="{7D122D38-6768-4985-9CD9-D70986AE7106}" srcOrd="0" destOrd="0" presId="urn:microsoft.com/office/officeart/2005/8/layout/process2"/>
    <dgm:cxn modelId="{7C2E7C74-9CB4-49D6-A08C-A08796035620}" type="presOf" srcId="{2E9BBA57-6968-4591-A2CB-3AA80D537DC4}" destId="{A0B4AB59-841A-4675-A185-5134770F374E}" srcOrd="0" destOrd="0" presId="urn:microsoft.com/office/officeart/2005/8/layout/process2"/>
    <dgm:cxn modelId="{A96A3738-DCF1-45BE-865A-856B2CABC049}" type="presParOf" srcId="{C63FC360-F792-4DA3-9870-4F7698684725}" destId="{A0B4AB59-841A-4675-A185-5134770F374E}" srcOrd="0" destOrd="0" presId="urn:microsoft.com/office/officeart/2005/8/layout/process2"/>
    <dgm:cxn modelId="{9893875D-652A-4696-BA53-35A7100D11CF}" type="presParOf" srcId="{C63FC360-F792-4DA3-9870-4F7698684725}" destId="{EA2F337C-95A5-479F-B8A1-B434DEC8FE14}" srcOrd="1" destOrd="0" presId="urn:microsoft.com/office/officeart/2005/8/layout/process2"/>
    <dgm:cxn modelId="{331CE0D9-2B0D-4B0C-9362-3DD6360B4EDC}" type="presParOf" srcId="{EA2F337C-95A5-479F-B8A1-B434DEC8FE14}" destId="{9B1ED4E3-FAF8-45C0-8311-AA9CADD779C6}" srcOrd="0" destOrd="0" presId="urn:microsoft.com/office/officeart/2005/8/layout/process2"/>
    <dgm:cxn modelId="{A22F86D3-8EBB-42D5-B233-0790E97308C2}" type="presParOf" srcId="{C63FC360-F792-4DA3-9870-4F7698684725}" destId="{4444C820-E7F9-4363-B295-31153BF7605A}" srcOrd="2" destOrd="0" presId="urn:microsoft.com/office/officeart/2005/8/layout/process2"/>
    <dgm:cxn modelId="{279AD557-D837-4163-A36B-C7B31ADDDAB1}" type="presParOf" srcId="{C63FC360-F792-4DA3-9870-4F7698684725}" destId="{7D122D38-6768-4985-9CD9-D70986AE7106}" srcOrd="3" destOrd="0" presId="urn:microsoft.com/office/officeart/2005/8/layout/process2"/>
    <dgm:cxn modelId="{5F34BCF5-BDD4-42F5-A3F1-3C56B7094E38}" type="presParOf" srcId="{7D122D38-6768-4985-9CD9-D70986AE7106}" destId="{A5D24975-6097-4E9D-810B-0AEA680367E2}" srcOrd="0" destOrd="0" presId="urn:microsoft.com/office/officeart/2005/8/layout/process2"/>
    <dgm:cxn modelId="{5FA3F388-B82C-4549-A2BA-9E8054DB4E4A}" type="presParOf" srcId="{C63FC360-F792-4DA3-9870-4F7698684725}" destId="{DDD3C90C-C7F2-4B05-B0CF-0951AB66D2F9}" srcOrd="4" destOrd="0" presId="urn:microsoft.com/office/officeart/2005/8/layout/process2"/>
    <dgm:cxn modelId="{85BF75D5-82C2-4D8C-9342-5AFA00F9FEB4}" type="presParOf" srcId="{C63FC360-F792-4DA3-9870-4F7698684725}" destId="{C387A262-B590-4D48-BCC6-B881D419BA9F}" srcOrd="5" destOrd="0" presId="urn:microsoft.com/office/officeart/2005/8/layout/process2"/>
    <dgm:cxn modelId="{FA062363-D4F2-4755-8C1B-A4DDB119B6ED}" type="presParOf" srcId="{C387A262-B590-4D48-BCC6-B881D419BA9F}" destId="{C1B457DB-E6CE-4B68-8A79-79EC3A28457D}" srcOrd="0" destOrd="0" presId="urn:microsoft.com/office/officeart/2005/8/layout/process2"/>
    <dgm:cxn modelId="{BF1FB623-942F-46E6-947B-E9E8A133D60C}" type="presParOf" srcId="{C63FC360-F792-4DA3-9870-4F7698684725}" destId="{F06151B6-4719-4749-8563-9B4497406937}" srcOrd="6" destOrd="0" presId="urn:microsoft.com/office/officeart/2005/8/layout/process2"/>
  </dgm:cxnLst>
  <dgm:bg/>
  <dgm:whole/>
</dgm:dataModel>
</file>

<file path=ppt/diagrams/data3.xml><?xml version="1.0" encoding="utf-8"?>
<dgm:dataModel xmlns:dgm="http://schemas.openxmlformats.org/drawingml/2006/diagram" xmlns:a="http://schemas.openxmlformats.org/drawingml/2006/main">
  <dgm:ptLst>
    <dgm:pt modelId="{B3B5674C-40F0-4B9B-A334-EAF634FD12B7}" type="doc">
      <dgm:prSet loTypeId="urn:microsoft.com/office/officeart/2005/8/layout/vList2" loCatId="list" qsTypeId="urn:microsoft.com/office/officeart/2005/8/quickstyle/3d1" qsCatId="3D" csTypeId="urn:microsoft.com/office/officeart/2005/8/colors/colorful1" csCatId="colorful" phldr="1"/>
      <dgm:spPr/>
      <dgm:t>
        <a:bodyPr/>
        <a:lstStyle/>
        <a:p>
          <a:endParaRPr lang="en-US"/>
        </a:p>
      </dgm:t>
    </dgm:pt>
    <dgm:pt modelId="{546D99AB-FB64-44C4-83BA-FA98ED69A14E}">
      <dgm:prSet phldrT="[Text]"/>
      <dgm:spPr/>
      <dgm:t>
        <a:bodyPr/>
        <a:lstStyle/>
        <a:p>
          <a:r>
            <a:rPr lang="en-US" dirty="0" smtClean="0"/>
            <a:t>It assigns symbols to abstract grammatical categories.</a:t>
          </a:r>
          <a:endParaRPr lang="en-US" dirty="0"/>
        </a:p>
      </dgm:t>
    </dgm:pt>
    <dgm:pt modelId="{5962FFE2-49C0-4DDA-9005-ED4BDE5CFBEE}" type="parTrans" cxnId="{FCBF439B-F1D6-4145-8E1E-B1269B71D27E}">
      <dgm:prSet/>
      <dgm:spPr/>
      <dgm:t>
        <a:bodyPr/>
        <a:lstStyle/>
        <a:p>
          <a:endParaRPr lang="en-US"/>
        </a:p>
      </dgm:t>
    </dgm:pt>
    <dgm:pt modelId="{A9C0D6A2-466D-4D19-AEDE-34A087F8A09C}" type="sibTrans" cxnId="{FCBF439B-F1D6-4145-8E1E-B1269B71D27E}">
      <dgm:prSet/>
      <dgm:spPr/>
      <dgm:t>
        <a:bodyPr/>
        <a:lstStyle/>
        <a:p>
          <a:endParaRPr lang="en-US"/>
        </a:p>
      </dgm:t>
    </dgm:pt>
    <dgm:pt modelId="{F5C10313-9A5D-4757-A766-2AFD73D9F599}">
      <dgm:prSet phldrT="[Text]"/>
      <dgm:spPr/>
      <dgm:t>
        <a:bodyPr/>
        <a:lstStyle/>
        <a:p>
          <a:r>
            <a:rPr lang="en-US" dirty="0" smtClean="0"/>
            <a:t>It formulates phrase structure rules in rewrite form to show relationships among categories</a:t>
          </a:r>
          <a:endParaRPr lang="en-US" dirty="0"/>
        </a:p>
      </dgm:t>
    </dgm:pt>
    <dgm:pt modelId="{48B56ABE-BE19-4F53-A827-A6CF4D1823E1}" type="parTrans" cxnId="{13E82C8F-1DBF-4B30-8C5F-D7640D6F3EE9}">
      <dgm:prSet/>
      <dgm:spPr/>
      <dgm:t>
        <a:bodyPr/>
        <a:lstStyle/>
        <a:p>
          <a:endParaRPr lang="en-US"/>
        </a:p>
      </dgm:t>
    </dgm:pt>
    <dgm:pt modelId="{88FF820D-4A5B-44FC-B794-FA2E525B36DF}" type="sibTrans" cxnId="{13E82C8F-1DBF-4B30-8C5F-D7640D6F3EE9}">
      <dgm:prSet/>
      <dgm:spPr/>
      <dgm:t>
        <a:bodyPr/>
        <a:lstStyle/>
        <a:p>
          <a:endParaRPr lang="en-US"/>
        </a:p>
      </dgm:t>
    </dgm:pt>
    <dgm:pt modelId="{4FC25B53-88F7-40A7-B0D4-E80EAB2F5A00}">
      <dgm:prSet phldrT="[Text]"/>
      <dgm:spPr/>
      <dgm:t>
        <a:bodyPr/>
        <a:lstStyle/>
        <a:p>
          <a:r>
            <a:rPr lang="en-US" dirty="0" smtClean="0"/>
            <a:t>It adapts the phrase structure rules to tree diagramming to illustrate the rules</a:t>
          </a:r>
          <a:endParaRPr lang="en-US" dirty="0"/>
        </a:p>
      </dgm:t>
    </dgm:pt>
    <dgm:pt modelId="{9973338D-DDBF-407B-8057-2CA7F79CF48E}" type="parTrans" cxnId="{1BF19C03-17BE-4A12-887F-C3AAB8D4E856}">
      <dgm:prSet/>
      <dgm:spPr/>
      <dgm:t>
        <a:bodyPr/>
        <a:lstStyle/>
        <a:p>
          <a:endParaRPr lang="en-US"/>
        </a:p>
      </dgm:t>
    </dgm:pt>
    <dgm:pt modelId="{1A7F774C-3B5B-43BD-9951-4E340D466E2F}" type="sibTrans" cxnId="{1BF19C03-17BE-4A12-887F-C3AAB8D4E856}">
      <dgm:prSet/>
      <dgm:spPr/>
      <dgm:t>
        <a:bodyPr/>
        <a:lstStyle/>
        <a:p>
          <a:endParaRPr lang="en-US"/>
        </a:p>
      </dgm:t>
    </dgm:pt>
    <dgm:pt modelId="{1AF80FF3-C795-44B2-BAEF-0B0927907BEB}" type="pres">
      <dgm:prSet presAssocID="{B3B5674C-40F0-4B9B-A334-EAF634FD12B7}" presName="linear" presStyleCnt="0">
        <dgm:presLayoutVars>
          <dgm:animLvl val="lvl"/>
          <dgm:resizeHandles val="exact"/>
        </dgm:presLayoutVars>
      </dgm:prSet>
      <dgm:spPr/>
      <dgm:t>
        <a:bodyPr/>
        <a:lstStyle/>
        <a:p>
          <a:endParaRPr lang="en-US"/>
        </a:p>
      </dgm:t>
    </dgm:pt>
    <dgm:pt modelId="{9797E785-7E0C-4DBE-B564-5DB2F7C61D83}" type="pres">
      <dgm:prSet presAssocID="{546D99AB-FB64-44C4-83BA-FA98ED69A14E}" presName="parentText" presStyleLbl="node1" presStyleIdx="0" presStyleCnt="3">
        <dgm:presLayoutVars>
          <dgm:chMax val="0"/>
          <dgm:bulletEnabled val="1"/>
        </dgm:presLayoutVars>
      </dgm:prSet>
      <dgm:spPr/>
      <dgm:t>
        <a:bodyPr/>
        <a:lstStyle/>
        <a:p>
          <a:endParaRPr lang="en-US"/>
        </a:p>
      </dgm:t>
    </dgm:pt>
    <dgm:pt modelId="{471C9A01-0B1C-48A8-A270-4364501A72ED}" type="pres">
      <dgm:prSet presAssocID="{A9C0D6A2-466D-4D19-AEDE-34A087F8A09C}" presName="spacer" presStyleCnt="0"/>
      <dgm:spPr/>
    </dgm:pt>
    <dgm:pt modelId="{E8A41A20-1697-4188-8FE9-220333FC0230}" type="pres">
      <dgm:prSet presAssocID="{F5C10313-9A5D-4757-A766-2AFD73D9F599}" presName="parentText" presStyleLbl="node1" presStyleIdx="1" presStyleCnt="3">
        <dgm:presLayoutVars>
          <dgm:chMax val="0"/>
          <dgm:bulletEnabled val="1"/>
        </dgm:presLayoutVars>
      </dgm:prSet>
      <dgm:spPr/>
      <dgm:t>
        <a:bodyPr/>
        <a:lstStyle/>
        <a:p>
          <a:endParaRPr lang="en-US"/>
        </a:p>
      </dgm:t>
    </dgm:pt>
    <dgm:pt modelId="{E7CE9579-478D-4EB1-8286-3C8F0ACB3B65}" type="pres">
      <dgm:prSet presAssocID="{88FF820D-4A5B-44FC-B794-FA2E525B36DF}" presName="spacer" presStyleCnt="0"/>
      <dgm:spPr/>
    </dgm:pt>
    <dgm:pt modelId="{3B4CD8F1-2A94-459F-9539-499E139E55F1}" type="pres">
      <dgm:prSet presAssocID="{4FC25B53-88F7-40A7-B0D4-E80EAB2F5A00}" presName="parentText" presStyleLbl="node1" presStyleIdx="2" presStyleCnt="3">
        <dgm:presLayoutVars>
          <dgm:chMax val="0"/>
          <dgm:bulletEnabled val="1"/>
        </dgm:presLayoutVars>
      </dgm:prSet>
      <dgm:spPr/>
      <dgm:t>
        <a:bodyPr/>
        <a:lstStyle/>
        <a:p>
          <a:endParaRPr lang="en-US"/>
        </a:p>
      </dgm:t>
    </dgm:pt>
  </dgm:ptLst>
  <dgm:cxnLst>
    <dgm:cxn modelId="{FCBF439B-F1D6-4145-8E1E-B1269B71D27E}" srcId="{B3B5674C-40F0-4B9B-A334-EAF634FD12B7}" destId="{546D99AB-FB64-44C4-83BA-FA98ED69A14E}" srcOrd="0" destOrd="0" parTransId="{5962FFE2-49C0-4DDA-9005-ED4BDE5CFBEE}" sibTransId="{A9C0D6A2-466D-4D19-AEDE-34A087F8A09C}"/>
    <dgm:cxn modelId="{13E82C8F-1DBF-4B30-8C5F-D7640D6F3EE9}" srcId="{B3B5674C-40F0-4B9B-A334-EAF634FD12B7}" destId="{F5C10313-9A5D-4757-A766-2AFD73D9F599}" srcOrd="1" destOrd="0" parTransId="{48B56ABE-BE19-4F53-A827-A6CF4D1823E1}" sibTransId="{88FF820D-4A5B-44FC-B794-FA2E525B36DF}"/>
    <dgm:cxn modelId="{1FEF7909-2828-4510-ADB6-07460AD64E2C}" type="presOf" srcId="{546D99AB-FB64-44C4-83BA-FA98ED69A14E}" destId="{9797E785-7E0C-4DBE-B564-5DB2F7C61D83}" srcOrd="0" destOrd="0" presId="urn:microsoft.com/office/officeart/2005/8/layout/vList2"/>
    <dgm:cxn modelId="{4FB1128B-462A-475D-9908-C6277C328874}" type="presOf" srcId="{F5C10313-9A5D-4757-A766-2AFD73D9F599}" destId="{E8A41A20-1697-4188-8FE9-220333FC0230}" srcOrd="0" destOrd="0" presId="urn:microsoft.com/office/officeart/2005/8/layout/vList2"/>
    <dgm:cxn modelId="{1BF19C03-17BE-4A12-887F-C3AAB8D4E856}" srcId="{B3B5674C-40F0-4B9B-A334-EAF634FD12B7}" destId="{4FC25B53-88F7-40A7-B0D4-E80EAB2F5A00}" srcOrd="2" destOrd="0" parTransId="{9973338D-DDBF-407B-8057-2CA7F79CF48E}" sibTransId="{1A7F774C-3B5B-43BD-9951-4E340D466E2F}"/>
    <dgm:cxn modelId="{C5F1E5C1-ED57-407A-8E88-C87DAEAA3D7C}" type="presOf" srcId="{4FC25B53-88F7-40A7-B0D4-E80EAB2F5A00}" destId="{3B4CD8F1-2A94-459F-9539-499E139E55F1}" srcOrd="0" destOrd="0" presId="urn:microsoft.com/office/officeart/2005/8/layout/vList2"/>
    <dgm:cxn modelId="{10AB81D6-7550-40AD-9C63-ABA3B882810B}" type="presOf" srcId="{B3B5674C-40F0-4B9B-A334-EAF634FD12B7}" destId="{1AF80FF3-C795-44B2-BAEF-0B0927907BEB}" srcOrd="0" destOrd="0" presId="urn:microsoft.com/office/officeart/2005/8/layout/vList2"/>
    <dgm:cxn modelId="{A50DF3DC-3556-40A7-BE1D-DC54A4E90FE3}" type="presParOf" srcId="{1AF80FF3-C795-44B2-BAEF-0B0927907BEB}" destId="{9797E785-7E0C-4DBE-B564-5DB2F7C61D83}" srcOrd="0" destOrd="0" presId="urn:microsoft.com/office/officeart/2005/8/layout/vList2"/>
    <dgm:cxn modelId="{74400D44-045E-422C-B67E-F2A7896B8C81}" type="presParOf" srcId="{1AF80FF3-C795-44B2-BAEF-0B0927907BEB}" destId="{471C9A01-0B1C-48A8-A270-4364501A72ED}" srcOrd="1" destOrd="0" presId="urn:microsoft.com/office/officeart/2005/8/layout/vList2"/>
    <dgm:cxn modelId="{0E86B6CD-FE1F-4546-AE73-0467FB78517D}" type="presParOf" srcId="{1AF80FF3-C795-44B2-BAEF-0B0927907BEB}" destId="{E8A41A20-1697-4188-8FE9-220333FC0230}" srcOrd="2" destOrd="0" presId="urn:microsoft.com/office/officeart/2005/8/layout/vList2"/>
    <dgm:cxn modelId="{ED8EC5D5-D26E-4743-A6E4-CE88087F08A8}" type="presParOf" srcId="{1AF80FF3-C795-44B2-BAEF-0B0927907BEB}" destId="{E7CE9579-478D-4EB1-8286-3C8F0ACB3B65}" srcOrd="3" destOrd="0" presId="urn:microsoft.com/office/officeart/2005/8/layout/vList2"/>
    <dgm:cxn modelId="{2535C8B7-02B6-4DC9-B725-F217D2C76331}" type="presParOf" srcId="{1AF80FF3-C795-44B2-BAEF-0B0927907BEB}" destId="{3B4CD8F1-2A94-459F-9539-499E139E55F1}" srcOrd="4" destOrd="0" presId="urn:microsoft.com/office/officeart/2005/8/layout/vList2"/>
  </dgm:cxnLst>
  <dgm:bg/>
  <dgm:whole/>
</dgm:dataModel>
</file>

<file path=ppt/diagrams/data4.xml><?xml version="1.0" encoding="utf-8"?>
<dgm:dataModel xmlns:dgm="http://schemas.openxmlformats.org/drawingml/2006/diagram" xmlns:a="http://schemas.openxmlformats.org/drawingml/2006/main">
  <dgm:ptLst>
    <dgm:pt modelId="{C8448839-9692-4664-ABEC-5A3F42EF4737}" type="doc">
      <dgm:prSet loTypeId="urn:microsoft.com/office/officeart/2005/8/layout/hList3" loCatId="list" qsTypeId="urn:microsoft.com/office/officeart/2005/8/quickstyle/3d2" qsCatId="3D" csTypeId="urn:microsoft.com/office/officeart/2005/8/colors/accent2_1" csCatId="accent2" phldr="1"/>
      <dgm:spPr/>
      <dgm:t>
        <a:bodyPr/>
        <a:lstStyle/>
        <a:p>
          <a:endParaRPr lang="en-US"/>
        </a:p>
      </dgm:t>
    </dgm:pt>
    <dgm:pt modelId="{5C33DFFE-FF7D-4CAE-8F41-636A830F2E49}">
      <dgm:prSet phldrT="[Text]"/>
      <dgm:spPr/>
      <dgm:t>
        <a:bodyPr/>
        <a:lstStyle/>
        <a:p>
          <a:pPr algn="ctr"/>
          <a:r>
            <a:rPr lang="en-US" dirty="0" smtClean="0"/>
            <a:t>Transformational rules are much more powerful in that they operate on whole strings of symbols and can order:</a:t>
          </a:r>
        </a:p>
        <a:p>
          <a:pPr algn="ctr"/>
          <a:endParaRPr lang="en-US" dirty="0"/>
        </a:p>
      </dgm:t>
    </dgm:pt>
    <dgm:pt modelId="{43A4D2E1-B16B-49EB-93C3-8B71A87E50C6}" type="parTrans" cxnId="{B0F25376-4E8C-4F69-8C5C-F46DC4215C90}">
      <dgm:prSet/>
      <dgm:spPr/>
      <dgm:t>
        <a:bodyPr/>
        <a:lstStyle/>
        <a:p>
          <a:pPr algn="ctr"/>
          <a:endParaRPr lang="en-US"/>
        </a:p>
      </dgm:t>
    </dgm:pt>
    <dgm:pt modelId="{E16DE490-47DE-4F29-9FF0-5AEF6A8ED8F3}" type="sibTrans" cxnId="{B0F25376-4E8C-4F69-8C5C-F46DC4215C90}">
      <dgm:prSet/>
      <dgm:spPr/>
      <dgm:t>
        <a:bodyPr/>
        <a:lstStyle/>
        <a:p>
          <a:pPr algn="ctr"/>
          <a:endParaRPr lang="en-US"/>
        </a:p>
      </dgm:t>
    </dgm:pt>
    <dgm:pt modelId="{D0344BB0-5F84-4F8C-B910-C15AF24B8F66}">
      <dgm:prSet phldrT="[Text]"/>
      <dgm:spPr/>
      <dgm:t>
        <a:bodyPr/>
        <a:lstStyle/>
        <a:p>
          <a:pPr algn="ctr"/>
          <a:r>
            <a:rPr lang="en-US" dirty="0" smtClean="0"/>
            <a:t>The rearrangement of those symbols</a:t>
          </a:r>
          <a:endParaRPr lang="en-US" dirty="0"/>
        </a:p>
      </dgm:t>
    </dgm:pt>
    <dgm:pt modelId="{2B016070-B72B-4ACE-8FAF-4C09E4D4EB69}" type="parTrans" cxnId="{00DB3607-136A-4F9A-88C7-CB199919D0A2}">
      <dgm:prSet/>
      <dgm:spPr/>
      <dgm:t>
        <a:bodyPr/>
        <a:lstStyle/>
        <a:p>
          <a:pPr algn="ctr"/>
          <a:endParaRPr lang="en-US"/>
        </a:p>
      </dgm:t>
    </dgm:pt>
    <dgm:pt modelId="{C3CC4D50-5642-427F-B5A7-FED8F2E1FBBD}" type="sibTrans" cxnId="{00DB3607-136A-4F9A-88C7-CB199919D0A2}">
      <dgm:prSet/>
      <dgm:spPr/>
      <dgm:t>
        <a:bodyPr/>
        <a:lstStyle/>
        <a:p>
          <a:pPr algn="ctr"/>
          <a:endParaRPr lang="en-US"/>
        </a:p>
      </dgm:t>
    </dgm:pt>
    <dgm:pt modelId="{19AFBE53-ECA8-4365-9641-6794C1B1CBE3}">
      <dgm:prSet phldrT="[Text]"/>
      <dgm:spPr/>
      <dgm:t>
        <a:bodyPr/>
        <a:lstStyle/>
        <a:p>
          <a:pPr algn="ctr"/>
          <a:r>
            <a:rPr lang="en-US" dirty="0" smtClean="0"/>
            <a:t>The addition of other symbols</a:t>
          </a:r>
          <a:endParaRPr lang="en-US" dirty="0"/>
        </a:p>
      </dgm:t>
    </dgm:pt>
    <dgm:pt modelId="{6738BB6C-BC52-4E4D-BA67-AD020740E34F}" type="parTrans" cxnId="{830CEF26-8852-4A30-811A-1175D83115ED}">
      <dgm:prSet/>
      <dgm:spPr/>
      <dgm:t>
        <a:bodyPr/>
        <a:lstStyle/>
        <a:p>
          <a:pPr algn="ctr"/>
          <a:endParaRPr lang="en-US"/>
        </a:p>
      </dgm:t>
    </dgm:pt>
    <dgm:pt modelId="{F7BD8FC4-7DBB-4D54-9048-263DF95A353A}" type="sibTrans" cxnId="{830CEF26-8852-4A30-811A-1175D83115ED}">
      <dgm:prSet/>
      <dgm:spPr/>
      <dgm:t>
        <a:bodyPr/>
        <a:lstStyle/>
        <a:p>
          <a:pPr algn="ctr"/>
          <a:endParaRPr lang="en-US"/>
        </a:p>
      </dgm:t>
    </dgm:pt>
    <dgm:pt modelId="{C03CDDB7-406C-4C7F-A8D9-B5454E67B7D5}">
      <dgm:prSet phldrT="[Text]"/>
      <dgm:spPr/>
      <dgm:t>
        <a:bodyPr/>
        <a:lstStyle/>
        <a:p>
          <a:pPr algn="ctr"/>
          <a:r>
            <a:rPr lang="en-US" dirty="0" smtClean="0"/>
            <a:t>The deletion of symbols</a:t>
          </a:r>
          <a:endParaRPr lang="en-US" dirty="0"/>
        </a:p>
      </dgm:t>
    </dgm:pt>
    <dgm:pt modelId="{DCBFBCC3-4B57-4EF3-A941-08953FDACCAA}" type="parTrans" cxnId="{697FD7D0-DD38-443A-8957-DCF0B4901EAD}">
      <dgm:prSet/>
      <dgm:spPr/>
      <dgm:t>
        <a:bodyPr/>
        <a:lstStyle/>
        <a:p>
          <a:pPr algn="ctr"/>
          <a:endParaRPr lang="en-US"/>
        </a:p>
      </dgm:t>
    </dgm:pt>
    <dgm:pt modelId="{EE95A8CF-46E0-4C06-BABD-D6C0C92A972A}" type="sibTrans" cxnId="{697FD7D0-DD38-443A-8957-DCF0B4901EAD}">
      <dgm:prSet/>
      <dgm:spPr/>
      <dgm:t>
        <a:bodyPr/>
        <a:lstStyle/>
        <a:p>
          <a:pPr algn="ctr"/>
          <a:endParaRPr lang="en-US"/>
        </a:p>
      </dgm:t>
    </dgm:pt>
    <dgm:pt modelId="{7F36B0CB-F4D5-4363-8B13-488A34F7EA30}">
      <dgm:prSet/>
      <dgm:spPr/>
      <dgm:t>
        <a:bodyPr/>
        <a:lstStyle/>
        <a:p>
          <a:pPr algn="ctr"/>
          <a:r>
            <a:rPr lang="en-US" dirty="0" smtClean="0"/>
            <a:t>The combination of more than one string of symbols</a:t>
          </a:r>
          <a:endParaRPr lang="en-US" dirty="0"/>
        </a:p>
      </dgm:t>
    </dgm:pt>
    <dgm:pt modelId="{931D7410-26B0-475D-AB45-FF9597234FAC}" type="parTrans" cxnId="{EB052753-0BFA-4A1F-9AFC-E3C97D374EB9}">
      <dgm:prSet/>
      <dgm:spPr/>
      <dgm:t>
        <a:bodyPr/>
        <a:lstStyle/>
        <a:p>
          <a:pPr algn="ctr"/>
          <a:endParaRPr lang="en-US"/>
        </a:p>
      </dgm:t>
    </dgm:pt>
    <dgm:pt modelId="{C75D3FFC-F6E8-46CF-B7F7-6100F10A0377}" type="sibTrans" cxnId="{EB052753-0BFA-4A1F-9AFC-E3C97D374EB9}">
      <dgm:prSet/>
      <dgm:spPr/>
      <dgm:t>
        <a:bodyPr/>
        <a:lstStyle/>
        <a:p>
          <a:pPr algn="ctr"/>
          <a:endParaRPr lang="en-US"/>
        </a:p>
      </dgm:t>
    </dgm:pt>
    <dgm:pt modelId="{99589A76-2C27-4DE8-BF49-6C420E85132D}" type="pres">
      <dgm:prSet presAssocID="{C8448839-9692-4664-ABEC-5A3F42EF4737}" presName="composite" presStyleCnt="0">
        <dgm:presLayoutVars>
          <dgm:chMax val="1"/>
          <dgm:dir/>
          <dgm:resizeHandles val="exact"/>
        </dgm:presLayoutVars>
      </dgm:prSet>
      <dgm:spPr/>
      <dgm:t>
        <a:bodyPr/>
        <a:lstStyle/>
        <a:p>
          <a:endParaRPr lang="en-US"/>
        </a:p>
      </dgm:t>
    </dgm:pt>
    <dgm:pt modelId="{6DA435CC-2FDD-453D-8127-FCC3C7258EE9}" type="pres">
      <dgm:prSet presAssocID="{5C33DFFE-FF7D-4CAE-8F41-636A830F2E49}" presName="roof" presStyleLbl="dkBgShp" presStyleIdx="0" presStyleCnt="2"/>
      <dgm:spPr/>
      <dgm:t>
        <a:bodyPr/>
        <a:lstStyle/>
        <a:p>
          <a:endParaRPr lang="en-US"/>
        </a:p>
      </dgm:t>
    </dgm:pt>
    <dgm:pt modelId="{6673A731-1EFC-47EC-ACB9-1E87FB90D22A}" type="pres">
      <dgm:prSet presAssocID="{5C33DFFE-FF7D-4CAE-8F41-636A830F2E49}" presName="pillars" presStyleCnt="0"/>
      <dgm:spPr/>
    </dgm:pt>
    <dgm:pt modelId="{9DED4885-D7A1-4B04-8486-0A5E176FECC5}" type="pres">
      <dgm:prSet presAssocID="{5C33DFFE-FF7D-4CAE-8F41-636A830F2E49}" presName="pillar1" presStyleLbl="node1" presStyleIdx="0" presStyleCnt="4">
        <dgm:presLayoutVars>
          <dgm:bulletEnabled val="1"/>
        </dgm:presLayoutVars>
      </dgm:prSet>
      <dgm:spPr/>
      <dgm:t>
        <a:bodyPr/>
        <a:lstStyle/>
        <a:p>
          <a:endParaRPr lang="en-US"/>
        </a:p>
      </dgm:t>
    </dgm:pt>
    <dgm:pt modelId="{D137DF60-78FB-41BD-96F7-F252C144EBF6}" type="pres">
      <dgm:prSet presAssocID="{19AFBE53-ECA8-4365-9641-6794C1B1CBE3}" presName="pillarX" presStyleLbl="node1" presStyleIdx="1" presStyleCnt="4">
        <dgm:presLayoutVars>
          <dgm:bulletEnabled val="1"/>
        </dgm:presLayoutVars>
      </dgm:prSet>
      <dgm:spPr/>
      <dgm:t>
        <a:bodyPr/>
        <a:lstStyle/>
        <a:p>
          <a:endParaRPr lang="en-US"/>
        </a:p>
      </dgm:t>
    </dgm:pt>
    <dgm:pt modelId="{620AC651-81E3-4574-A1A1-9D10A80E461D}" type="pres">
      <dgm:prSet presAssocID="{C03CDDB7-406C-4C7F-A8D9-B5454E67B7D5}" presName="pillarX" presStyleLbl="node1" presStyleIdx="2" presStyleCnt="4">
        <dgm:presLayoutVars>
          <dgm:bulletEnabled val="1"/>
        </dgm:presLayoutVars>
      </dgm:prSet>
      <dgm:spPr/>
      <dgm:t>
        <a:bodyPr/>
        <a:lstStyle/>
        <a:p>
          <a:endParaRPr lang="en-US"/>
        </a:p>
      </dgm:t>
    </dgm:pt>
    <dgm:pt modelId="{3BCE2A31-8988-4014-929A-E0857BCDBEE8}" type="pres">
      <dgm:prSet presAssocID="{7F36B0CB-F4D5-4363-8B13-488A34F7EA30}" presName="pillarX" presStyleLbl="node1" presStyleIdx="3" presStyleCnt="4">
        <dgm:presLayoutVars>
          <dgm:bulletEnabled val="1"/>
        </dgm:presLayoutVars>
      </dgm:prSet>
      <dgm:spPr/>
      <dgm:t>
        <a:bodyPr/>
        <a:lstStyle/>
        <a:p>
          <a:endParaRPr lang="en-US"/>
        </a:p>
      </dgm:t>
    </dgm:pt>
    <dgm:pt modelId="{946C23EE-E639-406B-A53A-DA827A0B1190}" type="pres">
      <dgm:prSet presAssocID="{5C33DFFE-FF7D-4CAE-8F41-636A830F2E49}" presName="base" presStyleLbl="dkBgShp" presStyleIdx="1" presStyleCnt="2"/>
      <dgm:spPr/>
    </dgm:pt>
  </dgm:ptLst>
  <dgm:cxnLst>
    <dgm:cxn modelId="{7720276C-8056-4C86-88A4-EC395FE0BE99}" type="presOf" srcId="{C8448839-9692-4664-ABEC-5A3F42EF4737}" destId="{99589A76-2C27-4DE8-BF49-6C420E85132D}" srcOrd="0" destOrd="0" presId="urn:microsoft.com/office/officeart/2005/8/layout/hList3"/>
    <dgm:cxn modelId="{00DB3607-136A-4F9A-88C7-CB199919D0A2}" srcId="{5C33DFFE-FF7D-4CAE-8F41-636A830F2E49}" destId="{D0344BB0-5F84-4F8C-B910-C15AF24B8F66}" srcOrd="0" destOrd="0" parTransId="{2B016070-B72B-4ACE-8FAF-4C09E4D4EB69}" sibTransId="{C3CC4D50-5642-427F-B5A7-FED8F2E1FBBD}"/>
    <dgm:cxn modelId="{697FD7D0-DD38-443A-8957-DCF0B4901EAD}" srcId="{5C33DFFE-FF7D-4CAE-8F41-636A830F2E49}" destId="{C03CDDB7-406C-4C7F-A8D9-B5454E67B7D5}" srcOrd="2" destOrd="0" parTransId="{DCBFBCC3-4B57-4EF3-A941-08953FDACCAA}" sibTransId="{EE95A8CF-46E0-4C06-BABD-D6C0C92A972A}"/>
    <dgm:cxn modelId="{B0F25376-4E8C-4F69-8C5C-F46DC4215C90}" srcId="{C8448839-9692-4664-ABEC-5A3F42EF4737}" destId="{5C33DFFE-FF7D-4CAE-8F41-636A830F2E49}" srcOrd="0" destOrd="0" parTransId="{43A4D2E1-B16B-49EB-93C3-8B71A87E50C6}" sibTransId="{E16DE490-47DE-4F29-9FF0-5AEF6A8ED8F3}"/>
    <dgm:cxn modelId="{830CEF26-8852-4A30-811A-1175D83115ED}" srcId="{5C33DFFE-FF7D-4CAE-8F41-636A830F2E49}" destId="{19AFBE53-ECA8-4365-9641-6794C1B1CBE3}" srcOrd="1" destOrd="0" parTransId="{6738BB6C-BC52-4E4D-BA67-AD020740E34F}" sibTransId="{F7BD8FC4-7DBB-4D54-9048-263DF95A353A}"/>
    <dgm:cxn modelId="{7A70D033-140C-4015-BC51-3CA9126F15DF}" type="presOf" srcId="{D0344BB0-5F84-4F8C-B910-C15AF24B8F66}" destId="{9DED4885-D7A1-4B04-8486-0A5E176FECC5}" srcOrd="0" destOrd="0" presId="urn:microsoft.com/office/officeart/2005/8/layout/hList3"/>
    <dgm:cxn modelId="{EB052753-0BFA-4A1F-9AFC-E3C97D374EB9}" srcId="{5C33DFFE-FF7D-4CAE-8F41-636A830F2E49}" destId="{7F36B0CB-F4D5-4363-8B13-488A34F7EA30}" srcOrd="3" destOrd="0" parTransId="{931D7410-26B0-475D-AB45-FF9597234FAC}" sibTransId="{C75D3FFC-F6E8-46CF-B7F7-6100F10A0377}"/>
    <dgm:cxn modelId="{AFFE3C71-EF9B-4E7A-8345-BF23AAD7EA42}" type="presOf" srcId="{19AFBE53-ECA8-4365-9641-6794C1B1CBE3}" destId="{D137DF60-78FB-41BD-96F7-F252C144EBF6}" srcOrd="0" destOrd="0" presId="urn:microsoft.com/office/officeart/2005/8/layout/hList3"/>
    <dgm:cxn modelId="{EC02A7D1-C616-481D-ABD4-A9E57CA417F7}" type="presOf" srcId="{C03CDDB7-406C-4C7F-A8D9-B5454E67B7D5}" destId="{620AC651-81E3-4574-A1A1-9D10A80E461D}" srcOrd="0" destOrd="0" presId="urn:microsoft.com/office/officeart/2005/8/layout/hList3"/>
    <dgm:cxn modelId="{C702A5F9-1E7A-49F4-BFE2-1CCC6CEEF9DA}" type="presOf" srcId="{7F36B0CB-F4D5-4363-8B13-488A34F7EA30}" destId="{3BCE2A31-8988-4014-929A-E0857BCDBEE8}" srcOrd="0" destOrd="0" presId="urn:microsoft.com/office/officeart/2005/8/layout/hList3"/>
    <dgm:cxn modelId="{93B56590-9056-4140-BEA0-39FBD5E2DD5E}" type="presOf" srcId="{5C33DFFE-FF7D-4CAE-8F41-636A830F2E49}" destId="{6DA435CC-2FDD-453D-8127-FCC3C7258EE9}" srcOrd="0" destOrd="0" presId="urn:microsoft.com/office/officeart/2005/8/layout/hList3"/>
    <dgm:cxn modelId="{C4020C45-9FC2-4BB4-9520-F88F60691EAC}" type="presParOf" srcId="{99589A76-2C27-4DE8-BF49-6C420E85132D}" destId="{6DA435CC-2FDD-453D-8127-FCC3C7258EE9}" srcOrd="0" destOrd="0" presId="urn:microsoft.com/office/officeart/2005/8/layout/hList3"/>
    <dgm:cxn modelId="{7C2D3A01-8040-46EC-A173-400613041F9B}" type="presParOf" srcId="{99589A76-2C27-4DE8-BF49-6C420E85132D}" destId="{6673A731-1EFC-47EC-ACB9-1E87FB90D22A}" srcOrd="1" destOrd="0" presId="urn:microsoft.com/office/officeart/2005/8/layout/hList3"/>
    <dgm:cxn modelId="{0E9E6CE3-97CB-4CA4-9A9F-04DA496634B5}" type="presParOf" srcId="{6673A731-1EFC-47EC-ACB9-1E87FB90D22A}" destId="{9DED4885-D7A1-4B04-8486-0A5E176FECC5}" srcOrd="0" destOrd="0" presId="urn:microsoft.com/office/officeart/2005/8/layout/hList3"/>
    <dgm:cxn modelId="{855072F2-4B75-425F-91C8-4B34D4CB735E}" type="presParOf" srcId="{6673A731-1EFC-47EC-ACB9-1E87FB90D22A}" destId="{D137DF60-78FB-41BD-96F7-F252C144EBF6}" srcOrd="1" destOrd="0" presId="urn:microsoft.com/office/officeart/2005/8/layout/hList3"/>
    <dgm:cxn modelId="{A69C781D-95AD-4C33-8D1E-169890B1EE09}" type="presParOf" srcId="{6673A731-1EFC-47EC-ACB9-1E87FB90D22A}" destId="{620AC651-81E3-4574-A1A1-9D10A80E461D}" srcOrd="2" destOrd="0" presId="urn:microsoft.com/office/officeart/2005/8/layout/hList3"/>
    <dgm:cxn modelId="{C68FDE40-DC8F-4FA6-BED8-9A7FDF043B9B}" type="presParOf" srcId="{6673A731-1EFC-47EC-ACB9-1E87FB90D22A}" destId="{3BCE2A31-8988-4014-929A-E0857BCDBEE8}" srcOrd="3" destOrd="0" presId="urn:microsoft.com/office/officeart/2005/8/layout/hList3"/>
    <dgm:cxn modelId="{B571891B-9CFC-459F-9A65-180068E70EE7}" type="presParOf" srcId="{99589A76-2C27-4DE8-BF49-6C420E85132D}" destId="{946C23EE-E639-406B-A53A-DA827A0B1190}" srcOrd="2" destOrd="0" presId="urn:microsoft.com/office/officeart/2005/8/layout/hList3"/>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77831F-1B2B-475D-8C37-0DC2939741E1}" type="datetimeFigureOut">
              <a:rPr lang="en-US" smtClean="0"/>
              <a:pPr/>
              <a:t>2/11/2020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39AAAA-D2B8-421F-B6EB-46F05F85DF2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Times New Roman" charset="0"/>
              </a:defRPr>
            </a:lvl1pPr>
            <a:lvl2pPr marL="742950" indent="-285750" eaLnBrk="0" hangingPunct="0">
              <a:defRPr sz="2000">
                <a:solidFill>
                  <a:schemeClr val="tx1"/>
                </a:solidFill>
                <a:latin typeface="Times New Roman" charset="0"/>
              </a:defRPr>
            </a:lvl2pPr>
            <a:lvl3pPr marL="1143000" indent="-228600" eaLnBrk="0" hangingPunct="0">
              <a:defRPr sz="2000">
                <a:solidFill>
                  <a:schemeClr val="tx1"/>
                </a:solidFill>
                <a:latin typeface="Times New Roman" charset="0"/>
              </a:defRPr>
            </a:lvl3pPr>
            <a:lvl4pPr marL="1600200" indent="-228600" eaLnBrk="0" hangingPunct="0">
              <a:defRPr sz="2000">
                <a:solidFill>
                  <a:schemeClr val="tx1"/>
                </a:solidFill>
                <a:latin typeface="Times New Roman" charset="0"/>
              </a:defRPr>
            </a:lvl4pPr>
            <a:lvl5pPr marL="2057400" indent="-228600" eaLnBrk="0" hangingPunct="0">
              <a:defRPr sz="2000">
                <a:solidFill>
                  <a:schemeClr val="tx1"/>
                </a:solidFill>
                <a:latin typeface="Times New Roman" charset="0"/>
              </a:defRPr>
            </a:lvl5pPr>
            <a:lvl6pPr marL="2514600" indent="-228600" eaLnBrk="0" fontAlgn="base" hangingPunct="0">
              <a:spcBef>
                <a:spcPct val="0"/>
              </a:spcBef>
              <a:spcAft>
                <a:spcPct val="0"/>
              </a:spcAft>
              <a:defRPr sz="2000">
                <a:solidFill>
                  <a:schemeClr val="tx1"/>
                </a:solidFill>
                <a:latin typeface="Times New Roman" charset="0"/>
              </a:defRPr>
            </a:lvl6pPr>
            <a:lvl7pPr marL="2971800" indent="-228600" eaLnBrk="0" fontAlgn="base" hangingPunct="0">
              <a:spcBef>
                <a:spcPct val="0"/>
              </a:spcBef>
              <a:spcAft>
                <a:spcPct val="0"/>
              </a:spcAft>
              <a:defRPr sz="2000">
                <a:solidFill>
                  <a:schemeClr val="tx1"/>
                </a:solidFill>
                <a:latin typeface="Times New Roman" charset="0"/>
              </a:defRPr>
            </a:lvl7pPr>
            <a:lvl8pPr marL="3429000" indent="-228600" eaLnBrk="0" fontAlgn="base" hangingPunct="0">
              <a:spcBef>
                <a:spcPct val="0"/>
              </a:spcBef>
              <a:spcAft>
                <a:spcPct val="0"/>
              </a:spcAft>
              <a:defRPr sz="2000">
                <a:solidFill>
                  <a:schemeClr val="tx1"/>
                </a:solidFill>
                <a:latin typeface="Times New Roman" charset="0"/>
              </a:defRPr>
            </a:lvl8pPr>
            <a:lvl9pPr marL="3886200" indent="-228600" eaLnBrk="0" fontAlgn="base" hangingPunct="0">
              <a:spcBef>
                <a:spcPct val="0"/>
              </a:spcBef>
              <a:spcAft>
                <a:spcPct val="0"/>
              </a:spcAft>
              <a:defRPr sz="2000">
                <a:solidFill>
                  <a:schemeClr val="tx1"/>
                </a:solidFill>
                <a:latin typeface="Times New Roman" charset="0"/>
              </a:defRPr>
            </a:lvl9pPr>
          </a:lstStyle>
          <a:p>
            <a:pPr eaLnBrk="1" hangingPunct="1"/>
            <a:fld id="{1B1394CA-50D1-496B-9B6A-580E672E6F89}" type="slidenum">
              <a:rPr lang="en-US" sz="1200" smtClean="0">
                <a:latin typeface="Times" charset="0"/>
              </a:rPr>
              <a:pPr eaLnBrk="1" hangingPunct="1"/>
              <a:t>2</a:t>
            </a:fld>
            <a:endParaRPr lang="en-US" sz="1200" smtClean="0">
              <a:latin typeface="Times"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latin typeface="Times New Roman"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For details</a:t>
            </a:r>
            <a:r>
              <a:rPr lang="en-US" baseline="0" dirty="0" smtClean="0"/>
              <a:t> read “A course in Linguistics” by </a:t>
            </a:r>
            <a:r>
              <a:rPr lang="en-US" baseline="0" dirty="0" err="1" smtClean="0"/>
              <a:t>Tarni</a:t>
            </a:r>
            <a:r>
              <a:rPr lang="en-US" baseline="0" dirty="0" smtClean="0"/>
              <a:t> </a:t>
            </a:r>
            <a:r>
              <a:rPr lang="en-US" baseline="0" dirty="0" err="1" smtClean="0"/>
              <a:t>Parsad</a:t>
            </a:r>
            <a:r>
              <a:rPr lang="en-US" baseline="0" dirty="0" smtClean="0"/>
              <a:t> (pgs# 91-113)</a:t>
            </a:r>
            <a:endParaRPr lang="en-US" dirty="0"/>
          </a:p>
        </p:txBody>
      </p:sp>
      <p:sp>
        <p:nvSpPr>
          <p:cNvPr id="4" name="Slide Number Placeholder 3"/>
          <p:cNvSpPr>
            <a:spLocks noGrp="1"/>
          </p:cNvSpPr>
          <p:nvPr>
            <p:ph type="sldNum" sz="quarter" idx="10"/>
          </p:nvPr>
        </p:nvSpPr>
        <p:spPr/>
        <p:txBody>
          <a:bodyPr/>
          <a:lstStyle/>
          <a:p>
            <a:fld id="{BC96C053-FFD2-47E5-878F-7EAB72B0147A}" type="slidenum">
              <a:rPr lang="en-US" smtClean="0"/>
              <a:pPr/>
              <a:t>86</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*Example</a:t>
            </a:r>
            <a:r>
              <a:rPr lang="en-US" baseline="0" dirty="0" smtClean="0"/>
              <a:t> of variables:</a:t>
            </a:r>
          </a:p>
          <a:p>
            <a:r>
              <a:rPr lang="en-US" baseline="0" dirty="0" smtClean="0"/>
              <a:t>X+2y</a:t>
            </a:r>
          </a:p>
          <a:p>
            <a:r>
              <a:rPr lang="en-US" baseline="0" dirty="0" smtClean="0"/>
              <a:t>Assign different values to x and Y and you will get different answers.</a:t>
            </a:r>
          </a:p>
          <a:p>
            <a:r>
              <a:rPr lang="en-US" baseline="0" dirty="0" smtClean="0"/>
              <a:t>If x=2 and y=5 then x+2y= 12</a:t>
            </a:r>
          </a:p>
          <a:p>
            <a:r>
              <a:rPr lang="en-US" baseline="0" dirty="0" smtClean="0"/>
              <a:t>If X=7 and y=3 then x+2y= 13</a:t>
            </a:r>
          </a:p>
          <a:p>
            <a:r>
              <a:rPr lang="en-US" baseline="0" dirty="0" smtClean="0"/>
              <a:t>………………………………</a:t>
            </a:r>
          </a:p>
          <a:p>
            <a:r>
              <a:rPr lang="en-US" baseline="0" dirty="0" smtClean="0"/>
              <a:t>Similarly the endless set of results (sentences) is generated by operation of explicitly formalized rules</a:t>
            </a:r>
          </a:p>
          <a:p>
            <a:r>
              <a:rPr lang="en-US" baseline="0" dirty="0" smtClean="0"/>
              <a:t>This set of explicitly formalized rules is generative grammar.</a:t>
            </a:r>
            <a:endParaRPr lang="en-US" dirty="0"/>
          </a:p>
        </p:txBody>
      </p:sp>
      <p:sp>
        <p:nvSpPr>
          <p:cNvPr id="4" name="Slide Number Placeholder 3"/>
          <p:cNvSpPr>
            <a:spLocks noGrp="1"/>
          </p:cNvSpPr>
          <p:nvPr>
            <p:ph type="sldNum" sz="quarter" idx="10"/>
          </p:nvPr>
        </p:nvSpPr>
        <p:spPr/>
        <p:txBody>
          <a:bodyPr/>
          <a:lstStyle/>
          <a:p>
            <a:fld id="{BC96C053-FFD2-47E5-878F-7EAB72B0147A}" type="slidenum">
              <a:rPr lang="en-US" smtClean="0"/>
              <a:pPr/>
              <a:t>88</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miter lim="800000"/>
            <a:headEnd/>
            <a:tailEnd/>
          </a:ln>
        </p:spPr>
        <p:txBody>
          <a:bodyPr/>
          <a:lstStyle/>
          <a:p>
            <a:fld id="{0C035259-B430-4162-9C4A-043DF04625C0}" type="slidenum">
              <a:rPr lang="en-US" smtClean="0"/>
              <a:pPr/>
              <a:t>105</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ctr">
              <a:defRPr/>
            </a:pPr>
            <a:r>
              <a:rPr lang="en-US" dirty="0" smtClean="0">
                <a:solidFill>
                  <a:schemeClr val="bg2"/>
                </a:solidFill>
                <a:latin typeface="Arial" pitchFamily="34" charset="0"/>
                <a:cs typeface="Arial" pitchFamily="34" charset="0"/>
              </a:rPr>
              <a:t>All of the male students in the class wrote:</a:t>
            </a:r>
          </a:p>
          <a:p>
            <a:pPr algn="ctr">
              <a:defRPr/>
            </a:pPr>
            <a:r>
              <a:rPr lang="en-US" b="1" dirty="0" smtClean="0">
                <a:solidFill>
                  <a:schemeClr val="bg2"/>
                </a:solidFill>
                <a:latin typeface="Arial" pitchFamily="34" charset="0"/>
                <a:cs typeface="Arial" pitchFamily="34" charset="0"/>
              </a:rPr>
              <a:t>“A woman, without her man, is nothing.</a:t>
            </a:r>
          </a:p>
          <a:p>
            <a:pPr algn="ctr">
              <a:defRPr/>
            </a:pPr>
            <a:endParaRPr lang="en-US" dirty="0" smtClean="0">
              <a:solidFill>
                <a:schemeClr val="bg2"/>
              </a:solidFill>
              <a:latin typeface="Arial" pitchFamily="34" charset="0"/>
              <a:cs typeface="Arial" pitchFamily="34" charset="0"/>
            </a:endParaRPr>
          </a:p>
          <a:p>
            <a:pPr algn="ctr">
              <a:defRPr/>
            </a:pPr>
            <a:r>
              <a:rPr lang="en-US" dirty="0" smtClean="0">
                <a:solidFill>
                  <a:schemeClr val="bg2"/>
                </a:solidFill>
                <a:latin typeface="Arial" pitchFamily="34" charset="0"/>
                <a:cs typeface="Arial" pitchFamily="34" charset="0"/>
              </a:rPr>
              <a:t>All of the females in the classroom wrote:</a:t>
            </a:r>
          </a:p>
          <a:p>
            <a:pPr algn="ctr">
              <a:defRPr/>
            </a:pPr>
            <a:r>
              <a:rPr lang="en-US" b="1" dirty="0" smtClean="0">
                <a:solidFill>
                  <a:schemeClr val="bg2"/>
                </a:solidFill>
                <a:latin typeface="Arial" pitchFamily="34" charset="0"/>
                <a:cs typeface="Arial" pitchFamily="34" charset="0"/>
              </a:rPr>
              <a:t>A woman: without her, man is nothing.</a:t>
            </a:r>
          </a:p>
          <a:p>
            <a:endParaRPr lang="en-US" dirty="0"/>
          </a:p>
        </p:txBody>
      </p:sp>
      <p:sp>
        <p:nvSpPr>
          <p:cNvPr id="4" name="Slide Number Placeholder 3"/>
          <p:cNvSpPr>
            <a:spLocks noGrp="1"/>
          </p:cNvSpPr>
          <p:nvPr>
            <p:ph type="sldNum" sz="quarter" idx="10"/>
          </p:nvPr>
        </p:nvSpPr>
        <p:spPr/>
        <p:txBody>
          <a:bodyPr/>
          <a:lstStyle/>
          <a:p>
            <a:fld id="{3839AAAA-D2B8-421F-B6EB-46F05F85DF25}" type="slidenum">
              <a:rPr lang="en-US" smtClean="0"/>
              <a:pPr/>
              <a:t>119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681B3DB8-B395-452A-8679-28ADFFA8545E}" type="slidenum">
              <a:rPr lang="en-GB" smtClean="0"/>
              <a:pPr/>
              <a:t>7</a:t>
            </a:fld>
            <a:endParaRPr lang="en-GB"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GB" sz="1100"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771D040-3936-4046-8EA7-640DAE9D0219}" type="slidenum">
              <a:rPr lang="en-GB" smtClean="0"/>
              <a:pPr/>
              <a:t>13</a:t>
            </a:fld>
            <a:endParaRPr lang="en-GB"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20AC8818-F1E3-4530-A808-02FF54216E40}" type="slidenum">
              <a:rPr lang="en-GB" smtClean="0"/>
              <a:pPr/>
              <a:t>14</a:t>
            </a:fld>
            <a:endParaRPr lang="en-GB"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GB" sz="1100"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FB722AF-C899-4E38-9D19-9A8CDA984EE1}" type="slidenum">
              <a:rPr lang="en-US" smtClean="0"/>
              <a:pPr/>
              <a:t>15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miter lim="800000"/>
            <a:headEnd/>
            <a:tailEnd/>
          </a:ln>
        </p:spPr>
        <p:txBody>
          <a:bodyPr/>
          <a:lstStyle/>
          <a:p>
            <a:fld id="{FA28E742-9AC7-4883-8224-672AB662B7A9}" type="slidenum">
              <a:rPr lang="en-US" smtClean="0"/>
              <a:pPr/>
              <a:t>47</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789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We are not, then, concerned or even primarily with any observed sentences that have occurred, but rather with those that can or could have occurred.</a:t>
            </a:r>
            <a:endParaRPr lang="fr-FR" smtClean="0"/>
          </a:p>
        </p:txBody>
      </p:sp>
      <p:sp>
        <p:nvSpPr>
          <p:cNvPr id="37892"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E72543-8ED4-49CF-90ED-78A170850882}" type="slidenum">
              <a:rPr lang="fr-FR" smtClean="0"/>
              <a:pPr/>
              <a:t>48</a:t>
            </a:fld>
            <a:endParaRPr 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*Deep and surface structures play an important role in understanding of syntactic relationships involved in Phrase Structure and Transformational Generative Grammar thus it is imperative to understand them.</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C96C053-FFD2-47E5-878F-7EAB72B0147A}" type="slidenum">
              <a:rPr lang="en-US" smtClean="0"/>
              <a:pPr/>
              <a:t>67</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For this basic sentence, the terminology</a:t>
            </a:r>
            <a:r>
              <a:rPr lang="en-US" baseline="0" dirty="0" smtClean="0"/>
              <a:t> used was kernel, but later Chomsky abandoned this notion</a:t>
            </a:r>
            <a:endParaRPr lang="en-US" dirty="0"/>
          </a:p>
        </p:txBody>
      </p:sp>
      <p:sp>
        <p:nvSpPr>
          <p:cNvPr id="4" name="Slide Number Placeholder 3"/>
          <p:cNvSpPr>
            <a:spLocks noGrp="1"/>
          </p:cNvSpPr>
          <p:nvPr>
            <p:ph type="sldNum" sz="quarter" idx="10"/>
          </p:nvPr>
        </p:nvSpPr>
        <p:spPr/>
        <p:txBody>
          <a:bodyPr/>
          <a:lstStyle/>
          <a:p>
            <a:fld id="{BC96C053-FFD2-47E5-878F-7EAB72B0147A}" type="slidenum">
              <a:rPr lang="en-US" smtClean="0"/>
              <a:pPr/>
              <a:t>85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870B693-BCDD-462C-8C7F-0AD762EB232A}" type="datetimeFigureOut">
              <a:rPr lang="en-US" smtClean="0"/>
              <a:pPr/>
              <a:t>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757A2E-3CDB-4563-AFFF-51F81FFF943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70B693-BCDD-462C-8C7F-0AD762EB232A}" type="datetimeFigureOut">
              <a:rPr lang="en-US" smtClean="0"/>
              <a:pPr/>
              <a:t>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757A2E-3CDB-4563-AFFF-51F81FFF943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70B693-BCDD-462C-8C7F-0AD762EB232A}" type="datetimeFigureOut">
              <a:rPr lang="en-US" smtClean="0"/>
              <a:pPr/>
              <a:t>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757A2E-3CDB-4563-AFFF-51F81FFF943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71538" y="533400"/>
            <a:ext cx="8162925" cy="109061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2813" y="1905000"/>
            <a:ext cx="3978275"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43488" y="1905000"/>
            <a:ext cx="3979862"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7"/>
          <p:cNvSpPr>
            <a:spLocks noGrp="1" noChangeArrowheads="1"/>
          </p:cNvSpPr>
          <p:nvPr>
            <p:ph type="dt" sz="half" idx="10"/>
          </p:nvPr>
        </p:nvSpPr>
        <p:spPr/>
        <p:txBody>
          <a:bodyPr/>
          <a:lstStyle>
            <a:lvl1pPr>
              <a:defRPr/>
            </a:lvl1pPr>
          </a:lstStyle>
          <a:p>
            <a:pPr>
              <a:defRPr/>
            </a:pPr>
            <a:endParaRPr lang="en-US"/>
          </a:p>
        </p:txBody>
      </p:sp>
      <p:sp>
        <p:nvSpPr>
          <p:cNvPr id="6" name="Rectangle 68"/>
          <p:cNvSpPr>
            <a:spLocks noGrp="1" noChangeArrowheads="1"/>
          </p:cNvSpPr>
          <p:nvPr>
            <p:ph type="ftr" sz="quarter" idx="11"/>
          </p:nvPr>
        </p:nvSpPr>
        <p:spPr>
          <a:xfrm>
            <a:off x="3590925" y="6286500"/>
            <a:ext cx="2895600" cy="457200"/>
          </a:xfrm>
        </p:spPr>
        <p:txBody>
          <a:bodyPr/>
          <a:lstStyle>
            <a:lvl1pPr>
              <a:defRPr sz="1200">
                <a:solidFill>
                  <a:schemeClr val="bg2">
                    <a:shade val="50000"/>
                    <a:satMod val="200000"/>
                  </a:schemeClr>
                </a:solidFill>
              </a:defRPr>
            </a:lvl1pPr>
          </a:lstStyle>
          <a:p>
            <a:pPr>
              <a:defRPr/>
            </a:pPr>
            <a:endParaRPr lang="en-US"/>
          </a:p>
        </p:txBody>
      </p:sp>
      <p:sp>
        <p:nvSpPr>
          <p:cNvPr id="7" name="Rectangle 69"/>
          <p:cNvSpPr>
            <a:spLocks noGrp="1" noChangeArrowheads="1"/>
          </p:cNvSpPr>
          <p:nvPr>
            <p:ph type="sldNum" sz="quarter" idx="12"/>
          </p:nvPr>
        </p:nvSpPr>
        <p:spPr>
          <a:xfrm>
            <a:off x="7019925" y="6286500"/>
            <a:ext cx="1905000" cy="457200"/>
          </a:xfrm>
        </p:spPr>
        <p:txBody>
          <a:bodyPr/>
          <a:lstStyle>
            <a:lvl1pPr>
              <a:defRPr/>
            </a:lvl1pPr>
          </a:lstStyle>
          <a:p>
            <a:pPr>
              <a:defRPr/>
            </a:pPr>
            <a:fld id="{655B3BB2-1EF5-4807-8684-2D767DE7D705}" type="slidenum">
              <a:rPr lang="en-US"/>
              <a:pPr>
                <a:defRPr/>
              </a:pPr>
              <a:t>‹#›</a:t>
            </a:fld>
            <a:endParaRPr lang="en-US"/>
          </a:p>
        </p:txBody>
      </p:sp>
    </p:spTree>
    <p:extLst>
      <p:ext uri="{BB962C8B-B14F-4D97-AF65-F5344CB8AC3E}">
        <p14:creationId xmlns:p14="http://schemas.microsoft.com/office/powerpoint/2010/main" xmlns="" val="2379732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70B693-BCDD-462C-8C7F-0AD762EB232A}" type="datetimeFigureOut">
              <a:rPr lang="en-US" smtClean="0"/>
              <a:pPr/>
              <a:t>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757A2E-3CDB-4563-AFFF-51F81FFF943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70B693-BCDD-462C-8C7F-0AD762EB232A}" type="datetimeFigureOut">
              <a:rPr lang="en-US" smtClean="0"/>
              <a:pPr/>
              <a:t>2/11/2020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757A2E-3CDB-4563-AFFF-51F81FFF943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870B693-BCDD-462C-8C7F-0AD762EB232A}" type="datetimeFigureOut">
              <a:rPr lang="en-US" smtClean="0"/>
              <a:pPr/>
              <a:t>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757A2E-3CDB-4563-AFFF-51F81FFF943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870B693-BCDD-462C-8C7F-0AD762EB232A}" type="datetimeFigureOut">
              <a:rPr lang="en-US" smtClean="0"/>
              <a:pPr/>
              <a:t>2/11/2020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757A2E-3CDB-4563-AFFF-51F81FFF943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70B693-BCDD-462C-8C7F-0AD762EB232A}" type="datetimeFigureOut">
              <a:rPr lang="en-US" smtClean="0"/>
              <a:pPr/>
              <a:t>2/11/2020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757A2E-3CDB-4563-AFFF-51F81FFF943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70B693-BCDD-462C-8C7F-0AD762EB232A}" type="datetimeFigureOut">
              <a:rPr lang="en-US" smtClean="0"/>
              <a:pPr/>
              <a:t>2/11/2020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757A2E-3CDB-4563-AFFF-51F81FFF943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70B693-BCDD-462C-8C7F-0AD762EB232A}" type="datetimeFigureOut">
              <a:rPr lang="en-US" smtClean="0"/>
              <a:pPr/>
              <a:t>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757A2E-3CDB-4563-AFFF-51F81FFF943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70B693-BCDD-462C-8C7F-0AD762EB232A}" type="datetimeFigureOut">
              <a:rPr lang="en-US" smtClean="0"/>
              <a:pPr/>
              <a:t>2/11/2020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757A2E-3CDB-4563-AFFF-51F81FFF943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70B693-BCDD-462C-8C7F-0AD762EB232A}" type="datetimeFigureOut">
              <a:rPr lang="en-US" smtClean="0"/>
              <a:pPr/>
              <a:t>2/11/2020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757A2E-3CDB-4563-AFFF-51F81FFF943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0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5.xml.rels><?xml version="1.0" encoding="UTF-8" standalone="yes"?>
<Relationships xmlns="http://schemas.openxmlformats.org/package/2006/relationships"><Relationship Id="rId8" Type="http://schemas.openxmlformats.org/officeDocument/2006/relationships/slide" Target="slide26.xml"/><Relationship Id="rId3" Type="http://schemas.openxmlformats.org/officeDocument/2006/relationships/slide" Target="slide49.xml"/><Relationship Id="rId7" Type="http://schemas.openxmlformats.org/officeDocument/2006/relationships/slide" Target="slide10.xml"/><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slide" Target="slide9.xml"/><Relationship Id="rId5" Type="http://schemas.openxmlformats.org/officeDocument/2006/relationships/slide" Target="slide25.xml"/><Relationship Id="rId4" Type="http://schemas.openxmlformats.org/officeDocument/2006/relationships/slide" Target="slide24.xml"/></Relationships>
</file>

<file path=ppt/slides/_rels/slide106.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slide" Target="slide44.xml"/><Relationship Id="rId4" Type="http://schemas.openxmlformats.org/officeDocument/2006/relationships/slide" Target="slide6.xml"/></Relationships>
</file>

<file path=ppt/slides/_rels/slide107.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08.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109.xml.rels><?xml version="1.0" encoding="UTF-8" standalone="yes"?>
<Relationships xmlns="http://schemas.openxmlformats.org/package/2006/relationships"><Relationship Id="rId8" Type="http://schemas.openxmlformats.org/officeDocument/2006/relationships/hyperlink" Target="http://en.wikipedia.org/wiki/Indirect_object" TargetMode="External"/><Relationship Id="rId3" Type="http://schemas.openxmlformats.org/officeDocument/2006/relationships/hyperlink" Target="http://en.wikipedia.org/wiki/Constituent_(linguistics)" TargetMode="External"/><Relationship Id="rId7" Type="http://schemas.openxmlformats.org/officeDocument/2006/relationships/hyperlink" Target="http://en.wikipedia.org/wiki/Direct_object" TargetMode="External"/><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hyperlink" Target="http://en.wikipedia.org/wiki/Subject_(grammar)" TargetMode="External"/><Relationship Id="rId5" Type="http://schemas.openxmlformats.org/officeDocument/2006/relationships/hyperlink" Target="http://en.wikipedia.org/wiki/Predicate_(grammar)" TargetMode="External"/><Relationship Id="rId10" Type="http://schemas.openxmlformats.org/officeDocument/2006/relationships/oleObject" Target="../embeddings/oleObject4.bin"/><Relationship Id="rId4" Type="http://schemas.openxmlformats.org/officeDocument/2006/relationships/hyperlink" Target="http://en.wikipedia.org/wiki/Argument_(linguistics)" TargetMode="External"/><Relationship Id="rId9" Type="http://schemas.openxmlformats.org/officeDocument/2006/relationships/slide" Target="slide4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1.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Layout" Target="../slideLayouts/slideLayout6.xml"/><Relationship Id="rId1" Type="http://schemas.openxmlformats.org/officeDocument/2006/relationships/vmlDrawing" Target="../drawings/vmlDrawing5.vml"/><Relationship Id="rId4" Type="http://schemas.openxmlformats.org/officeDocument/2006/relationships/oleObject" Target="../embeddings/oleObject5.bin"/></Relationships>
</file>

<file path=ppt/slides/_rels/slide112.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Layout" Target="../slideLayouts/slideLayout6.xml"/><Relationship Id="rId1" Type="http://schemas.openxmlformats.org/officeDocument/2006/relationships/vmlDrawing" Target="../drawings/vmlDrawing6.vml"/><Relationship Id="rId4" Type="http://schemas.openxmlformats.org/officeDocument/2006/relationships/oleObject" Target="../embeddings/oleObject6.bin"/></Relationships>
</file>

<file path=ppt/slides/_rels/slide11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hyperlink" Target="http://en.wikipedia.org/wiki/Noun" TargetMode="External"/><Relationship Id="rId7" Type="http://schemas.openxmlformats.org/officeDocument/2006/relationships/hyperlink" Target="http://en.wikipedia.org/wiki/File:Basic_english_syntax_tree.svg" TargetMode="External"/><Relationship Id="rId2" Type="http://schemas.openxmlformats.org/officeDocument/2006/relationships/hyperlink" Target="http://en.wikipedia.org/wiki/Determiner_(linguistics)" TargetMode="External"/><Relationship Id="rId1" Type="http://schemas.openxmlformats.org/officeDocument/2006/relationships/slideLayout" Target="../slideLayouts/slideLayout6.xml"/><Relationship Id="rId6" Type="http://schemas.openxmlformats.org/officeDocument/2006/relationships/hyperlink" Target="http://en.wikipedia.org/wiki/Verb_phrase" TargetMode="External"/><Relationship Id="rId5" Type="http://schemas.openxmlformats.org/officeDocument/2006/relationships/hyperlink" Target="http://en.wikipedia.org/wiki/Noun_phrase" TargetMode="External"/><Relationship Id="rId4" Type="http://schemas.openxmlformats.org/officeDocument/2006/relationships/hyperlink" Target="http://en.wikipedia.org/wiki/Verb" TargetMode="Externa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en.wikipedia.org/wiki/Universal_Grammar" TargetMode="External"/><Relationship Id="rId2" Type="http://schemas.openxmlformats.org/officeDocument/2006/relationships/hyperlink" Target="http://en.wikipedia.org/wiki/Language_acquisition_device"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images.google.co.ve/imgres?imgurl=http://nylawblog.typepad.com/photos/uncategorized/2008/03/11/equal.jpg&amp;imgrefurl=http://www.johnmcmullen.blogspot.com/&amp;h=301&amp;w=300&amp;sz=49&amp;hl=es&amp;start=1&amp;um=1&amp;usg=__ghyF49nIKMVSaTVONqSnY7-XC4s=&amp;tbnid=7sI7eh8Fyz0AgM:&amp;tbnh=116&amp;tbnw=116&amp;prev=/images?q=equal&amp;um=1&amp;hl=es"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www.5min.com/Video/The-Stages-of-Language-Development-in-Children-326728812"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Generative Linguistics</a:t>
            </a:r>
            <a:br>
              <a:rPr lang="en-US" dirty="0" smtClean="0"/>
            </a:br>
            <a:r>
              <a:rPr lang="en-US" dirty="0" smtClean="0"/>
              <a:t>Noam Chomsky</a:t>
            </a:r>
            <a:endParaRPr lang="en-US" dirty="0"/>
          </a:p>
        </p:txBody>
      </p:sp>
      <p:sp>
        <p:nvSpPr>
          <p:cNvPr id="3" name="Subtitle 2"/>
          <p:cNvSpPr>
            <a:spLocks noGrp="1"/>
          </p:cNvSpPr>
          <p:nvPr>
            <p:ph type="subTitle" idx="1"/>
          </p:nvPr>
        </p:nvSpPr>
        <p:spPr>
          <a:xfrm>
            <a:off x="1371600" y="5029200"/>
            <a:ext cx="6400800" cy="609600"/>
          </a:xfrm>
        </p:spPr>
        <p:txBody>
          <a:bodyPr/>
          <a:lstStyle/>
          <a:p>
            <a:r>
              <a:rPr lang="en-US" dirty="0" err="1" smtClean="0"/>
              <a:t>Naveed</a:t>
            </a:r>
            <a:r>
              <a:rPr lang="en-US" dirty="0" smtClean="0"/>
              <a:t> </a:t>
            </a:r>
            <a:r>
              <a:rPr lang="en-US" dirty="0" err="1" smtClean="0"/>
              <a:t>Nawaz</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685800"/>
            <a:ext cx="8305800" cy="1600200"/>
          </a:xfrm>
          <a:solidFill>
            <a:schemeClr val="bg1"/>
          </a:solidFill>
        </p:spPr>
        <p:style>
          <a:lnRef idx="2">
            <a:schemeClr val="accent5">
              <a:shade val="50000"/>
            </a:schemeClr>
          </a:lnRef>
          <a:fillRef idx="1">
            <a:schemeClr val="accent5"/>
          </a:fillRef>
          <a:effectRef idx="0">
            <a:schemeClr val="accent5"/>
          </a:effectRef>
          <a:fontRef idx="minor">
            <a:schemeClr val="lt1"/>
          </a:fontRef>
        </p:style>
        <p:txBody>
          <a:bodyPr/>
          <a:lstStyle/>
          <a:p>
            <a:r>
              <a:rPr lang="en-US" b="1" dirty="0" smtClean="0">
                <a:solidFill>
                  <a:schemeClr val="tx1"/>
                </a:solidFill>
                <a:latin typeface="Andalus" pitchFamily="18" charset="-78"/>
                <a:cs typeface="Andalus" pitchFamily="18" charset="-78"/>
              </a:rPr>
              <a:t>BACKGROUND &amp; DEVELOPMENT</a:t>
            </a:r>
            <a:endParaRPr lang="en-US" b="1" dirty="0">
              <a:solidFill>
                <a:schemeClr val="tx1"/>
              </a:solidFill>
              <a:latin typeface="Andalus" pitchFamily="18" charset="-78"/>
              <a:cs typeface="Andalus" pitchFamily="18" charset="-78"/>
            </a:endParaRPr>
          </a:p>
        </p:txBody>
      </p:sp>
      <p:sp>
        <p:nvSpPr>
          <p:cNvPr id="50179" name="Rectangle 3"/>
          <p:cNvSpPr>
            <a:spLocks noGrp="1" noChangeArrowheads="1"/>
          </p:cNvSpPr>
          <p:nvPr>
            <p:ph type="body" idx="1"/>
          </p:nvPr>
        </p:nvSpPr>
        <p:spPr>
          <a:xfrm>
            <a:off x="457200" y="2590800"/>
            <a:ext cx="8382000" cy="3429000"/>
          </a:xfrm>
          <a:solidFill>
            <a:schemeClr val="bg1"/>
          </a:solidFill>
          <a:ln>
            <a:solidFill>
              <a:schemeClr val="accent1"/>
            </a:solidFill>
          </a:ln>
        </p:spPr>
        <p:style>
          <a:lnRef idx="2">
            <a:schemeClr val="accent5">
              <a:shade val="50000"/>
            </a:schemeClr>
          </a:lnRef>
          <a:fillRef idx="1">
            <a:schemeClr val="accent5"/>
          </a:fillRef>
          <a:effectRef idx="0">
            <a:schemeClr val="accent5"/>
          </a:effectRef>
          <a:fontRef idx="minor">
            <a:schemeClr val="lt1"/>
          </a:fontRef>
        </p:style>
        <p:txBody>
          <a:bodyPr/>
          <a:lstStyle/>
          <a:p>
            <a:pPr algn="just">
              <a:buNone/>
            </a:pPr>
            <a:r>
              <a:rPr lang="en-US" sz="2400" dirty="0" smtClean="0">
                <a:solidFill>
                  <a:schemeClr val="accent5">
                    <a:lumMod val="50000"/>
                  </a:schemeClr>
                </a:solidFill>
                <a:latin typeface="+mn-lt"/>
                <a:ea typeface="+mn-ea"/>
                <a:cs typeface="+mn-cs"/>
              </a:rPr>
              <a:t>	</a:t>
            </a:r>
            <a:r>
              <a:rPr lang="en-US" sz="2400" dirty="0" err="1" smtClean="0">
                <a:solidFill>
                  <a:schemeClr val="tx1"/>
                </a:solidFill>
                <a:latin typeface="Andalus" pitchFamily="18" charset="-78"/>
                <a:ea typeface="+mn-ea"/>
                <a:cs typeface="Andalus" pitchFamily="18" charset="-78"/>
              </a:rPr>
              <a:t>Generativism</a:t>
            </a:r>
            <a:r>
              <a:rPr lang="en-US" sz="2400" dirty="0" smtClean="0">
                <a:solidFill>
                  <a:schemeClr val="tx1"/>
                </a:solidFill>
                <a:latin typeface="Andalus" pitchFamily="18" charset="-78"/>
                <a:ea typeface="+mn-ea"/>
                <a:cs typeface="Andalus" pitchFamily="18" charset="-78"/>
              </a:rPr>
              <a:t> is </a:t>
            </a:r>
            <a:r>
              <a:rPr lang="en-US" sz="2400" i="1" u="sng" dirty="0" smtClean="0">
                <a:solidFill>
                  <a:schemeClr val="tx1"/>
                </a:solidFill>
                <a:latin typeface="Andalus" pitchFamily="18" charset="-78"/>
                <a:cs typeface="Andalus" pitchFamily="18" charset="-78"/>
              </a:rPr>
              <a:t>rejection of </a:t>
            </a:r>
            <a:r>
              <a:rPr lang="en-US" sz="2400" i="1" u="sng" dirty="0" err="1" smtClean="0">
                <a:solidFill>
                  <a:schemeClr val="tx1"/>
                </a:solidFill>
                <a:latin typeface="Andalus" pitchFamily="18" charset="-78"/>
                <a:cs typeface="Andalus" pitchFamily="18" charset="-78"/>
              </a:rPr>
              <a:t>B.F.Skinner’s</a:t>
            </a:r>
            <a:r>
              <a:rPr lang="en-US" sz="2400" i="1" u="sng" dirty="0" smtClean="0">
                <a:solidFill>
                  <a:schemeClr val="tx1"/>
                </a:solidFill>
                <a:latin typeface="Andalus" pitchFamily="18" charset="-78"/>
                <a:cs typeface="Andalus" pitchFamily="18" charset="-78"/>
              </a:rPr>
              <a:t> </a:t>
            </a:r>
            <a:r>
              <a:rPr lang="en-US" sz="2400" i="1" u="sng" dirty="0" err="1" smtClean="0">
                <a:solidFill>
                  <a:schemeClr val="tx1"/>
                </a:solidFill>
                <a:latin typeface="Andalus" pitchFamily="18" charset="-78"/>
                <a:cs typeface="Andalus" pitchFamily="18" charset="-78"/>
              </a:rPr>
              <a:t>Behaviourism</a:t>
            </a:r>
            <a:r>
              <a:rPr lang="en-US" sz="2400" i="1" u="sng" dirty="0" smtClean="0">
                <a:solidFill>
                  <a:schemeClr val="tx1"/>
                </a:solidFill>
                <a:latin typeface="Andalus" pitchFamily="18" charset="-78"/>
                <a:cs typeface="Andalus" pitchFamily="18" charset="-78"/>
              </a:rPr>
              <a:t> </a:t>
            </a:r>
            <a:r>
              <a:rPr lang="en-US" sz="2400" dirty="0" smtClean="0">
                <a:solidFill>
                  <a:schemeClr val="tx1"/>
                </a:solidFill>
                <a:latin typeface="Andalus" pitchFamily="18" charset="-78"/>
                <a:cs typeface="Andalus" pitchFamily="18" charset="-78"/>
              </a:rPr>
              <a:t>and </a:t>
            </a:r>
            <a:r>
              <a:rPr lang="en-US" sz="2400" dirty="0" smtClean="0">
                <a:solidFill>
                  <a:schemeClr val="tx1"/>
                </a:solidFill>
                <a:latin typeface="Andalus" pitchFamily="18" charset="-78"/>
                <a:ea typeface="+mn-ea"/>
                <a:cs typeface="Andalus" pitchFamily="18" charset="-78"/>
              </a:rPr>
              <a:t>usually presented as having developed out of and </a:t>
            </a:r>
            <a:r>
              <a:rPr lang="en-US" sz="2400" i="1" u="sng" dirty="0" smtClean="0">
                <a:solidFill>
                  <a:schemeClr val="tx1"/>
                </a:solidFill>
                <a:latin typeface="Andalus" pitchFamily="18" charset="-78"/>
                <a:ea typeface="+mn-ea"/>
                <a:cs typeface="Andalus" pitchFamily="18" charset="-78"/>
              </a:rPr>
              <a:t>in reaction to the previously dominant school of post-</a:t>
            </a:r>
            <a:r>
              <a:rPr lang="en-US" sz="2400" i="1" u="sng" dirty="0" err="1" smtClean="0">
                <a:solidFill>
                  <a:schemeClr val="tx1"/>
                </a:solidFill>
                <a:latin typeface="Andalus" pitchFamily="18" charset="-78"/>
                <a:ea typeface="+mn-ea"/>
                <a:cs typeface="Andalus" pitchFamily="18" charset="-78"/>
              </a:rPr>
              <a:t>Bloomfieldian</a:t>
            </a:r>
            <a:r>
              <a:rPr lang="en-US" sz="2400" i="1" u="sng" dirty="0" smtClean="0">
                <a:solidFill>
                  <a:schemeClr val="tx1"/>
                </a:solidFill>
                <a:latin typeface="Andalus" pitchFamily="18" charset="-78"/>
                <a:ea typeface="+mn-ea"/>
                <a:cs typeface="Andalus" pitchFamily="18" charset="-78"/>
              </a:rPr>
              <a:t> American descriptivism</a:t>
            </a:r>
            <a:r>
              <a:rPr lang="en-US" sz="2400" dirty="0" smtClean="0">
                <a:solidFill>
                  <a:schemeClr val="tx1"/>
                </a:solidFill>
                <a:latin typeface="Andalus" pitchFamily="18" charset="-78"/>
                <a:ea typeface="+mn-ea"/>
                <a:cs typeface="Andalus" pitchFamily="18" charset="-78"/>
              </a:rPr>
              <a:t>: a particular version of structuralism. Up to a point, it is historically justifiable to see the origin of </a:t>
            </a:r>
            <a:r>
              <a:rPr lang="en-US" sz="2400" dirty="0" err="1" smtClean="0">
                <a:solidFill>
                  <a:schemeClr val="tx1"/>
                </a:solidFill>
                <a:latin typeface="Andalus" pitchFamily="18" charset="-78"/>
                <a:ea typeface="+mn-ea"/>
                <a:cs typeface="Andalus" pitchFamily="18" charset="-78"/>
              </a:rPr>
              <a:t>generativism</a:t>
            </a:r>
            <a:r>
              <a:rPr lang="en-US" sz="2400" dirty="0" smtClean="0">
                <a:solidFill>
                  <a:schemeClr val="tx1"/>
                </a:solidFill>
                <a:latin typeface="Andalus" pitchFamily="18" charset="-78"/>
                <a:ea typeface="+mn-ea"/>
                <a:cs typeface="Andalus" pitchFamily="18" charset="-78"/>
              </a:rPr>
              <a:t> </a:t>
            </a:r>
            <a:r>
              <a:rPr lang="en-US" sz="2400" dirty="0" smtClean="0">
                <a:solidFill>
                  <a:schemeClr val="tx1"/>
                </a:solidFill>
                <a:latin typeface="Andalus" pitchFamily="18" charset="-78"/>
                <a:cs typeface="Andalus" pitchFamily="18" charset="-78"/>
              </a:rPr>
              <a:t>within linguistics in this light. But, as Chomsky </a:t>
            </a:r>
            <a:r>
              <a:rPr lang="en-US" sz="2400" dirty="0" err="1" smtClean="0">
                <a:solidFill>
                  <a:schemeClr val="tx1"/>
                </a:solidFill>
                <a:latin typeface="Andalus" pitchFamily="18" charset="-78"/>
                <a:cs typeface="Andalus" pitchFamily="18" charset="-78"/>
              </a:rPr>
              <a:t>himslef</a:t>
            </a:r>
            <a:r>
              <a:rPr lang="en-US" sz="2400" dirty="0" smtClean="0">
                <a:solidFill>
                  <a:schemeClr val="tx1"/>
                </a:solidFill>
                <a:latin typeface="Andalus" pitchFamily="18" charset="-78"/>
                <a:cs typeface="Andalus" pitchFamily="18" charset="-78"/>
              </a:rPr>
              <a:t> came to realize later, there are many respects in which </a:t>
            </a:r>
            <a:r>
              <a:rPr lang="en-US" sz="2400" dirty="0" err="1" smtClean="0">
                <a:solidFill>
                  <a:schemeClr val="tx1"/>
                </a:solidFill>
                <a:latin typeface="Andalus" pitchFamily="18" charset="-78"/>
                <a:cs typeface="Andalus" pitchFamily="18" charset="-78"/>
              </a:rPr>
              <a:t>generativism</a:t>
            </a:r>
            <a:r>
              <a:rPr lang="en-US" sz="2400" dirty="0" smtClean="0">
                <a:solidFill>
                  <a:schemeClr val="tx1"/>
                </a:solidFill>
                <a:latin typeface="Andalus" pitchFamily="18" charset="-78"/>
                <a:cs typeface="Andalus" pitchFamily="18" charset="-78"/>
              </a:rPr>
              <a:t> constitutes a return to older and more traditional views about language.</a:t>
            </a:r>
            <a:endParaRPr lang="en-MY" sz="1200" dirty="0" smtClean="0">
              <a:solidFill>
                <a:schemeClr val="tx1"/>
              </a:solidFill>
              <a:latin typeface="Andalus" pitchFamily="18" charset="-78"/>
              <a:cs typeface="Andalus" pitchFamily="18" charset="-78"/>
            </a:endParaRPr>
          </a:p>
        </p:txBody>
      </p:sp>
      <p:sp>
        <p:nvSpPr>
          <p:cNvPr id="4" name="Date Placeholder 3"/>
          <p:cNvSpPr>
            <a:spLocks noGrp="1"/>
          </p:cNvSpPr>
          <p:nvPr>
            <p:ph type="dt" sz="half" idx="12"/>
          </p:nvPr>
        </p:nvSpPr>
        <p:spPr/>
        <p:txBody>
          <a:bodyPr/>
          <a:lstStyle/>
          <a:p>
            <a:fld id="{3D82EADD-7715-4EBD-85B8-F33B96DA35D4}" type="datetime1">
              <a:rPr lang="en-US" smtClean="0"/>
              <a:pPr/>
              <a:t>2/11/2020</a:t>
            </a:fld>
            <a:endParaRPr lang="en-US" dirty="0"/>
          </a:p>
        </p:txBody>
      </p:sp>
      <p:sp>
        <p:nvSpPr>
          <p:cNvPr id="5" name="Slide Number Placeholder 4"/>
          <p:cNvSpPr>
            <a:spLocks noGrp="1"/>
          </p:cNvSpPr>
          <p:nvPr>
            <p:ph type="sldNum" sz="quarter" idx="11"/>
          </p:nvPr>
        </p:nvSpPr>
        <p:spPr/>
        <p:txBody>
          <a:bodyPr/>
          <a:lstStyle/>
          <a:p>
            <a:fld id="{8A7589FA-B40E-41BD-9EA7-6C662F896E8D}" type="slidenum">
              <a:rPr lang="en-US" smtClean="0"/>
              <a:pPr/>
              <a:t>10</a:t>
            </a:fld>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0178"/>
                                        </p:tgtEl>
                                        <p:attrNameLst>
                                          <p:attrName>style.visibility</p:attrName>
                                        </p:attrNameLst>
                                      </p:cBhvr>
                                      <p:to>
                                        <p:strVal val="visible"/>
                                      </p:to>
                                    </p:set>
                                    <p:animEffect transition="in" filter="blinds(horizontal)">
                                      <p:cBhvr>
                                        <p:cTn id="7" dur="500"/>
                                        <p:tgtEl>
                                          <p:spTgt spid="5017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0179">
                                            <p:bg/>
                                          </p:spTgt>
                                        </p:tgtEl>
                                        <p:attrNameLst>
                                          <p:attrName>style.visibility</p:attrName>
                                        </p:attrNameLst>
                                      </p:cBhvr>
                                      <p:to>
                                        <p:strVal val="visible"/>
                                      </p:to>
                                    </p:set>
                                    <p:animEffect transition="in" filter="checkerboard(across)">
                                      <p:cBhvr>
                                        <p:cTn id="12" dur="500"/>
                                        <p:tgtEl>
                                          <p:spTgt spid="50179">
                                            <p:bg/>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0179">
                                            <p:txEl>
                                              <p:pRg st="0" end="0"/>
                                            </p:txEl>
                                          </p:spTgt>
                                        </p:tgtEl>
                                        <p:attrNameLst>
                                          <p:attrName>style.visibility</p:attrName>
                                        </p:attrNameLst>
                                      </p:cBhvr>
                                      <p:to>
                                        <p:strVal val="visible"/>
                                      </p:to>
                                    </p:set>
                                    <p:animEffect transition="in" filter="checkerboard(across)">
                                      <p:cBhvr>
                                        <p:cTn id="17" dur="500"/>
                                        <p:tgtEl>
                                          <p:spTgt spid="5017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animBg="1"/>
      <p:bldP spid="50179" grpId="0" build="p"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Summary of Component 1: </a:t>
            </a:r>
            <a:br>
              <a:rPr lang="en-US" dirty="0" smtClean="0"/>
            </a:br>
            <a:r>
              <a:rPr lang="en-US" dirty="0" smtClean="0"/>
              <a:t>The Phrase Structure Rules</a:t>
            </a:r>
            <a:endParaRPr lang="en-US" dirty="0"/>
          </a:p>
        </p:txBody>
      </p:sp>
      <p:sp>
        <p:nvSpPr>
          <p:cNvPr id="3" name="Content Placeholder 2"/>
          <p:cNvSpPr>
            <a:spLocks noGrp="1"/>
          </p:cNvSpPr>
          <p:nvPr>
            <p:ph idx="1"/>
          </p:nvPr>
        </p:nvSpPr>
        <p:spPr/>
        <p:txBody>
          <a:bodyPr/>
          <a:lstStyle/>
          <a:p>
            <a:pPr>
              <a:buNone/>
            </a:pPr>
            <a:r>
              <a:rPr lang="en-US" dirty="0" smtClean="0"/>
              <a:t>This description of the deep structure of basic English sentences has these main points:</a:t>
            </a:r>
          </a:p>
          <a:p>
            <a:pPr>
              <a:buNone/>
            </a:pPr>
            <a:endParaRPr lang="en-US" dirty="0"/>
          </a:p>
        </p:txBody>
      </p:sp>
      <p:graphicFrame>
        <p:nvGraphicFramePr>
          <p:cNvPr id="4" name="Diagram 3"/>
          <p:cNvGraphicFramePr/>
          <p:nvPr/>
        </p:nvGraphicFramePr>
        <p:xfrm>
          <a:off x="762000" y="2971800"/>
          <a:ext cx="7924800" cy="3352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Component 2: </a:t>
            </a:r>
            <a:br>
              <a:rPr lang="en-US" dirty="0" smtClean="0"/>
            </a:br>
            <a:r>
              <a:rPr lang="en-US" dirty="0" smtClean="0"/>
              <a:t>The Transformational Rules</a:t>
            </a:r>
            <a:endParaRPr lang="en-US" dirty="0"/>
          </a:p>
        </p:txBody>
      </p:sp>
      <p:graphicFrame>
        <p:nvGraphicFramePr>
          <p:cNvPr id="8" name="Content Placeholder 7"/>
          <p:cNvGraphicFramePr>
            <a:graphicFrameLocks noGrp="1"/>
          </p:cNvGraphicFramePr>
          <p:nvPr>
            <p:ph sz="half" idx="1"/>
          </p:nvPr>
        </p:nvGraphicFramePr>
        <p:xfrm>
          <a:off x="609600" y="19050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609600" y="6059269"/>
            <a:ext cx="8229600" cy="707886"/>
          </a:xfrm>
          <a:prstGeom prst="rect">
            <a:avLst/>
          </a:prstGeom>
          <a:noFill/>
        </p:spPr>
        <p:txBody>
          <a:bodyPr wrap="square" rtlCol="0">
            <a:spAutoFit/>
          </a:bodyPr>
          <a:lstStyle/>
          <a:p>
            <a:pPr algn="ctr"/>
            <a:r>
              <a:rPr lang="en-US" sz="2000" b="1" dirty="0" smtClean="0"/>
              <a:t>Ex: The rule needed to deal with the tense morphemes and verb forms is a transformational rule.</a:t>
            </a:r>
            <a:endParaRPr lang="en-US" sz="2000" b="1"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143000"/>
          </a:xfrm>
        </p:spPr>
        <p:txBody>
          <a:bodyPr>
            <a:normAutofit/>
          </a:bodyPr>
          <a:lstStyle/>
          <a:p>
            <a:r>
              <a:rPr lang="en-US" dirty="0" smtClean="0"/>
              <a:t>Some other transformations…</a:t>
            </a:r>
            <a:br>
              <a:rPr lang="en-US" dirty="0" smtClean="0"/>
            </a:br>
            <a:r>
              <a:rPr lang="en-US" sz="2200" dirty="0" smtClean="0"/>
              <a:t>Component 2:  The Transformational Rules</a:t>
            </a:r>
            <a:endParaRPr lang="en-US" sz="2200" dirty="0"/>
          </a:p>
        </p:txBody>
      </p:sp>
      <p:sp>
        <p:nvSpPr>
          <p:cNvPr id="5" name="Text Placeholder 4"/>
          <p:cNvSpPr>
            <a:spLocks noGrp="1"/>
          </p:cNvSpPr>
          <p:nvPr>
            <p:ph type="body" idx="1"/>
          </p:nvPr>
        </p:nvSpPr>
        <p:spPr>
          <a:xfrm>
            <a:off x="457200" y="1916112"/>
            <a:ext cx="8077200" cy="1436688"/>
          </a:xfrm>
        </p:spPr>
        <p:txBody>
          <a:bodyPr>
            <a:noAutofit/>
          </a:bodyPr>
          <a:lstStyle/>
          <a:p>
            <a:pPr algn="ctr"/>
            <a:r>
              <a:rPr lang="en-US" dirty="0" smtClean="0"/>
              <a:t>Among the other optional transformational rules that might be applied to the terminal string are those that would result in the derived sentences below. The kernel sentence is:  </a:t>
            </a:r>
          </a:p>
          <a:p>
            <a:pPr algn="ctr"/>
            <a:endParaRPr lang="en-US" b="0" i="1" dirty="0" smtClean="0"/>
          </a:p>
          <a:p>
            <a:pPr algn="ctr"/>
            <a:r>
              <a:rPr lang="en-US" b="0" i="1" dirty="0" smtClean="0"/>
              <a:t>This dog chased the cat.</a:t>
            </a:r>
          </a:p>
        </p:txBody>
      </p:sp>
      <p:graphicFrame>
        <p:nvGraphicFramePr>
          <p:cNvPr id="9" name="Content Placeholder 8"/>
          <p:cNvGraphicFramePr>
            <a:graphicFrameLocks noGrp="1"/>
          </p:cNvGraphicFramePr>
          <p:nvPr>
            <p:ph sz="half" idx="2"/>
          </p:nvPr>
        </p:nvGraphicFramePr>
        <p:xfrm>
          <a:off x="1143000" y="3586480"/>
          <a:ext cx="7010400" cy="2966720"/>
        </p:xfrm>
        <a:graphic>
          <a:graphicData uri="http://schemas.openxmlformats.org/drawingml/2006/table">
            <a:tbl>
              <a:tblPr firstRow="1" bandRow="1">
                <a:tableStyleId>{2A488322-F2BA-4B5B-9748-0D474271808F}</a:tableStyleId>
              </a:tblPr>
              <a:tblGrid>
                <a:gridCol w="2743200"/>
                <a:gridCol w="4267200"/>
              </a:tblGrid>
              <a:tr h="370840">
                <a:tc>
                  <a:txBody>
                    <a:bodyPr/>
                    <a:lstStyle/>
                    <a:p>
                      <a:pPr algn="ctr"/>
                      <a:r>
                        <a:rPr lang="en-US" dirty="0" smtClean="0">
                          <a:solidFill>
                            <a:schemeClr val="tx1"/>
                          </a:solidFill>
                        </a:rPr>
                        <a:t>Transformations</a:t>
                      </a:r>
                      <a:endParaRPr lang="en-US" dirty="0">
                        <a:solidFill>
                          <a:schemeClr val="tx1"/>
                        </a:solidFill>
                      </a:endParaRPr>
                    </a:p>
                  </a:txBody>
                  <a:tcPr/>
                </a:tc>
                <a:tc>
                  <a:txBody>
                    <a:bodyPr/>
                    <a:lstStyle/>
                    <a:p>
                      <a:pPr algn="ctr"/>
                      <a:r>
                        <a:rPr lang="en-US" dirty="0" smtClean="0">
                          <a:solidFill>
                            <a:schemeClr val="tx1"/>
                          </a:solidFill>
                        </a:rPr>
                        <a:t>Derived</a:t>
                      </a:r>
                      <a:r>
                        <a:rPr lang="en-US" baseline="0" dirty="0" smtClean="0">
                          <a:solidFill>
                            <a:schemeClr val="tx1"/>
                          </a:solidFill>
                        </a:rPr>
                        <a:t> Sentences</a:t>
                      </a:r>
                      <a:endParaRPr lang="en-US" dirty="0">
                        <a:solidFill>
                          <a:schemeClr val="tx1"/>
                        </a:solidFill>
                      </a:endParaRPr>
                    </a:p>
                  </a:txBody>
                  <a:tcPr/>
                </a:tc>
              </a:tr>
              <a:tr h="370840">
                <a:tc>
                  <a:txBody>
                    <a:bodyPr/>
                    <a:lstStyle/>
                    <a:p>
                      <a:pPr algn="ctr"/>
                      <a:r>
                        <a:rPr lang="en-US" dirty="0" smtClean="0"/>
                        <a:t>Affirmation </a:t>
                      </a:r>
                      <a:endParaRPr lang="en-US" dirty="0"/>
                    </a:p>
                  </a:txBody>
                  <a:tcPr/>
                </a:tc>
                <a:tc>
                  <a:txBody>
                    <a:bodyPr/>
                    <a:lstStyle/>
                    <a:p>
                      <a:pPr algn="ctr"/>
                      <a:r>
                        <a:rPr lang="en-US" dirty="0" smtClean="0"/>
                        <a:t>This dog did chase the cat.</a:t>
                      </a:r>
                      <a:endParaRPr lang="en-US" dirty="0"/>
                    </a:p>
                  </a:txBody>
                  <a:tcPr/>
                </a:tc>
              </a:tr>
              <a:tr h="370840">
                <a:tc>
                  <a:txBody>
                    <a:bodyPr/>
                    <a:lstStyle/>
                    <a:p>
                      <a:pPr algn="ctr"/>
                      <a:r>
                        <a:rPr lang="en-US" dirty="0" smtClean="0"/>
                        <a:t>Negative</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This dog did not chase the cat.</a:t>
                      </a:r>
                    </a:p>
                  </a:txBody>
                  <a:tcPr/>
                </a:tc>
              </a:tr>
              <a:tr h="370840">
                <a:tc>
                  <a:txBody>
                    <a:bodyPr/>
                    <a:lstStyle/>
                    <a:p>
                      <a:pPr algn="ctr"/>
                      <a:r>
                        <a:rPr lang="en-US" dirty="0" smtClean="0"/>
                        <a:t>Contraction</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This dog didn’t chase the cat.</a:t>
                      </a:r>
                    </a:p>
                  </a:txBody>
                  <a:tcPr/>
                </a:tc>
              </a:tr>
              <a:tr h="370840">
                <a:tc>
                  <a:txBody>
                    <a:bodyPr/>
                    <a:lstStyle/>
                    <a:p>
                      <a:pPr algn="ctr"/>
                      <a:r>
                        <a:rPr lang="en-US" dirty="0" smtClean="0"/>
                        <a:t>Yes/No Question</a:t>
                      </a:r>
                      <a:endParaRPr lang="en-US" dirty="0"/>
                    </a:p>
                  </a:txBody>
                  <a:tcPr/>
                </a:tc>
                <a:tc>
                  <a:txBody>
                    <a:bodyPr/>
                    <a:lstStyle/>
                    <a:p>
                      <a:pPr algn="ctr"/>
                      <a:r>
                        <a:rPr lang="en-US" dirty="0" smtClean="0"/>
                        <a:t>Did this dog chase the cat?</a:t>
                      </a:r>
                      <a:endParaRPr lang="en-US" dirty="0"/>
                    </a:p>
                  </a:txBody>
                  <a:tcPr/>
                </a:tc>
              </a:tr>
              <a:tr h="370840">
                <a:tc>
                  <a:txBody>
                    <a:bodyPr/>
                    <a:lstStyle/>
                    <a:p>
                      <a:pPr algn="ctr"/>
                      <a:r>
                        <a:rPr lang="en-US" dirty="0" err="1" smtClean="0"/>
                        <a:t>Wh</a:t>
                      </a:r>
                      <a:r>
                        <a:rPr lang="en-US" dirty="0" smtClean="0"/>
                        <a:t>- Question</a:t>
                      </a:r>
                      <a:endParaRPr lang="en-US" dirty="0"/>
                    </a:p>
                  </a:txBody>
                  <a:tcPr/>
                </a:tc>
                <a:tc>
                  <a:txBody>
                    <a:bodyPr/>
                    <a:lstStyle/>
                    <a:p>
                      <a:pPr algn="ctr"/>
                      <a:r>
                        <a:rPr lang="en-US" dirty="0" smtClean="0"/>
                        <a:t>Which dog chased the cat?</a:t>
                      </a:r>
                      <a:endParaRPr lang="en-US" dirty="0"/>
                    </a:p>
                  </a:txBody>
                  <a:tcPr/>
                </a:tc>
              </a:tr>
              <a:tr h="370840">
                <a:tc>
                  <a:txBody>
                    <a:bodyPr/>
                    <a:lstStyle/>
                    <a:p>
                      <a:pPr algn="ctr"/>
                      <a:r>
                        <a:rPr lang="en-US" dirty="0" smtClean="0"/>
                        <a:t>Passive </a:t>
                      </a:r>
                    </a:p>
                  </a:txBody>
                  <a:tcPr/>
                </a:tc>
                <a:tc>
                  <a:txBody>
                    <a:bodyPr/>
                    <a:lstStyle/>
                    <a:p>
                      <a:pPr algn="ctr"/>
                      <a:r>
                        <a:rPr lang="en-US" dirty="0" smtClean="0"/>
                        <a:t>The cat was chased by the dog.</a:t>
                      </a:r>
                      <a:endParaRPr lang="en-US" dirty="0"/>
                    </a:p>
                  </a:txBody>
                  <a:tcPr/>
                </a:tc>
              </a:tr>
              <a:tr h="370840">
                <a:tc>
                  <a:txBody>
                    <a:bodyPr/>
                    <a:lstStyle/>
                    <a:p>
                      <a:pPr algn="ctr"/>
                      <a:r>
                        <a:rPr lang="en-US" dirty="0" smtClean="0"/>
                        <a:t>Deletion </a:t>
                      </a:r>
                    </a:p>
                  </a:txBody>
                  <a:tcPr/>
                </a:tc>
                <a:tc>
                  <a:txBody>
                    <a:bodyPr/>
                    <a:lstStyle/>
                    <a:p>
                      <a:pPr algn="ctr"/>
                      <a:r>
                        <a:rPr lang="en-US" dirty="0" smtClean="0"/>
                        <a:t>The cat was chased.</a:t>
                      </a:r>
                      <a:endParaRPr lang="en-US" dirty="0"/>
                    </a:p>
                  </a:txBody>
                  <a:tcPr/>
                </a:tc>
              </a:tr>
            </a:tbl>
          </a:graphicData>
        </a:graphic>
      </p:graphicFrame>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0"/>
            <a:ext cx="8229600" cy="1143000"/>
          </a:xfrm>
        </p:spPr>
        <p:txBody>
          <a:bodyPr>
            <a:normAutofit/>
          </a:bodyPr>
          <a:lstStyle/>
          <a:p>
            <a:r>
              <a:rPr lang="en-US" dirty="0" smtClean="0"/>
              <a:t>Combining sentences…</a:t>
            </a:r>
            <a:br>
              <a:rPr lang="en-US" dirty="0" smtClean="0"/>
            </a:br>
            <a:r>
              <a:rPr lang="en-US" sz="2200" dirty="0" smtClean="0"/>
              <a:t>Component 2:  The Transformational Rules</a:t>
            </a:r>
            <a:endParaRPr lang="en-US" sz="2200" dirty="0"/>
          </a:p>
        </p:txBody>
      </p:sp>
      <p:sp>
        <p:nvSpPr>
          <p:cNvPr id="10" name="Content Placeholder 9"/>
          <p:cNvSpPr>
            <a:spLocks noGrp="1"/>
          </p:cNvSpPr>
          <p:nvPr>
            <p:ph idx="1"/>
          </p:nvPr>
        </p:nvSpPr>
        <p:spPr>
          <a:xfrm>
            <a:off x="152400" y="1371600"/>
            <a:ext cx="8686800" cy="2362199"/>
          </a:xfrm>
        </p:spPr>
        <p:txBody>
          <a:bodyPr>
            <a:normAutofit fontScale="85000" lnSpcReduction="20000"/>
          </a:bodyPr>
          <a:lstStyle/>
          <a:p>
            <a:r>
              <a:rPr lang="en-US" dirty="0" smtClean="0"/>
              <a:t>Transformation did not end with turning kernel sentences into other types of simple sentences.</a:t>
            </a:r>
          </a:p>
          <a:p>
            <a:r>
              <a:rPr lang="en-US" dirty="0" smtClean="0"/>
              <a:t>Some transformations simply turned sentences into other structures. Some examples of these were </a:t>
            </a:r>
            <a:r>
              <a:rPr lang="en-US" b="1" u="sng" dirty="0" smtClean="0"/>
              <a:t>nominalization transformations </a:t>
            </a:r>
            <a:r>
              <a:rPr lang="en-US" dirty="0" smtClean="0"/>
              <a:t>that could transform kernel sentences into a number of different types of noun phrases:</a:t>
            </a:r>
            <a:endParaRPr lang="en-US" dirty="0"/>
          </a:p>
        </p:txBody>
      </p:sp>
      <p:graphicFrame>
        <p:nvGraphicFramePr>
          <p:cNvPr id="12" name="Content Placeholder 8"/>
          <p:cNvGraphicFramePr>
            <a:graphicFrameLocks/>
          </p:cNvGraphicFramePr>
          <p:nvPr/>
        </p:nvGraphicFramePr>
        <p:xfrm>
          <a:off x="1828800" y="3657600"/>
          <a:ext cx="5867400" cy="1854200"/>
        </p:xfrm>
        <a:graphic>
          <a:graphicData uri="http://schemas.openxmlformats.org/drawingml/2006/table">
            <a:tbl>
              <a:tblPr firstRow="1" bandRow="1">
                <a:tableStyleId>{2A488322-F2BA-4B5B-9748-0D474271808F}</a:tableStyleId>
              </a:tblPr>
              <a:tblGrid>
                <a:gridCol w="2514600"/>
                <a:gridCol w="3352800"/>
              </a:tblGrid>
              <a:tr h="370840">
                <a:tc>
                  <a:txBody>
                    <a:bodyPr/>
                    <a:lstStyle/>
                    <a:p>
                      <a:pPr algn="ctr"/>
                      <a:r>
                        <a:rPr lang="en-US" dirty="0" smtClean="0">
                          <a:solidFill>
                            <a:schemeClr val="tx1"/>
                          </a:solidFill>
                        </a:rPr>
                        <a:t>Kernel sentence</a:t>
                      </a:r>
                      <a:endParaRPr lang="en-US" dirty="0">
                        <a:solidFill>
                          <a:schemeClr val="tx1"/>
                        </a:solidFill>
                      </a:endParaRPr>
                    </a:p>
                  </a:txBody>
                  <a:tcPr/>
                </a:tc>
                <a:tc>
                  <a:txBody>
                    <a:bodyPr/>
                    <a:lstStyle/>
                    <a:p>
                      <a:pPr algn="ctr"/>
                      <a:r>
                        <a:rPr lang="en-US" dirty="0" smtClean="0">
                          <a:solidFill>
                            <a:schemeClr val="tx1"/>
                          </a:solidFill>
                        </a:rPr>
                        <a:t>Noun phrases</a:t>
                      </a:r>
                      <a:endParaRPr lang="en-US" dirty="0">
                        <a:solidFill>
                          <a:schemeClr val="tx1"/>
                        </a:solidFill>
                      </a:endParaRPr>
                    </a:p>
                  </a:txBody>
                  <a:tcPr/>
                </a:tc>
              </a:tr>
              <a:tr h="370840">
                <a:tc>
                  <a:txBody>
                    <a:bodyPr/>
                    <a:lstStyle/>
                    <a:p>
                      <a:pPr algn="ctr"/>
                      <a:r>
                        <a:rPr lang="en-US" baseline="0" dirty="0" err="1" smtClean="0"/>
                        <a:t>Juancho</a:t>
                      </a:r>
                      <a:r>
                        <a:rPr lang="en-US" baseline="0" dirty="0" smtClean="0"/>
                        <a:t> has a car.</a:t>
                      </a:r>
                      <a:endParaRPr lang="en-US" dirty="0"/>
                    </a:p>
                  </a:txBody>
                  <a:tcPr/>
                </a:tc>
                <a:tc>
                  <a:txBody>
                    <a:bodyPr/>
                    <a:lstStyle/>
                    <a:p>
                      <a:pPr algn="ctr"/>
                      <a:r>
                        <a:rPr lang="en-US" dirty="0" err="1" smtClean="0"/>
                        <a:t>Juancho’s</a:t>
                      </a:r>
                      <a:r>
                        <a:rPr lang="en-US" dirty="0" smtClean="0"/>
                        <a:t> car</a:t>
                      </a:r>
                      <a:endParaRPr lang="en-US" dirty="0"/>
                    </a:p>
                  </a:txBody>
                  <a:tcPr/>
                </a:tc>
              </a:tr>
              <a:tr h="370840">
                <a:tc>
                  <a:txBody>
                    <a:bodyPr/>
                    <a:lstStyle/>
                    <a:p>
                      <a:pPr algn="ctr"/>
                      <a:r>
                        <a:rPr lang="en-US" dirty="0" smtClean="0"/>
                        <a:t>The</a:t>
                      </a:r>
                      <a:r>
                        <a:rPr lang="en-US" baseline="0" dirty="0" smtClean="0"/>
                        <a:t> dog barks.</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the barking dog</a:t>
                      </a:r>
                    </a:p>
                  </a:txBody>
                  <a:tcPr/>
                </a:tc>
              </a:tr>
              <a:tr h="370840">
                <a:tc>
                  <a:txBody>
                    <a:bodyPr/>
                    <a:lstStyle/>
                    <a:p>
                      <a:pPr algn="ctr"/>
                      <a:r>
                        <a:rPr lang="en-US" dirty="0" smtClean="0"/>
                        <a:t>He became a pilot.</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his becoming a pilot</a:t>
                      </a:r>
                    </a:p>
                  </a:txBody>
                  <a:tcPr/>
                </a:tc>
              </a:tr>
              <a:tr h="370840">
                <a:tc>
                  <a:txBody>
                    <a:bodyPr/>
                    <a:lstStyle/>
                    <a:p>
                      <a:pPr algn="ctr"/>
                      <a:r>
                        <a:rPr lang="en-US" baseline="0" dirty="0" smtClean="0"/>
                        <a:t> Ruben was singing.</a:t>
                      </a:r>
                      <a:endParaRPr lang="en-US" dirty="0"/>
                    </a:p>
                  </a:txBody>
                  <a:tcPr/>
                </a:tc>
                <a:tc>
                  <a:txBody>
                    <a:bodyPr/>
                    <a:lstStyle/>
                    <a:p>
                      <a:pPr algn="ctr"/>
                      <a:r>
                        <a:rPr lang="en-US" dirty="0" smtClean="0"/>
                        <a:t>that Ruben</a:t>
                      </a:r>
                      <a:r>
                        <a:rPr lang="en-US" baseline="0" dirty="0" smtClean="0"/>
                        <a:t> was singing</a:t>
                      </a:r>
                      <a:endParaRPr lang="en-US" dirty="0"/>
                    </a:p>
                  </a:txBody>
                  <a:tcPr/>
                </a:tc>
              </a:tr>
            </a:tbl>
          </a:graphicData>
        </a:graphic>
      </p:graphicFrame>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Autofit/>
          </a:bodyPr>
          <a:lstStyle/>
          <a:p>
            <a:r>
              <a:rPr lang="en-US" sz="3600" dirty="0" smtClean="0"/>
              <a:t>Component 3: </a:t>
            </a:r>
            <a:br>
              <a:rPr lang="en-US" sz="3600" dirty="0" smtClean="0"/>
            </a:br>
            <a:r>
              <a:rPr lang="en-US" sz="3600" dirty="0" smtClean="0"/>
              <a:t>The Morphophonemic Rules</a:t>
            </a:r>
            <a:endParaRPr lang="en-US" sz="3600" dirty="0"/>
          </a:p>
        </p:txBody>
      </p:sp>
      <p:sp>
        <p:nvSpPr>
          <p:cNvPr id="3" name="Content Placeholder 2"/>
          <p:cNvSpPr>
            <a:spLocks noGrp="1"/>
          </p:cNvSpPr>
          <p:nvPr>
            <p:ph sz="half" idx="1"/>
          </p:nvPr>
        </p:nvSpPr>
        <p:spPr>
          <a:xfrm>
            <a:off x="0" y="1524000"/>
            <a:ext cx="3886200" cy="5334000"/>
          </a:xfrm>
        </p:spPr>
        <p:txBody>
          <a:bodyPr>
            <a:normAutofit fontScale="77500" lnSpcReduction="20000"/>
          </a:bodyPr>
          <a:lstStyle/>
          <a:p>
            <a:r>
              <a:rPr lang="en-US" dirty="0" smtClean="0"/>
              <a:t>Both the phrase structure rules and the transformational rules dealt with syntactic structures.</a:t>
            </a:r>
          </a:p>
          <a:p>
            <a:endParaRPr lang="en-US" dirty="0"/>
          </a:p>
          <a:p>
            <a:r>
              <a:rPr lang="en-US" dirty="0" smtClean="0"/>
              <a:t>Working through them produced terminal strings like:</a:t>
            </a:r>
          </a:p>
          <a:p>
            <a:pPr lvl="1"/>
            <a:r>
              <a:rPr lang="en-US" dirty="0" smtClean="0"/>
              <a:t>The cat cough past</a:t>
            </a:r>
          </a:p>
          <a:p>
            <a:pPr lvl="1"/>
            <a:r>
              <a:rPr lang="en-US" dirty="0" smtClean="0"/>
              <a:t>This boy dream past</a:t>
            </a:r>
          </a:p>
          <a:p>
            <a:endParaRPr lang="en-US" dirty="0" smtClean="0"/>
          </a:p>
          <a:p>
            <a:r>
              <a:rPr lang="en-US" dirty="0" smtClean="0"/>
              <a:t>Morphophonemic rules are needed to put these strings of elements into the forms of spoken English. Some rules might be:</a:t>
            </a:r>
          </a:p>
          <a:p>
            <a:pPr lvl="1"/>
            <a:r>
              <a:rPr lang="en-US" dirty="0" smtClean="0"/>
              <a:t>Cough + past </a:t>
            </a:r>
            <a:r>
              <a:rPr lang="en-US" dirty="0" smtClean="0">
                <a:sym typeface="Wingdings" pitchFamily="2" charset="2"/>
              </a:rPr>
              <a:t> /</a:t>
            </a:r>
            <a:r>
              <a:rPr lang="en-US" dirty="0" err="1" smtClean="0">
                <a:sym typeface="Wingdings" pitchFamily="2" charset="2"/>
              </a:rPr>
              <a:t>kcft</a:t>
            </a:r>
            <a:r>
              <a:rPr lang="en-US" dirty="0" smtClean="0">
                <a:sym typeface="Wingdings" pitchFamily="2" charset="2"/>
              </a:rPr>
              <a:t>/</a:t>
            </a:r>
          </a:p>
          <a:p>
            <a:pPr lvl="1"/>
            <a:r>
              <a:rPr lang="en-US" dirty="0" smtClean="0">
                <a:sym typeface="Wingdings" pitchFamily="2" charset="2"/>
              </a:rPr>
              <a:t>Dream + past  / </a:t>
            </a:r>
            <a:r>
              <a:rPr lang="en-US" dirty="0" err="1" smtClean="0">
                <a:sym typeface="Wingdings" pitchFamily="2" charset="2"/>
              </a:rPr>
              <a:t>driymd</a:t>
            </a:r>
            <a:r>
              <a:rPr lang="en-US" dirty="0" smtClean="0">
                <a:sym typeface="Wingdings" pitchFamily="2" charset="2"/>
              </a:rPr>
              <a:t>/</a:t>
            </a:r>
            <a:endParaRPr lang="en-US" dirty="0"/>
          </a:p>
        </p:txBody>
      </p:sp>
      <p:sp>
        <p:nvSpPr>
          <p:cNvPr id="4" name="Content Placeholder 3"/>
          <p:cNvSpPr>
            <a:spLocks noGrp="1"/>
          </p:cNvSpPr>
          <p:nvPr>
            <p:ph sz="half" idx="2"/>
          </p:nvPr>
        </p:nvSpPr>
        <p:spPr>
          <a:xfrm>
            <a:off x="4038600" y="1447800"/>
            <a:ext cx="5105400" cy="5181600"/>
          </a:xfrm>
        </p:spPr>
        <p:txBody>
          <a:bodyPr>
            <a:normAutofit fontScale="77500" lnSpcReduction="20000"/>
          </a:bodyPr>
          <a:lstStyle/>
          <a:p>
            <a:r>
              <a:rPr lang="en-US" dirty="0" smtClean="0"/>
              <a:t>These and similar rules would incorporate the past tense morphemes and the past participle morphemes into the verb forms and give us representations of the segmental phonemic construction of the sentences.</a:t>
            </a:r>
          </a:p>
          <a:p>
            <a:pPr lvl="1"/>
            <a:r>
              <a:rPr lang="en-US" dirty="0" smtClean="0"/>
              <a:t>The cat cough past </a:t>
            </a:r>
            <a:r>
              <a:rPr lang="en-US" dirty="0" smtClean="0">
                <a:sym typeface="Wingdings" pitchFamily="2" charset="2"/>
              </a:rPr>
              <a:t> /de </a:t>
            </a:r>
            <a:r>
              <a:rPr lang="en-US" dirty="0" err="1" smtClean="0">
                <a:sym typeface="Wingdings" pitchFamily="2" charset="2"/>
              </a:rPr>
              <a:t>kaet</a:t>
            </a:r>
            <a:r>
              <a:rPr lang="en-US" dirty="0" smtClean="0">
                <a:sym typeface="Wingdings" pitchFamily="2" charset="2"/>
              </a:rPr>
              <a:t> </a:t>
            </a:r>
            <a:r>
              <a:rPr lang="en-US" dirty="0" err="1" smtClean="0">
                <a:sym typeface="Wingdings" pitchFamily="2" charset="2"/>
              </a:rPr>
              <a:t>kcft</a:t>
            </a:r>
            <a:r>
              <a:rPr lang="en-US" dirty="0" smtClean="0">
                <a:sym typeface="Wingdings" pitchFamily="2" charset="2"/>
              </a:rPr>
              <a:t>/</a:t>
            </a:r>
          </a:p>
          <a:p>
            <a:pPr lvl="1"/>
            <a:r>
              <a:rPr lang="en-US" dirty="0" smtClean="0">
                <a:sym typeface="Wingdings" pitchFamily="2" charset="2"/>
              </a:rPr>
              <a:t>The boy dream past  / de boy </a:t>
            </a:r>
            <a:r>
              <a:rPr lang="en-US" dirty="0" err="1" smtClean="0">
                <a:sym typeface="Wingdings" pitchFamily="2" charset="2"/>
              </a:rPr>
              <a:t>driymd</a:t>
            </a:r>
            <a:r>
              <a:rPr lang="en-US" dirty="0" smtClean="0">
                <a:sym typeface="Wingdings" pitchFamily="2" charset="2"/>
              </a:rPr>
              <a:t>/</a:t>
            </a:r>
          </a:p>
          <a:p>
            <a:r>
              <a:rPr lang="en-US" dirty="0" smtClean="0">
                <a:sym typeface="Wingdings" pitchFamily="2" charset="2"/>
              </a:rPr>
              <a:t>Rules that would translate the spoken sentences into written forms including both Standard English spelling and punctuation would produce:</a:t>
            </a:r>
          </a:p>
          <a:p>
            <a:pPr lvl="1"/>
            <a:r>
              <a:rPr lang="en-US" dirty="0" smtClean="0">
                <a:sym typeface="Wingdings" pitchFamily="2" charset="2"/>
              </a:rPr>
              <a:t>The cat coughed.</a:t>
            </a:r>
          </a:p>
          <a:p>
            <a:pPr lvl="1"/>
            <a:r>
              <a:rPr lang="en-US" dirty="0" smtClean="0">
                <a:sym typeface="Wingdings" pitchFamily="2" charset="2"/>
              </a:rPr>
              <a:t>The boy dreamed.</a:t>
            </a:r>
          </a:p>
          <a:p>
            <a:r>
              <a:rPr lang="en-US" dirty="0" smtClean="0">
                <a:sym typeface="Wingdings" pitchFamily="2" charset="2"/>
              </a:rPr>
              <a:t>These rules were lumped together and referred to as </a:t>
            </a:r>
            <a:r>
              <a:rPr lang="en-US" b="1" u="sng" dirty="0" smtClean="0">
                <a:sym typeface="Wingdings" pitchFamily="2" charset="2"/>
              </a:rPr>
              <a:t>m</a:t>
            </a:r>
            <a:r>
              <a:rPr lang="en-US" b="1" u="sng" dirty="0" smtClean="0"/>
              <a:t>orphophonemic rules. </a:t>
            </a:r>
            <a:endParaRPr lang="en-US" b="1" u="sng"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28600" y="457200"/>
            <a:ext cx="8458200" cy="1219200"/>
          </a:xfrm>
          <a:ln>
            <a:solidFill>
              <a:srgbClr val="FF0000"/>
            </a:solidFill>
          </a:ln>
        </p:spPr>
        <p:txBody>
          <a:bodyPr/>
          <a:lstStyle/>
          <a:p>
            <a:pPr algn="l" eaLnBrk="1" hangingPunct="1"/>
            <a:r>
              <a:rPr lang="en-US" sz="3200" smtClean="0">
                <a:latin typeface="Cooper Std Black" pitchFamily="18" charset="0"/>
              </a:rPr>
              <a:t>A. MODELS OF TRANSFORMATIONAL GRAMMAR</a:t>
            </a:r>
          </a:p>
        </p:txBody>
      </p:sp>
      <p:sp>
        <p:nvSpPr>
          <p:cNvPr id="4099" name="Text Box 4"/>
          <p:cNvSpPr txBox="1">
            <a:spLocks noChangeArrowheads="1"/>
          </p:cNvSpPr>
          <p:nvPr/>
        </p:nvSpPr>
        <p:spPr bwMode="auto">
          <a:xfrm>
            <a:off x="517525" y="1893888"/>
            <a:ext cx="8093075" cy="4524375"/>
          </a:xfrm>
          <a:prstGeom prst="rect">
            <a:avLst/>
          </a:prstGeom>
          <a:noFill/>
          <a:ln w="9525">
            <a:noFill/>
            <a:miter lim="800000"/>
            <a:headEnd/>
            <a:tailEnd/>
          </a:ln>
          <a:effectLst/>
        </p:spPr>
        <p:txBody>
          <a:bodyPr>
            <a:spAutoFit/>
          </a:bodyPr>
          <a:lstStyle/>
          <a:p>
            <a:pPr marL="514350" indent="-514350">
              <a:buFont typeface="Arial" charset="0"/>
              <a:buAutoNum type="arabicPeriod"/>
            </a:pPr>
            <a:r>
              <a:rPr lang="en-US" sz="3200" b="1">
                <a:hlinkClick r:id="rId3" action="ppaction://hlinksldjump"/>
              </a:rPr>
              <a:t>Standard Theory (1957-1965)</a:t>
            </a:r>
            <a:endParaRPr lang="en-US" sz="3200" b="1"/>
          </a:p>
          <a:p>
            <a:pPr marL="514350" indent="-514350">
              <a:buFont typeface="Arial" charset="0"/>
              <a:buAutoNum type="arabicPeriod"/>
            </a:pPr>
            <a:r>
              <a:rPr lang="en-US" sz="3200" b="1">
                <a:hlinkClick r:id="rId4" action="ppaction://hlinksldjump"/>
              </a:rPr>
              <a:t>Extended Standard Theory (1965-1973)</a:t>
            </a:r>
            <a:endParaRPr lang="en-US" sz="3200" b="1"/>
          </a:p>
          <a:p>
            <a:pPr marL="514350" indent="-514350">
              <a:buFont typeface="Arial" charset="0"/>
              <a:buAutoNum type="arabicPeriod"/>
            </a:pPr>
            <a:r>
              <a:rPr lang="en-US" sz="3200" b="1">
                <a:hlinkClick r:id="rId5" action="ppaction://hlinksldjump"/>
              </a:rPr>
              <a:t>Revised Extended Standard Theory (1973-1976)</a:t>
            </a:r>
            <a:endParaRPr lang="en-US" sz="3200" b="1"/>
          </a:p>
          <a:p>
            <a:pPr marL="514350" indent="-514350">
              <a:buFont typeface="Arial" charset="0"/>
              <a:buAutoNum type="arabicPeriod"/>
            </a:pPr>
            <a:r>
              <a:rPr lang="en-US" sz="3200" b="1">
                <a:hlinkClick r:id="rId6" action="ppaction://hlinksldjump"/>
              </a:rPr>
              <a:t>Relational Grammar (1975-1990)</a:t>
            </a:r>
            <a:endParaRPr lang="en-US" sz="3200" b="1"/>
          </a:p>
          <a:p>
            <a:pPr marL="514350" indent="-514350">
              <a:buFont typeface="Arial" charset="0"/>
              <a:buAutoNum type="arabicPeriod"/>
            </a:pPr>
            <a:r>
              <a:rPr lang="en-US" sz="3200" b="1">
                <a:hlinkClick r:id="rId7" action="ppaction://hlinksldjump"/>
              </a:rPr>
              <a:t>Government and Binding/Principles and Parameters Theory (1981-1990)</a:t>
            </a:r>
            <a:endParaRPr lang="en-US" sz="3200" b="1"/>
          </a:p>
          <a:p>
            <a:pPr marL="514350" indent="-514350">
              <a:buFont typeface="Arial" charset="0"/>
              <a:buAutoNum type="arabicPeriod"/>
            </a:pPr>
            <a:r>
              <a:rPr lang="en-US" sz="3200" b="1">
                <a:hlinkClick r:id="rId8" action="ppaction://hlinksldjump"/>
              </a:rPr>
              <a:t>Minimalist Program (1990-Present)</a:t>
            </a:r>
            <a:endParaRPr lang="en-US" sz="3200" b="1"/>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anim calcmode="lin" valueType="num">
                                      <p:cBhvr additive="base">
                                        <p:cTn id="7"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xEl>
                                              <p:pRg st="2" end="2"/>
                                            </p:txEl>
                                          </p:spTgt>
                                        </p:tgtEl>
                                        <p:attrNameLst>
                                          <p:attrName>style.visibility</p:attrName>
                                        </p:attrNameLst>
                                      </p:cBhvr>
                                      <p:to>
                                        <p:strVal val="visible"/>
                                      </p:to>
                                    </p:set>
                                    <p:anim calcmode="lin" valueType="num">
                                      <p:cBhvr additive="base">
                                        <p:cTn id="13"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animEffect transition="in" filter="fade">
                                      <p:cBhvr>
                                        <p:cTn id="19" dur="1000"/>
                                        <p:tgtEl>
                                          <p:spTgt spid="4099">
                                            <p:txEl>
                                              <p:pRg st="3" end="3"/>
                                            </p:txEl>
                                          </p:spTgt>
                                        </p:tgtEl>
                                      </p:cBhvr>
                                    </p:animEffect>
                                    <p:anim calcmode="lin" valueType="num">
                                      <p:cBhvr>
                                        <p:cTn id="20"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42" presetClass="entr" presetSubtype="0" fill="hold" nodeType="clickEffect">
                                  <p:stCondLst>
                                    <p:cond delay="0"/>
                                  </p:stCondLst>
                                  <p:childTnLst>
                                    <p:set>
                                      <p:cBhvr>
                                        <p:cTn id="25" dur="1" fill="hold">
                                          <p:stCondLst>
                                            <p:cond delay="0"/>
                                          </p:stCondLst>
                                        </p:cTn>
                                        <p:tgtEl>
                                          <p:spTgt spid="4099">
                                            <p:txEl>
                                              <p:pRg st="4" end="4"/>
                                            </p:txEl>
                                          </p:spTgt>
                                        </p:tgtEl>
                                        <p:attrNameLst>
                                          <p:attrName>style.visibility</p:attrName>
                                        </p:attrNameLst>
                                      </p:cBhvr>
                                      <p:to>
                                        <p:strVal val="visible"/>
                                      </p:to>
                                    </p:set>
                                    <p:animEffect transition="in" filter="fade">
                                      <p:cBhvr>
                                        <p:cTn id="26" dur="1000"/>
                                        <p:tgtEl>
                                          <p:spTgt spid="4099">
                                            <p:txEl>
                                              <p:pRg st="4" end="4"/>
                                            </p:txEl>
                                          </p:spTgt>
                                        </p:tgtEl>
                                      </p:cBhvr>
                                    </p:animEffect>
                                    <p:anim calcmode="lin" valueType="num">
                                      <p:cBhvr>
                                        <p:cTn id="27"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42" presetClass="entr" presetSubtype="0" fill="hold" nodeType="clickEffect">
                                  <p:stCondLst>
                                    <p:cond delay="0"/>
                                  </p:stCondLst>
                                  <p:childTnLst>
                                    <p:set>
                                      <p:cBhvr>
                                        <p:cTn id="32" dur="1" fill="hold">
                                          <p:stCondLst>
                                            <p:cond delay="0"/>
                                          </p:stCondLst>
                                        </p:cTn>
                                        <p:tgtEl>
                                          <p:spTgt spid="4099">
                                            <p:txEl>
                                              <p:pRg st="5" end="5"/>
                                            </p:txEl>
                                          </p:spTgt>
                                        </p:tgtEl>
                                        <p:attrNameLst>
                                          <p:attrName>style.visibility</p:attrName>
                                        </p:attrNameLst>
                                      </p:cBhvr>
                                      <p:to>
                                        <p:strVal val="visible"/>
                                      </p:to>
                                    </p:set>
                                    <p:animEffect transition="in" filter="fade">
                                      <p:cBhvr>
                                        <p:cTn id="33" dur="1000"/>
                                        <p:tgtEl>
                                          <p:spTgt spid="4099">
                                            <p:txEl>
                                              <p:pRg st="5" end="5"/>
                                            </p:txEl>
                                          </p:spTgt>
                                        </p:tgtEl>
                                      </p:cBhvr>
                                    </p:animEffect>
                                    <p:anim calcmode="lin" valueType="num">
                                      <p:cBhvr>
                                        <p:cTn id="34" dur="1000" fill="hold"/>
                                        <p:tgtEl>
                                          <p:spTgt spid="4099">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409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ounded Rectangular Callout 2"/>
          <p:cNvSpPr>
            <a:spLocks noChangeArrowheads="1"/>
          </p:cNvSpPr>
          <p:nvPr/>
        </p:nvSpPr>
        <p:spPr bwMode="auto">
          <a:xfrm>
            <a:off x="158750" y="228600"/>
            <a:ext cx="8686800" cy="952500"/>
          </a:xfrm>
          <a:prstGeom prst="wedgeRoundRectCallout">
            <a:avLst>
              <a:gd name="adj1" fmla="val -2713"/>
              <a:gd name="adj2" fmla="val 132954"/>
              <a:gd name="adj3" fmla="val 16667"/>
            </a:avLst>
          </a:prstGeom>
          <a:solidFill>
            <a:srgbClr val="FF0000"/>
          </a:solidFill>
          <a:ln w="9525">
            <a:noFill/>
            <a:miter lim="800000"/>
            <a:headEnd/>
            <a:tailEnd/>
          </a:ln>
        </p:spPr>
        <p:txBody>
          <a:bodyPr anchor="ctr"/>
          <a:lstStyle/>
          <a:p>
            <a:pPr>
              <a:buFont typeface="Arial" charset="0"/>
              <a:buAutoNum type="arabicPeriod"/>
            </a:pPr>
            <a:r>
              <a:rPr lang="en-US" sz="3600" b="1">
                <a:latin typeface="Cooper Std Black" pitchFamily="18" charset="0"/>
              </a:rPr>
              <a:t> Standard Theory (1957-1965)</a:t>
            </a:r>
          </a:p>
        </p:txBody>
      </p:sp>
      <p:sp>
        <p:nvSpPr>
          <p:cNvPr id="4" name="Horizontal Scroll 3"/>
          <p:cNvSpPr>
            <a:spLocks noChangeArrowheads="1"/>
          </p:cNvSpPr>
          <p:nvPr/>
        </p:nvSpPr>
        <p:spPr bwMode="auto">
          <a:xfrm>
            <a:off x="381000" y="1752600"/>
            <a:ext cx="8153400" cy="2133600"/>
          </a:xfrm>
          <a:prstGeom prst="horizontalScroll">
            <a:avLst>
              <a:gd name="adj" fmla="val 12500"/>
            </a:avLst>
          </a:prstGeom>
          <a:solidFill>
            <a:srgbClr val="7030A0"/>
          </a:solidFill>
          <a:ln w="9525">
            <a:noFill/>
            <a:round/>
            <a:headEnd/>
            <a:tailEnd/>
          </a:ln>
        </p:spPr>
        <p:txBody>
          <a:bodyPr anchor="ctr"/>
          <a:lstStyle/>
          <a:p>
            <a:pPr algn="just"/>
            <a:r>
              <a:rPr lang="en-PH" b="1"/>
              <a:t>It corresponds to the original model of generative grammar laid out by Chomsky (1965).</a:t>
            </a:r>
          </a:p>
        </p:txBody>
      </p:sp>
      <p:sp>
        <p:nvSpPr>
          <p:cNvPr id="5" name="Teardrop 4"/>
          <p:cNvSpPr/>
          <p:nvPr/>
        </p:nvSpPr>
        <p:spPr bwMode="auto">
          <a:xfrm>
            <a:off x="158750" y="3886200"/>
            <a:ext cx="8094663" cy="2743200"/>
          </a:xfrm>
          <a:prstGeom prst="teardrop">
            <a:avLst>
              <a:gd name="adj" fmla="val 115828"/>
            </a:avLst>
          </a:prstGeom>
          <a:solidFill>
            <a:srgbClr val="0070C0"/>
          </a:solidFill>
          <a:ln>
            <a:noFill/>
          </a:ln>
          <a:effectLst/>
          <a:extLst/>
        </p:spPr>
        <p:txBody>
          <a:bodyPr anchor="ctr"/>
          <a:lstStyle/>
          <a:p>
            <a:pPr algn="just">
              <a:defRPr/>
            </a:pPr>
            <a:r>
              <a:rPr lang="en-PH" sz="2400" b="1" dirty="0">
                <a:latin typeface="Times New Roman" pitchFamily="18" charset="0"/>
                <a:cs typeface="Times New Roman" pitchFamily="18" charset="0"/>
              </a:rPr>
              <a:t>A core aspect of Standard Theory is a distinction between two different representations of a sentence, called </a:t>
            </a:r>
            <a:r>
              <a:rPr lang="en-PH" sz="2400" b="1" dirty="0">
                <a:latin typeface="Times New Roman" pitchFamily="18" charset="0"/>
                <a:cs typeface="Times New Roman" pitchFamily="18" charset="0"/>
                <a:hlinkClick r:id="rId3" action="ppaction://hlinksldjump"/>
              </a:rPr>
              <a:t>Deep Structure</a:t>
            </a:r>
            <a:r>
              <a:rPr lang="en-PH" sz="2400" b="1" dirty="0">
                <a:latin typeface="Times New Roman" pitchFamily="18" charset="0"/>
                <a:cs typeface="Times New Roman" pitchFamily="18" charset="0"/>
              </a:rPr>
              <a:t> and </a:t>
            </a:r>
            <a:r>
              <a:rPr lang="en-PH" sz="2400" b="1" dirty="0">
                <a:latin typeface="Times New Roman" pitchFamily="18" charset="0"/>
                <a:cs typeface="Times New Roman" pitchFamily="18" charset="0"/>
                <a:hlinkClick r:id="rId4" action="ppaction://hlinksldjump"/>
              </a:rPr>
              <a:t>Surface Structure</a:t>
            </a:r>
            <a:r>
              <a:rPr lang="en-PH" sz="2400" b="1" dirty="0">
                <a:latin typeface="Times New Roman" pitchFamily="18" charset="0"/>
                <a:cs typeface="Times New Roman" pitchFamily="18" charset="0"/>
              </a:rPr>
              <a:t>. The two representations are linked to each other by transformational grammar.</a:t>
            </a:r>
          </a:p>
        </p:txBody>
      </p:sp>
      <p:graphicFrame>
        <p:nvGraphicFramePr>
          <p:cNvPr id="5125" name="Object 1">
            <a:hlinkClick r:id="rId5" action="ppaction://hlinksldjump"/>
          </p:cNvPr>
          <p:cNvGraphicFramePr>
            <a:graphicFrameLocks noChangeAspect="1"/>
          </p:cNvGraphicFramePr>
          <p:nvPr/>
        </p:nvGraphicFramePr>
        <p:xfrm>
          <a:off x="8682038" y="6478588"/>
          <a:ext cx="327025" cy="301625"/>
        </p:xfrm>
        <a:graphic>
          <a:graphicData uri="http://schemas.openxmlformats.org/presentationml/2006/ole">
            <p:oleObj spid="_x0000_s1026" name="Packager Shell Object" showAsIcon="1" r:id="rId6" imgW="327171" imgH="302004" progId="Package">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fltVal val="0"/>
                                          </p:val>
                                        </p:tav>
                                        <p:tav tm="100000">
                                          <p:val>
                                            <p:strVal val="#ppt_w"/>
                                          </p:val>
                                        </p:tav>
                                      </p:tavLst>
                                    </p:anim>
                                    <p:anim calcmode="lin" valueType="num">
                                      <p:cBhvr>
                                        <p:cTn id="13" dur="1000" fill="hold"/>
                                        <p:tgtEl>
                                          <p:spTgt spid="5"/>
                                        </p:tgtEl>
                                        <p:attrNameLst>
                                          <p:attrName>ppt_h</p:attrName>
                                        </p:attrNameLst>
                                      </p:cBhvr>
                                      <p:tavLst>
                                        <p:tav tm="0">
                                          <p:val>
                                            <p:fltVal val="0"/>
                                          </p:val>
                                        </p:tav>
                                        <p:tav tm="100000">
                                          <p:val>
                                            <p:strVal val="#ppt_h"/>
                                          </p:val>
                                        </p:tav>
                                      </p:tavLst>
                                    </p:anim>
                                    <p:anim calcmode="lin" valueType="num">
                                      <p:cBhvr>
                                        <p:cTn id="14" dur="1000" fill="hold"/>
                                        <p:tgtEl>
                                          <p:spTgt spid="5"/>
                                        </p:tgtEl>
                                        <p:attrNameLst>
                                          <p:attrName>style.rotation</p:attrName>
                                        </p:attrNameLst>
                                      </p:cBhvr>
                                      <p:tavLst>
                                        <p:tav tm="0">
                                          <p:val>
                                            <p:fltVal val="90"/>
                                          </p:val>
                                        </p:tav>
                                        <p:tav tm="100000">
                                          <p:val>
                                            <p:fltVal val="0"/>
                                          </p:val>
                                        </p:tav>
                                      </p:tavLst>
                                    </p:anim>
                                    <p:animEffect transition="in" filter="fade">
                                      <p:cBhvr>
                                        <p:cTn id="1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ounded Rectangular Callout 2"/>
          <p:cNvSpPr>
            <a:spLocks noChangeArrowheads="1"/>
          </p:cNvSpPr>
          <p:nvPr/>
        </p:nvSpPr>
        <p:spPr bwMode="auto">
          <a:xfrm>
            <a:off x="185738" y="76200"/>
            <a:ext cx="8756650" cy="1219200"/>
          </a:xfrm>
          <a:prstGeom prst="wedgeRoundRectCallout">
            <a:avLst>
              <a:gd name="adj1" fmla="val -2713"/>
              <a:gd name="adj2" fmla="val 132954"/>
              <a:gd name="adj3" fmla="val 16667"/>
            </a:avLst>
          </a:prstGeom>
          <a:solidFill>
            <a:srgbClr val="FF0000"/>
          </a:solidFill>
          <a:ln w="9525">
            <a:noFill/>
            <a:miter lim="800000"/>
            <a:headEnd/>
            <a:tailEnd/>
          </a:ln>
        </p:spPr>
        <p:txBody>
          <a:bodyPr anchor="ctr"/>
          <a:lstStyle/>
          <a:p>
            <a:pPr algn="ctr"/>
            <a:r>
              <a:rPr lang="en-US" sz="3600" b="1">
                <a:latin typeface="Cooper Std Black" pitchFamily="18" charset="0"/>
              </a:rPr>
              <a:t>2. Extended Standard Theory (1965-1973)</a:t>
            </a:r>
          </a:p>
        </p:txBody>
      </p:sp>
      <p:sp>
        <p:nvSpPr>
          <p:cNvPr id="2" name="Rounded Rectangle 1"/>
          <p:cNvSpPr/>
          <p:nvPr/>
        </p:nvSpPr>
        <p:spPr bwMode="auto">
          <a:xfrm>
            <a:off x="914400" y="2514600"/>
            <a:ext cx="7162800" cy="3657600"/>
          </a:xfrm>
          <a:prstGeom prst="roundRect">
            <a:avLst/>
          </a:prstGeom>
          <a:solidFill>
            <a:schemeClr val="accent1">
              <a:lumMod val="75000"/>
            </a:schemeClr>
          </a:solidFill>
          <a:ln>
            <a:noFill/>
          </a:ln>
          <a:effectLst/>
          <a:extLst/>
        </p:spPr>
        <p:txBody>
          <a:bodyPr anchor="ctr"/>
          <a:lstStyle/>
          <a:p>
            <a:pPr algn="ctr">
              <a:defRPr/>
            </a:pPr>
            <a:r>
              <a:rPr lang="en-PH" sz="4000" b="1" dirty="0"/>
              <a:t>Its features are:</a:t>
            </a:r>
          </a:p>
          <a:p>
            <a:pPr algn="ctr">
              <a:defRPr/>
            </a:pPr>
            <a:r>
              <a:rPr lang="en-PH" sz="4000" b="1" dirty="0"/>
              <a:t>• syntactic constraints</a:t>
            </a:r>
          </a:p>
          <a:p>
            <a:pPr algn="ctr">
              <a:defRPr/>
            </a:pPr>
            <a:r>
              <a:rPr lang="en-PH" sz="4000" b="1" dirty="0"/>
              <a:t>• generalized phrase structures (X-bar theory)</a:t>
            </a:r>
          </a:p>
        </p:txBody>
      </p:sp>
      <p:graphicFrame>
        <p:nvGraphicFramePr>
          <p:cNvPr id="8196" name="Object 2">
            <a:hlinkClick r:id="rId3" action="ppaction://hlinksldjump"/>
          </p:cNvPr>
          <p:cNvGraphicFramePr>
            <a:graphicFrameLocks noChangeAspect="1"/>
          </p:cNvGraphicFramePr>
          <p:nvPr/>
        </p:nvGraphicFramePr>
        <p:xfrm>
          <a:off x="8778875" y="6556375"/>
          <a:ext cx="327025" cy="301625"/>
        </p:xfrm>
        <a:graphic>
          <a:graphicData uri="http://schemas.openxmlformats.org/presentationml/2006/ole">
            <p:oleObj spid="_x0000_s4098" name="Packager Shell Object" showAsIcon="1" r:id="rId4" imgW="327171" imgH="302004" progId="Package">
              <p:embed/>
            </p:oleObj>
          </a:graphicData>
        </a:graphic>
      </p:graphicFrame>
    </p:spTree>
  </p:cSld>
  <p:clrMapOvr>
    <a:masterClrMapping/>
  </p:clrMapOvr>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ounded Rectangular Callout 2"/>
          <p:cNvSpPr>
            <a:spLocks noChangeArrowheads="1"/>
          </p:cNvSpPr>
          <p:nvPr/>
        </p:nvSpPr>
        <p:spPr bwMode="auto">
          <a:xfrm>
            <a:off x="198438" y="76200"/>
            <a:ext cx="8756650" cy="1219200"/>
          </a:xfrm>
          <a:prstGeom prst="wedgeRoundRectCallout">
            <a:avLst>
              <a:gd name="adj1" fmla="val -394"/>
              <a:gd name="adj2" fmla="val 111079"/>
              <a:gd name="adj3" fmla="val 16667"/>
            </a:avLst>
          </a:prstGeom>
          <a:solidFill>
            <a:srgbClr val="FF0000"/>
          </a:solidFill>
          <a:ln w="9525">
            <a:noFill/>
            <a:miter lim="800000"/>
            <a:headEnd/>
            <a:tailEnd/>
          </a:ln>
        </p:spPr>
        <p:txBody>
          <a:bodyPr anchor="ctr"/>
          <a:lstStyle/>
          <a:p>
            <a:pPr algn="ctr"/>
            <a:r>
              <a:rPr lang="en-US" sz="3600" b="1">
                <a:latin typeface="Cooper Std Black" pitchFamily="18" charset="0"/>
              </a:rPr>
              <a:t>3. Revised Extended Standard Theory (1973-1976)</a:t>
            </a:r>
          </a:p>
        </p:txBody>
      </p:sp>
      <p:sp>
        <p:nvSpPr>
          <p:cNvPr id="4" name="Cloud 3"/>
          <p:cNvSpPr/>
          <p:nvPr/>
        </p:nvSpPr>
        <p:spPr>
          <a:xfrm>
            <a:off x="647700" y="1981200"/>
            <a:ext cx="7429500" cy="47244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t>Is a strict delimitation of the different grammatical components, that is syntax, semantics, as well as phonology, stylistics and pragmatics.</a:t>
            </a:r>
          </a:p>
        </p:txBody>
      </p:sp>
      <p:graphicFrame>
        <p:nvGraphicFramePr>
          <p:cNvPr id="9220" name="Object 4">
            <a:hlinkClick r:id="rId3" action="ppaction://hlinksldjump"/>
          </p:cNvPr>
          <p:cNvGraphicFramePr>
            <a:graphicFrameLocks noChangeAspect="1"/>
          </p:cNvGraphicFramePr>
          <p:nvPr/>
        </p:nvGraphicFramePr>
        <p:xfrm>
          <a:off x="8778875" y="6556375"/>
          <a:ext cx="327025" cy="301625"/>
        </p:xfrm>
        <a:graphic>
          <a:graphicData uri="http://schemas.openxmlformats.org/presentationml/2006/ole">
            <p:oleObj spid="_x0000_s5122" name="Packager Shell Object" showAsIcon="1" r:id="rId4" imgW="327171" imgH="302004" progId="Package">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ounded Rectangular Callout 2"/>
          <p:cNvSpPr>
            <a:spLocks noChangeArrowheads="1"/>
          </p:cNvSpPr>
          <p:nvPr/>
        </p:nvSpPr>
        <p:spPr bwMode="auto">
          <a:xfrm>
            <a:off x="198438" y="76200"/>
            <a:ext cx="8756650" cy="1219200"/>
          </a:xfrm>
          <a:prstGeom prst="wedgeRoundRectCallout">
            <a:avLst>
              <a:gd name="adj1" fmla="val -394"/>
              <a:gd name="adj2" fmla="val 111079"/>
              <a:gd name="adj3" fmla="val 16667"/>
            </a:avLst>
          </a:prstGeom>
          <a:solidFill>
            <a:srgbClr val="FF0000"/>
          </a:solidFill>
          <a:ln w="9525">
            <a:noFill/>
            <a:miter lim="800000"/>
            <a:headEnd/>
            <a:tailEnd/>
          </a:ln>
        </p:spPr>
        <p:txBody>
          <a:bodyPr anchor="ctr"/>
          <a:lstStyle/>
          <a:p>
            <a:pPr algn="ctr"/>
            <a:r>
              <a:rPr lang="en-US" sz="3600" b="1">
                <a:latin typeface="Cooper Std Black" pitchFamily="18" charset="0"/>
              </a:rPr>
              <a:t>4. Relational Grammar (ca. 1975-1990)</a:t>
            </a:r>
          </a:p>
        </p:txBody>
      </p:sp>
      <p:sp>
        <p:nvSpPr>
          <p:cNvPr id="7" name="Round Diagonal Corner Rectangle 6"/>
          <p:cNvSpPr/>
          <p:nvPr/>
        </p:nvSpPr>
        <p:spPr bwMode="auto">
          <a:xfrm>
            <a:off x="309563" y="2057400"/>
            <a:ext cx="4267200" cy="4495800"/>
          </a:xfrm>
          <a:prstGeom prst="round2DiagRect">
            <a:avLst/>
          </a:prstGeom>
          <a:solidFill>
            <a:schemeClr val="accent5">
              <a:lumMod val="50000"/>
            </a:schemeClr>
          </a:solidFill>
          <a:ln>
            <a:noFill/>
          </a:ln>
          <a:effectLst/>
          <a:extLst/>
        </p:spPr>
        <p:txBody>
          <a:bodyPr anchor="ctr"/>
          <a:lstStyle/>
          <a:p>
            <a:pPr algn="just">
              <a:defRPr/>
            </a:pPr>
            <a:endParaRPr lang="en-US" b="1" dirty="0">
              <a:latin typeface="Arial" pitchFamily="34" charset="0"/>
            </a:endParaRPr>
          </a:p>
        </p:txBody>
      </p:sp>
      <p:sp>
        <p:nvSpPr>
          <p:cNvPr id="8" name="Rectangle 7"/>
          <p:cNvSpPr>
            <a:spLocks noChangeArrowheads="1"/>
          </p:cNvSpPr>
          <p:nvPr/>
        </p:nvSpPr>
        <p:spPr bwMode="auto">
          <a:xfrm>
            <a:off x="533400" y="2667000"/>
            <a:ext cx="3733800" cy="3108325"/>
          </a:xfrm>
          <a:prstGeom prst="rect">
            <a:avLst/>
          </a:prstGeom>
          <a:noFill/>
          <a:ln w="9525">
            <a:noFill/>
            <a:miter lim="800000"/>
            <a:headEnd/>
            <a:tailEnd/>
          </a:ln>
        </p:spPr>
        <p:txBody>
          <a:bodyPr>
            <a:spAutoFit/>
          </a:bodyPr>
          <a:lstStyle/>
          <a:p>
            <a:pPr algn="just"/>
            <a:r>
              <a:rPr lang="en-US" b="1">
                <a:latin typeface="Calibri" pitchFamily="34" charset="0"/>
                <a:cs typeface="Times New Roman" pitchFamily="18" charset="0"/>
              </a:rPr>
              <a:t>An alternative model of syntax based on the idea that notions like Subject, Direct Object, and Indirect Object play a primary role in grammar.</a:t>
            </a:r>
            <a:endParaRPr lang="en-US" b="1"/>
          </a:p>
        </p:txBody>
      </p:sp>
      <p:sp>
        <p:nvSpPr>
          <p:cNvPr id="10" name="Round Diagonal Corner Rectangle 9"/>
          <p:cNvSpPr/>
          <p:nvPr/>
        </p:nvSpPr>
        <p:spPr bwMode="auto">
          <a:xfrm flipV="1">
            <a:off x="4576763" y="1600200"/>
            <a:ext cx="4378325" cy="4175125"/>
          </a:xfrm>
          <a:prstGeom prst="round2DiagRect">
            <a:avLst/>
          </a:prstGeom>
          <a:ln/>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PH">
              <a:solidFill>
                <a:schemeClr val="tx1"/>
              </a:solidFill>
            </a:endParaRPr>
          </a:p>
        </p:txBody>
      </p:sp>
      <p:sp>
        <p:nvSpPr>
          <p:cNvPr id="11" name="Rectangle 10"/>
          <p:cNvSpPr>
            <a:spLocks noChangeArrowheads="1"/>
          </p:cNvSpPr>
          <p:nvPr/>
        </p:nvSpPr>
        <p:spPr bwMode="auto">
          <a:xfrm>
            <a:off x="4724400" y="1600200"/>
            <a:ext cx="4064000" cy="4094163"/>
          </a:xfrm>
          <a:prstGeom prst="rect">
            <a:avLst/>
          </a:prstGeom>
          <a:noFill/>
          <a:ln w="9525">
            <a:noFill/>
            <a:miter lim="800000"/>
            <a:headEnd/>
            <a:tailEnd/>
          </a:ln>
        </p:spPr>
        <p:txBody>
          <a:bodyPr>
            <a:spAutoFit/>
          </a:bodyPr>
          <a:lstStyle/>
          <a:p>
            <a:r>
              <a:rPr lang="en-PH" sz="2000" b="1"/>
              <a:t>In Relational Grammar, </a:t>
            </a:r>
            <a:r>
              <a:rPr lang="en-PH" sz="2000" b="1">
                <a:hlinkClick r:id="rId3" tooltip="Constituent (linguistics)"/>
              </a:rPr>
              <a:t>constituents</a:t>
            </a:r>
            <a:r>
              <a:rPr lang="en-PH" sz="2000" b="1"/>
              <a:t> that serve as the </a:t>
            </a:r>
            <a:r>
              <a:rPr lang="en-PH" sz="2000" b="1">
                <a:hlinkClick r:id="rId4" tooltip="Argument (linguistics)"/>
              </a:rPr>
              <a:t>arguments</a:t>
            </a:r>
            <a:r>
              <a:rPr lang="en-PH" sz="2000" b="1"/>
              <a:t> to </a:t>
            </a:r>
            <a:r>
              <a:rPr lang="en-PH" sz="2000" b="1">
                <a:hlinkClick r:id="rId5" tooltip="Predicate (grammar)"/>
              </a:rPr>
              <a:t>predicates</a:t>
            </a:r>
            <a:r>
              <a:rPr lang="en-PH" sz="2000" b="1"/>
              <a:t> are numbered. This numbering system corresponds loosely to the notions of </a:t>
            </a:r>
            <a:r>
              <a:rPr lang="en-PH" sz="2000" b="1">
                <a:hlinkClick r:id="rId6" tooltip="Subject (grammar)"/>
              </a:rPr>
              <a:t>subject</a:t>
            </a:r>
            <a:r>
              <a:rPr lang="en-PH" sz="2000" b="1"/>
              <a:t>, </a:t>
            </a:r>
            <a:r>
              <a:rPr lang="en-PH" sz="2000" b="1">
                <a:hlinkClick r:id="rId7" tooltip="Direct object"/>
              </a:rPr>
              <a:t>direct object</a:t>
            </a:r>
            <a:r>
              <a:rPr lang="en-PH" sz="2000" b="1"/>
              <a:t> and </a:t>
            </a:r>
            <a:r>
              <a:rPr lang="en-PH" sz="2000" b="1">
                <a:hlinkClick r:id="rId8" tooltip="Indirect object"/>
              </a:rPr>
              <a:t>indirect object</a:t>
            </a:r>
            <a:r>
              <a:rPr lang="en-PH" sz="2000" b="1"/>
              <a:t>. The numbering scheme is subject → (1), direct object → (2) and indirect object → (3). A schematic representation of a clause in this formalism might look like:</a:t>
            </a:r>
          </a:p>
        </p:txBody>
      </p:sp>
      <p:graphicFrame>
        <p:nvGraphicFramePr>
          <p:cNvPr id="12" name="Table 11"/>
          <p:cNvGraphicFramePr>
            <a:graphicFrameLocks noGrp="1"/>
          </p:cNvGraphicFramePr>
          <p:nvPr/>
        </p:nvGraphicFramePr>
        <p:xfrm>
          <a:off x="3643313" y="5800725"/>
          <a:ext cx="5145088" cy="936626"/>
        </p:xfrm>
        <a:graphic>
          <a:graphicData uri="http://schemas.openxmlformats.org/drawingml/2006/table">
            <a:tbl>
              <a:tblPr firstRow="1" firstCol="1" bandRow="1">
                <a:tableStyleId>{5C22544A-7EE6-4342-B048-85BDC9FD1C3A}</a:tableStyleId>
              </a:tblPr>
              <a:tblGrid>
                <a:gridCol w="1286272"/>
                <a:gridCol w="1286272"/>
                <a:gridCol w="1286272"/>
                <a:gridCol w="1286272"/>
              </a:tblGrid>
              <a:tr h="468313">
                <a:tc>
                  <a:txBody>
                    <a:bodyPr/>
                    <a:lstStyle/>
                    <a:p>
                      <a:pPr marL="0" marR="0" algn="ctr">
                        <a:lnSpc>
                          <a:spcPct val="115000"/>
                        </a:lnSpc>
                        <a:spcBef>
                          <a:spcPts val="1200"/>
                        </a:spcBef>
                        <a:spcAft>
                          <a:spcPts val="1200"/>
                        </a:spcAft>
                      </a:pPr>
                      <a:r>
                        <a:rPr lang="en-PH" sz="1100" b="1" dirty="0">
                          <a:effectLst/>
                        </a:rPr>
                        <a:t>1</a:t>
                      </a:r>
                      <a:endParaRPr lang="en-PH" sz="1200" b="1" dirty="0">
                        <a:effectLst/>
                        <a:latin typeface="Times New Roman"/>
                        <a:ea typeface="Calibri"/>
                      </a:endParaRPr>
                    </a:p>
                  </a:txBody>
                  <a:tcPr marL="30480" marR="30480" marT="30487" marB="30487" anchor="ctr"/>
                </a:tc>
                <a:tc>
                  <a:txBody>
                    <a:bodyPr/>
                    <a:lstStyle/>
                    <a:p>
                      <a:pPr marL="0" marR="0" algn="ctr">
                        <a:lnSpc>
                          <a:spcPct val="115000"/>
                        </a:lnSpc>
                        <a:spcBef>
                          <a:spcPts val="1200"/>
                        </a:spcBef>
                        <a:spcAft>
                          <a:spcPts val="1200"/>
                        </a:spcAft>
                      </a:pPr>
                      <a:r>
                        <a:rPr lang="en-PH" sz="1100" b="1">
                          <a:effectLst/>
                        </a:rPr>
                        <a:t>P</a:t>
                      </a:r>
                      <a:endParaRPr lang="en-PH" sz="1200" b="1">
                        <a:effectLst/>
                        <a:latin typeface="Times New Roman"/>
                        <a:ea typeface="Calibri"/>
                      </a:endParaRPr>
                    </a:p>
                  </a:txBody>
                  <a:tcPr marL="30480" marR="30480" marT="30487" marB="30487" anchor="ctr"/>
                </a:tc>
                <a:tc>
                  <a:txBody>
                    <a:bodyPr/>
                    <a:lstStyle/>
                    <a:p>
                      <a:pPr marL="0" marR="0" algn="ctr">
                        <a:lnSpc>
                          <a:spcPct val="115000"/>
                        </a:lnSpc>
                        <a:spcBef>
                          <a:spcPts val="1200"/>
                        </a:spcBef>
                        <a:spcAft>
                          <a:spcPts val="1200"/>
                        </a:spcAft>
                      </a:pPr>
                      <a:r>
                        <a:rPr lang="en-PH" sz="1100" b="1">
                          <a:effectLst/>
                        </a:rPr>
                        <a:t>3</a:t>
                      </a:r>
                      <a:endParaRPr lang="en-PH" sz="1200" b="1">
                        <a:effectLst/>
                        <a:latin typeface="Times New Roman"/>
                        <a:ea typeface="Calibri"/>
                      </a:endParaRPr>
                    </a:p>
                  </a:txBody>
                  <a:tcPr marL="30480" marR="30480" marT="30487" marB="30487" anchor="ctr"/>
                </a:tc>
                <a:tc>
                  <a:txBody>
                    <a:bodyPr/>
                    <a:lstStyle/>
                    <a:p>
                      <a:pPr marL="0" marR="0" algn="ctr">
                        <a:lnSpc>
                          <a:spcPct val="115000"/>
                        </a:lnSpc>
                        <a:spcBef>
                          <a:spcPts val="1200"/>
                        </a:spcBef>
                        <a:spcAft>
                          <a:spcPts val="1200"/>
                        </a:spcAft>
                      </a:pPr>
                      <a:r>
                        <a:rPr lang="en-PH" sz="1100" b="1">
                          <a:effectLst/>
                        </a:rPr>
                        <a:t>2</a:t>
                      </a:r>
                      <a:endParaRPr lang="en-PH" sz="1200" b="1">
                        <a:effectLst/>
                        <a:latin typeface="Times New Roman"/>
                        <a:ea typeface="Calibri"/>
                      </a:endParaRPr>
                    </a:p>
                  </a:txBody>
                  <a:tcPr marL="30480" marR="30480" marT="30487" marB="30487" anchor="ctr"/>
                </a:tc>
              </a:tr>
              <a:tr h="468313">
                <a:tc>
                  <a:txBody>
                    <a:bodyPr/>
                    <a:lstStyle/>
                    <a:p>
                      <a:pPr marL="0" marR="0" algn="ctr">
                        <a:lnSpc>
                          <a:spcPct val="115000"/>
                        </a:lnSpc>
                        <a:spcBef>
                          <a:spcPts val="1200"/>
                        </a:spcBef>
                        <a:spcAft>
                          <a:spcPts val="1200"/>
                        </a:spcAft>
                      </a:pPr>
                      <a:r>
                        <a:rPr lang="en-PH" sz="1100" b="1">
                          <a:effectLst/>
                        </a:rPr>
                        <a:t>John</a:t>
                      </a:r>
                      <a:endParaRPr lang="en-PH" sz="1200" b="1">
                        <a:effectLst/>
                        <a:latin typeface="Times New Roman"/>
                        <a:ea typeface="Calibri"/>
                      </a:endParaRPr>
                    </a:p>
                  </a:txBody>
                  <a:tcPr marL="30480" marR="30480" marT="30487" marB="30487" anchor="ctr"/>
                </a:tc>
                <a:tc>
                  <a:txBody>
                    <a:bodyPr/>
                    <a:lstStyle/>
                    <a:p>
                      <a:pPr marL="0" marR="0" algn="ctr">
                        <a:lnSpc>
                          <a:spcPct val="115000"/>
                        </a:lnSpc>
                        <a:spcBef>
                          <a:spcPts val="1200"/>
                        </a:spcBef>
                        <a:spcAft>
                          <a:spcPts val="1200"/>
                        </a:spcAft>
                      </a:pPr>
                      <a:r>
                        <a:rPr lang="en-PH" sz="1100" b="1">
                          <a:effectLst/>
                        </a:rPr>
                        <a:t>gave</a:t>
                      </a:r>
                      <a:endParaRPr lang="en-PH" sz="1200" b="1">
                        <a:effectLst/>
                        <a:latin typeface="Times New Roman"/>
                        <a:ea typeface="Calibri"/>
                      </a:endParaRPr>
                    </a:p>
                  </a:txBody>
                  <a:tcPr marL="30480" marR="30480" marT="30487" marB="30487" anchor="ctr"/>
                </a:tc>
                <a:tc>
                  <a:txBody>
                    <a:bodyPr/>
                    <a:lstStyle/>
                    <a:p>
                      <a:pPr marL="0" marR="0" algn="ctr">
                        <a:lnSpc>
                          <a:spcPct val="115000"/>
                        </a:lnSpc>
                        <a:spcBef>
                          <a:spcPts val="1200"/>
                        </a:spcBef>
                        <a:spcAft>
                          <a:spcPts val="1200"/>
                        </a:spcAft>
                      </a:pPr>
                      <a:r>
                        <a:rPr lang="en-PH" sz="1100" b="1">
                          <a:effectLst/>
                        </a:rPr>
                        <a:t>Mary</a:t>
                      </a:r>
                      <a:endParaRPr lang="en-PH" sz="1200" b="1">
                        <a:effectLst/>
                        <a:latin typeface="Times New Roman"/>
                        <a:ea typeface="Calibri"/>
                      </a:endParaRPr>
                    </a:p>
                  </a:txBody>
                  <a:tcPr marL="30480" marR="30480" marT="30487" marB="30487" anchor="ctr"/>
                </a:tc>
                <a:tc>
                  <a:txBody>
                    <a:bodyPr/>
                    <a:lstStyle/>
                    <a:p>
                      <a:pPr marL="0" marR="0" algn="ctr">
                        <a:lnSpc>
                          <a:spcPct val="115000"/>
                        </a:lnSpc>
                        <a:spcBef>
                          <a:spcPts val="1200"/>
                        </a:spcBef>
                        <a:spcAft>
                          <a:spcPts val="1200"/>
                        </a:spcAft>
                      </a:pPr>
                      <a:r>
                        <a:rPr lang="en-PH" sz="1100" b="1" dirty="0">
                          <a:effectLst/>
                        </a:rPr>
                        <a:t>a kiss</a:t>
                      </a:r>
                      <a:endParaRPr lang="en-PH" sz="1200" b="1" dirty="0">
                        <a:effectLst/>
                        <a:latin typeface="Times New Roman"/>
                        <a:ea typeface="Calibri"/>
                      </a:endParaRPr>
                    </a:p>
                  </a:txBody>
                  <a:tcPr marL="30480" marR="30480" marT="30487" marB="30487" anchor="ctr"/>
                </a:tc>
              </a:tr>
            </a:tbl>
          </a:graphicData>
        </a:graphic>
      </p:graphicFrame>
      <p:graphicFrame>
        <p:nvGraphicFramePr>
          <p:cNvPr id="10264" name="Object 12">
            <a:hlinkClick r:id="rId9" action="ppaction://hlinksldjump"/>
          </p:cNvPr>
          <p:cNvGraphicFramePr>
            <a:graphicFrameLocks noChangeAspect="1"/>
          </p:cNvGraphicFramePr>
          <p:nvPr/>
        </p:nvGraphicFramePr>
        <p:xfrm>
          <a:off x="8778875" y="6556375"/>
          <a:ext cx="327025" cy="301625"/>
        </p:xfrm>
        <a:graphic>
          <a:graphicData uri="http://schemas.openxmlformats.org/presentationml/2006/ole">
            <p:oleObj spid="_x0000_s6146" name="Packager Shell Object" showAsIcon="1" r:id="rId10" imgW="327171" imgH="302004" progId="Package">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heel(1)">
                                      <p:cBhvr>
                                        <p:cTn id="10" dur="2000"/>
                                        <p:tgtEl>
                                          <p:spTgt spid="8"/>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heel(1)">
                                      <p:cBhvr>
                                        <p:cTn id="15" dur="2000"/>
                                        <p:tgtEl>
                                          <p:spTgt spid="11"/>
                                        </p:tgtEl>
                                      </p:cBhvr>
                                    </p:animEffect>
                                  </p:childTnLst>
                                </p:cTn>
                              </p:par>
                              <p:par>
                                <p:cTn id="16" presetID="21" presetClass="entr" presetSubtype="1" fill="hold"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heel(1)">
                                      <p:cBhvr>
                                        <p:cTn id="18" dur="2000"/>
                                        <p:tgtEl>
                                          <p:spTgt spid="10"/>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6" presetClass="entr" presetSubtype="21"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barn(inVertical)">
                                      <p:cBhvr>
                                        <p:cTn id="2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57200" y="609600"/>
            <a:ext cx="8229600" cy="1371600"/>
          </a:xfrm>
        </p:spPr>
        <p:style>
          <a:lnRef idx="2">
            <a:schemeClr val="accent5">
              <a:shade val="50000"/>
            </a:schemeClr>
          </a:lnRef>
          <a:fillRef idx="1">
            <a:schemeClr val="accent5"/>
          </a:fillRef>
          <a:effectRef idx="0">
            <a:schemeClr val="accent5"/>
          </a:effectRef>
          <a:fontRef idx="minor">
            <a:schemeClr val="lt1"/>
          </a:fontRef>
        </p:style>
        <p:txBody>
          <a:bodyPr/>
          <a:lstStyle/>
          <a:p>
            <a:r>
              <a:rPr lang="en-US" b="1" dirty="0" smtClean="0">
                <a:solidFill>
                  <a:schemeClr val="bg2">
                    <a:lumMod val="60000"/>
                    <a:lumOff val="40000"/>
                  </a:schemeClr>
                </a:solidFill>
                <a:latin typeface="Andalus" pitchFamily="18" charset="-78"/>
                <a:cs typeface="Andalus" pitchFamily="18" charset="-78"/>
              </a:rPr>
              <a:t>GENERATIVISM</a:t>
            </a:r>
            <a:endParaRPr lang="en-US" b="1" dirty="0">
              <a:solidFill>
                <a:schemeClr val="bg2">
                  <a:lumMod val="60000"/>
                  <a:lumOff val="40000"/>
                </a:schemeClr>
              </a:solidFill>
              <a:latin typeface="Andalus" pitchFamily="18" charset="-78"/>
              <a:cs typeface="Andalus" pitchFamily="18" charset="-78"/>
            </a:endParaRPr>
          </a:p>
        </p:txBody>
      </p:sp>
      <p:sp>
        <p:nvSpPr>
          <p:cNvPr id="65539" name="Rectangle 3"/>
          <p:cNvSpPr>
            <a:spLocks noGrp="1" noChangeArrowheads="1"/>
          </p:cNvSpPr>
          <p:nvPr>
            <p:ph type="body" idx="1"/>
          </p:nvPr>
        </p:nvSpPr>
        <p:spPr>
          <a:xfrm>
            <a:off x="457200" y="2286000"/>
            <a:ext cx="8229600" cy="3581400"/>
          </a:xfrm>
        </p:spPr>
        <p:style>
          <a:lnRef idx="2">
            <a:schemeClr val="accent5">
              <a:shade val="50000"/>
            </a:schemeClr>
          </a:lnRef>
          <a:fillRef idx="1">
            <a:schemeClr val="accent5"/>
          </a:fillRef>
          <a:effectRef idx="0">
            <a:schemeClr val="accent5"/>
          </a:effectRef>
          <a:fontRef idx="minor">
            <a:schemeClr val="lt1"/>
          </a:fontRef>
        </p:style>
        <p:txBody>
          <a:bodyPr/>
          <a:lstStyle/>
          <a:p>
            <a:pPr algn="just"/>
            <a:r>
              <a:rPr lang="en-US" sz="2400" dirty="0" smtClean="0">
                <a:solidFill>
                  <a:schemeClr val="bg2">
                    <a:lumMod val="60000"/>
                    <a:lumOff val="40000"/>
                  </a:schemeClr>
                </a:solidFill>
                <a:latin typeface="Andalus" pitchFamily="18" charset="-78"/>
                <a:cs typeface="Andalus" pitchFamily="18" charset="-78"/>
              </a:rPr>
              <a:t>The term “</a:t>
            </a:r>
            <a:r>
              <a:rPr lang="en-US" sz="2400" i="1" u="sng" dirty="0" err="1" smtClean="0">
                <a:solidFill>
                  <a:schemeClr val="bg2">
                    <a:lumMod val="60000"/>
                    <a:lumOff val="40000"/>
                  </a:schemeClr>
                </a:solidFill>
                <a:latin typeface="Andalus" pitchFamily="18" charset="-78"/>
                <a:cs typeface="Andalus" pitchFamily="18" charset="-78"/>
              </a:rPr>
              <a:t>Generativism</a:t>
            </a:r>
            <a:r>
              <a:rPr lang="en-US" sz="2400" dirty="0" smtClean="0">
                <a:solidFill>
                  <a:schemeClr val="bg2">
                    <a:lumMod val="60000"/>
                    <a:lumOff val="40000"/>
                  </a:schemeClr>
                </a:solidFill>
                <a:latin typeface="Andalus" pitchFamily="18" charset="-78"/>
                <a:cs typeface="Andalus" pitchFamily="18" charset="-78"/>
              </a:rPr>
              <a:t>” is being used here to refer to the theory of language that has been developed, over the years or so, by </a:t>
            </a:r>
            <a:r>
              <a:rPr lang="en-US" sz="2400" dirty="0" err="1" smtClean="0">
                <a:solidFill>
                  <a:schemeClr val="bg2">
                    <a:lumMod val="60000"/>
                    <a:lumOff val="40000"/>
                  </a:schemeClr>
                </a:solidFill>
                <a:latin typeface="Andalus" pitchFamily="18" charset="-78"/>
                <a:cs typeface="Andalus" pitchFamily="18" charset="-78"/>
              </a:rPr>
              <a:t>Avram</a:t>
            </a:r>
            <a:r>
              <a:rPr lang="en-US" sz="2400" dirty="0" smtClean="0">
                <a:solidFill>
                  <a:schemeClr val="bg2">
                    <a:lumMod val="60000"/>
                    <a:lumOff val="40000"/>
                  </a:schemeClr>
                </a:solidFill>
                <a:latin typeface="Andalus" pitchFamily="18" charset="-78"/>
                <a:cs typeface="Andalus" pitchFamily="18" charset="-78"/>
              </a:rPr>
              <a:t> Noam Chomsky and his followers.</a:t>
            </a:r>
          </a:p>
          <a:p>
            <a:pPr algn="just"/>
            <a:r>
              <a:rPr lang="en-US" sz="2400" dirty="0" smtClean="0">
                <a:solidFill>
                  <a:schemeClr val="bg2">
                    <a:lumMod val="60000"/>
                    <a:lumOff val="40000"/>
                  </a:schemeClr>
                </a:solidFill>
                <a:latin typeface="Andalus" pitchFamily="18" charset="-78"/>
                <a:cs typeface="Andalus" pitchFamily="18" charset="-78"/>
              </a:rPr>
              <a:t>Indeed, relatively few of the linguists, who were impressed by the technical advantages and heuristic value of </a:t>
            </a:r>
            <a:r>
              <a:rPr lang="en-US" sz="2400" dirty="0" err="1" smtClean="0">
                <a:solidFill>
                  <a:schemeClr val="bg2">
                    <a:lumMod val="60000"/>
                    <a:lumOff val="40000"/>
                  </a:schemeClr>
                </a:solidFill>
                <a:latin typeface="Andalus" pitchFamily="18" charset="-78"/>
                <a:cs typeface="Andalus" pitchFamily="18" charset="-78"/>
              </a:rPr>
              <a:t>Chmsky’s</a:t>
            </a:r>
            <a:r>
              <a:rPr lang="en-US" sz="2400" dirty="0" smtClean="0">
                <a:solidFill>
                  <a:schemeClr val="bg2">
                    <a:lumMod val="60000"/>
                    <a:lumOff val="40000"/>
                  </a:schemeClr>
                </a:solidFill>
                <a:latin typeface="Andalus" pitchFamily="18" charset="-78"/>
                <a:cs typeface="Andalus" pitchFamily="18" charset="-78"/>
              </a:rPr>
              <a:t> system of </a:t>
            </a:r>
            <a:r>
              <a:rPr lang="en-US" sz="2400" i="1" u="sng" dirty="0" smtClean="0">
                <a:solidFill>
                  <a:schemeClr val="bg2">
                    <a:lumMod val="60000"/>
                    <a:lumOff val="40000"/>
                  </a:schemeClr>
                </a:solidFill>
                <a:latin typeface="Andalus" pitchFamily="18" charset="-78"/>
                <a:cs typeface="Andalus" pitchFamily="18" charset="-78"/>
              </a:rPr>
              <a:t>transformational-generative grammar </a:t>
            </a:r>
            <a:r>
              <a:rPr lang="en-US" sz="2400" dirty="0" smtClean="0">
                <a:solidFill>
                  <a:schemeClr val="bg2">
                    <a:lumMod val="60000"/>
                    <a:lumOff val="40000"/>
                  </a:schemeClr>
                </a:solidFill>
                <a:latin typeface="Andalus" pitchFamily="18" charset="-78"/>
                <a:cs typeface="Andalus" pitchFamily="18" charset="-78"/>
              </a:rPr>
              <a:t>when he first put this forward in the late 1950s, have  ever explicitly associated themselves with the body of assumptions and doctrines that is now identifiable as </a:t>
            </a:r>
            <a:r>
              <a:rPr lang="en-US" sz="2400" dirty="0" err="1" smtClean="0">
                <a:solidFill>
                  <a:schemeClr val="bg2">
                    <a:lumMod val="60000"/>
                    <a:lumOff val="40000"/>
                  </a:schemeClr>
                </a:solidFill>
                <a:latin typeface="Andalus" pitchFamily="18" charset="-78"/>
                <a:cs typeface="Andalus" pitchFamily="18" charset="-78"/>
              </a:rPr>
              <a:t>Generativism</a:t>
            </a:r>
            <a:r>
              <a:rPr lang="en-US" sz="2400" dirty="0" smtClean="0">
                <a:solidFill>
                  <a:schemeClr val="bg2">
                    <a:lumMod val="60000"/>
                    <a:lumOff val="40000"/>
                  </a:schemeClr>
                </a:solidFill>
                <a:latin typeface="Andalus" pitchFamily="18" charset="-78"/>
                <a:cs typeface="Andalus" pitchFamily="18" charset="-78"/>
              </a:rPr>
              <a:t>.</a:t>
            </a:r>
          </a:p>
        </p:txBody>
      </p:sp>
      <p:sp>
        <p:nvSpPr>
          <p:cNvPr id="4" name="Date Placeholder 3"/>
          <p:cNvSpPr>
            <a:spLocks noGrp="1"/>
          </p:cNvSpPr>
          <p:nvPr>
            <p:ph type="dt" sz="half" idx="12"/>
          </p:nvPr>
        </p:nvSpPr>
        <p:spPr/>
        <p:txBody>
          <a:bodyPr/>
          <a:lstStyle/>
          <a:p>
            <a:fld id="{B3B0E97C-326A-4906-A504-FC3E55725AAE}" type="datetime1">
              <a:rPr lang="en-US" smtClean="0"/>
              <a:pPr/>
              <a:t>2/11/2020</a:t>
            </a:fld>
            <a:endParaRPr lang="en-US"/>
          </a:p>
        </p:txBody>
      </p:sp>
      <p:sp>
        <p:nvSpPr>
          <p:cNvPr id="5" name="Slide Number Placeholder 4"/>
          <p:cNvSpPr>
            <a:spLocks noGrp="1"/>
          </p:cNvSpPr>
          <p:nvPr>
            <p:ph type="sldNum" sz="quarter" idx="11"/>
          </p:nvPr>
        </p:nvSpPr>
        <p:spPr/>
        <p:txBody>
          <a:bodyPr/>
          <a:lstStyle/>
          <a:p>
            <a:fld id="{8A7589FA-B40E-41BD-9EA7-6C662F896E8D}" type="slidenum">
              <a:rPr lang="en-US" smtClean="0"/>
              <a:pPr/>
              <a:t>11</a:t>
            </a:fld>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5538"/>
                                        </p:tgtEl>
                                        <p:attrNameLst>
                                          <p:attrName>style.visibility</p:attrName>
                                        </p:attrNameLst>
                                      </p:cBhvr>
                                      <p:to>
                                        <p:strVal val="visible"/>
                                      </p:to>
                                    </p:set>
                                    <p:animEffect transition="in" filter="checkerboard(across)">
                                      <p:cBhvr>
                                        <p:cTn id="7" dur="500"/>
                                        <p:tgtEl>
                                          <p:spTgt spid="65538"/>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65539">
                                            <p:bg/>
                                          </p:spTgt>
                                        </p:tgtEl>
                                        <p:attrNameLst>
                                          <p:attrName>style.visibility</p:attrName>
                                        </p:attrNameLst>
                                      </p:cBhvr>
                                      <p:to>
                                        <p:strVal val="visible"/>
                                      </p:to>
                                    </p:set>
                                    <p:animEffect transition="in" filter="diamond(in)">
                                      <p:cBhvr>
                                        <p:cTn id="12" dur="2000"/>
                                        <p:tgtEl>
                                          <p:spTgt spid="65539">
                                            <p:bg/>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65539">
                                            <p:txEl>
                                              <p:pRg st="0" end="0"/>
                                            </p:txEl>
                                          </p:spTgt>
                                        </p:tgtEl>
                                        <p:attrNameLst>
                                          <p:attrName>style.visibility</p:attrName>
                                        </p:attrNameLst>
                                      </p:cBhvr>
                                      <p:to>
                                        <p:strVal val="visible"/>
                                      </p:to>
                                    </p:set>
                                    <p:animEffect transition="in" filter="diamond(in)">
                                      <p:cBhvr>
                                        <p:cTn id="17" dur="2000"/>
                                        <p:tgtEl>
                                          <p:spTgt spid="6553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65539">
                                            <p:txEl>
                                              <p:pRg st="1" end="1"/>
                                            </p:txEl>
                                          </p:spTgt>
                                        </p:tgtEl>
                                        <p:attrNameLst>
                                          <p:attrName>style.visibility</p:attrName>
                                        </p:attrNameLst>
                                      </p:cBhvr>
                                      <p:to>
                                        <p:strVal val="visible"/>
                                      </p:to>
                                    </p:set>
                                    <p:animEffect transition="in" filter="diamond(in)">
                                      <p:cBhvr>
                                        <p:cTn id="22" dur="2000"/>
                                        <p:tgtEl>
                                          <p:spTgt spid="655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animBg="1"/>
      <p:bldP spid="65539" grpId="0" build="p"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ounded Rectangular Callout 2"/>
          <p:cNvSpPr>
            <a:spLocks noChangeArrowheads="1"/>
          </p:cNvSpPr>
          <p:nvPr/>
        </p:nvSpPr>
        <p:spPr bwMode="auto">
          <a:xfrm>
            <a:off x="198438" y="76200"/>
            <a:ext cx="8756650" cy="1219200"/>
          </a:xfrm>
          <a:prstGeom prst="wedgeRoundRectCallout">
            <a:avLst>
              <a:gd name="adj1" fmla="val -394"/>
              <a:gd name="adj2" fmla="val 111079"/>
              <a:gd name="adj3" fmla="val 16667"/>
            </a:avLst>
          </a:prstGeom>
          <a:solidFill>
            <a:srgbClr val="FF0000"/>
          </a:solidFill>
          <a:ln w="9525">
            <a:noFill/>
            <a:miter lim="800000"/>
            <a:headEnd/>
            <a:tailEnd/>
          </a:ln>
        </p:spPr>
        <p:txBody>
          <a:bodyPr anchor="ctr"/>
          <a:lstStyle/>
          <a:p>
            <a:pPr algn="ctr"/>
            <a:r>
              <a:rPr lang="en-US" sz="3600" b="1">
                <a:latin typeface="Cooper Std Black" pitchFamily="18" charset="0"/>
              </a:rPr>
              <a:t>5. Government/Binding Principle (1981-1980)</a:t>
            </a:r>
          </a:p>
        </p:txBody>
      </p:sp>
      <p:sp>
        <p:nvSpPr>
          <p:cNvPr id="5" name="Rounded Rectangle 4"/>
          <p:cNvSpPr/>
          <p:nvPr/>
        </p:nvSpPr>
        <p:spPr bwMode="auto">
          <a:xfrm>
            <a:off x="198438" y="2057400"/>
            <a:ext cx="4195762" cy="4495800"/>
          </a:xfrm>
          <a:prstGeom prst="roundRect">
            <a:avLst/>
          </a:prstGeom>
          <a:ln/>
          <a:extLst/>
        </p:spPr>
        <p:style>
          <a:lnRef idx="2">
            <a:schemeClr val="accent6">
              <a:shade val="50000"/>
            </a:schemeClr>
          </a:lnRef>
          <a:fillRef idx="1">
            <a:schemeClr val="accent6"/>
          </a:fillRef>
          <a:effectRef idx="0">
            <a:schemeClr val="accent6"/>
          </a:effectRef>
          <a:fontRef idx="minor">
            <a:schemeClr val="lt1"/>
          </a:fontRef>
        </p:style>
        <p:txBody>
          <a:bodyPr anchor="ctr"/>
          <a:lstStyle/>
          <a:p>
            <a:pPr algn="just">
              <a:defRPr/>
            </a:pPr>
            <a:r>
              <a:rPr lang="en-US" sz="2000" b="1" dirty="0">
                <a:solidFill>
                  <a:schemeClr val="bg2"/>
                </a:solidFill>
              </a:rPr>
              <a:t>It is based on the principles and parameters theory, which states that there is a finite set of fundamental principles common to all natural languages and a finite set of binary parameters that determine the range of permissible variability in language, language acquisition and language understanding.</a:t>
            </a:r>
            <a:endParaRPr lang="en-PH" sz="2000" b="1" dirty="0">
              <a:solidFill>
                <a:schemeClr val="bg2"/>
              </a:solidFill>
            </a:endParaRPr>
          </a:p>
        </p:txBody>
      </p:sp>
      <p:sp>
        <p:nvSpPr>
          <p:cNvPr id="6" name="Rounded Rectangle 5"/>
          <p:cNvSpPr/>
          <p:nvPr/>
        </p:nvSpPr>
        <p:spPr bwMode="auto">
          <a:xfrm>
            <a:off x="4784725" y="2057400"/>
            <a:ext cx="4195763" cy="4495800"/>
          </a:xfrm>
          <a:prstGeom prst="roundRect">
            <a:avLst/>
          </a:prstGeom>
          <a:ln/>
          <a:extLst/>
        </p:spPr>
        <p:style>
          <a:lnRef idx="2">
            <a:schemeClr val="accent6">
              <a:shade val="50000"/>
            </a:schemeClr>
          </a:lnRef>
          <a:fillRef idx="1">
            <a:schemeClr val="accent6"/>
          </a:fillRef>
          <a:effectRef idx="0">
            <a:schemeClr val="accent6"/>
          </a:effectRef>
          <a:fontRef idx="minor">
            <a:schemeClr val="lt1"/>
          </a:fontRef>
        </p:style>
        <p:txBody>
          <a:bodyPr anchor="ctr"/>
          <a:lstStyle/>
          <a:p>
            <a:pPr algn="just">
              <a:defRPr/>
            </a:pPr>
            <a:r>
              <a:rPr lang="en-US" sz="2400" b="1" dirty="0">
                <a:solidFill>
                  <a:schemeClr val="bg2"/>
                </a:solidFill>
              </a:rPr>
              <a:t>Its main aim is to find the principles and parameters common to all languages so that the syntax of a particular language can be explained along these lines.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down)">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4"/>
          <p:cNvSpPr txBox="1">
            <a:spLocks/>
          </p:cNvSpPr>
          <p:nvPr/>
        </p:nvSpPr>
        <p:spPr bwMode="auto">
          <a:xfrm>
            <a:off x="152400" y="457200"/>
            <a:ext cx="8839200" cy="5668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800">
                <a:solidFill>
                  <a:schemeClr val="tx1"/>
                </a:solidFill>
                <a:latin typeface="+mn-lt"/>
              </a:defRPr>
            </a:lvl3pPr>
            <a:lvl4pPr marL="1600200" indent="-228600" algn="l" rtl="0" eaLnBrk="0" fontAlgn="base" hangingPunct="0">
              <a:spcBef>
                <a:spcPct val="20000"/>
              </a:spcBef>
              <a:spcAft>
                <a:spcPct val="0"/>
              </a:spcAft>
              <a:buChar char="–"/>
              <a:defRPr sz="2800">
                <a:solidFill>
                  <a:schemeClr val="tx1"/>
                </a:solidFill>
                <a:latin typeface="+mn-lt"/>
              </a:defRPr>
            </a:lvl4pPr>
            <a:lvl5pPr marL="2057400" indent="-228600" algn="l" rtl="0" eaLnBrk="0" fontAlgn="base" hangingPunct="0">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a:lstStyle>
          <a:p>
            <a:pPr algn="just">
              <a:defRPr/>
            </a:pPr>
            <a:r>
              <a:rPr lang="en-US" sz="3600" b="1" dirty="0" smtClean="0"/>
              <a:t>Binding theory poses locality conditions on certain processes and related items. The central notion of government theory is the relation between the head of a construction and categories dependent on it.</a:t>
            </a:r>
          </a:p>
          <a:p>
            <a:pPr marL="0" indent="0" algn="just">
              <a:buFontTx/>
              <a:buNone/>
              <a:defRPr/>
            </a:pPr>
            <a:endParaRPr lang="en-US" sz="3600" b="1" dirty="0" smtClean="0"/>
          </a:p>
          <a:p>
            <a:pPr algn="just">
              <a:defRPr/>
            </a:pPr>
            <a:r>
              <a:rPr lang="en-US" sz="3600" b="1" dirty="0" smtClean="0"/>
              <a:t>It is also concerned with relations of anaphors, pronouns, names and variables to possible antecedents.</a:t>
            </a:r>
          </a:p>
        </p:txBody>
      </p:sp>
      <p:graphicFrame>
        <p:nvGraphicFramePr>
          <p:cNvPr id="12291" name="Object 3">
            <a:hlinkClick r:id="rId3" action="ppaction://hlinksldjump"/>
          </p:cNvPr>
          <p:cNvGraphicFramePr>
            <a:graphicFrameLocks noChangeAspect="1"/>
          </p:cNvGraphicFramePr>
          <p:nvPr/>
        </p:nvGraphicFramePr>
        <p:xfrm>
          <a:off x="8778875" y="6556375"/>
          <a:ext cx="327025" cy="301625"/>
        </p:xfrm>
        <a:graphic>
          <a:graphicData uri="http://schemas.openxmlformats.org/presentationml/2006/ole">
            <p:oleObj spid="_x0000_s7170" name="Packager Shell Object" showAsIcon="1" r:id="rId4" imgW="327171" imgH="302004" progId="Package">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blinds(horizontal)">
                                      <p:cBhvr>
                                        <p:cTn id="2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ounded Rectangular Callout 2"/>
          <p:cNvSpPr>
            <a:spLocks noChangeArrowheads="1"/>
          </p:cNvSpPr>
          <p:nvPr/>
        </p:nvSpPr>
        <p:spPr bwMode="auto">
          <a:xfrm>
            <a:off x="198438" y="12700"/>
            <a:ext cx="8756650" cy="1219200"/>
          </a:xfrm>
          <a:prstGeom prst="wedgeRoundRectCallout">
            <a:avLst>
              <a:gd name="adj1" fmla="val 769"/>
              <a:gd name="adj2" fmla="val 90245"/>
              <a:gd name="adj3" fmla="val 16667"/>
            </a:avLst>
          </a:prstGeom>
          <a:solidFill>
            <a:srgbClr val="FF0000"/>
          </a:solidFill>
          <a:ln w="9525">
            <a:noFill/>
            <a:miter lim="800000"/>
            <a:headEnd/>
            <a:tailEnd/>
          </a:ln>
        </p:spPr>
        <p:txBody>
          <a:bodyPr anchor="ctr"/>
          <a:lstStyle/>
          <a:p>
            <a:pPr algn="ctr"/>
            <a:r>
              <a:rPr lang="en-US" sz="3600" b="1">
                <a:latin typeface="Cooper Std Black" pitchFamily="18" charset="0"/>
              </a:rPr>
              <a:t>6. Minimalist Program (1990-Present)</a:t>
            </a:r>
          </a:p>
        </p:txBody>
      </p:sp>
      <p:graphicFrame>
        <p:nvGraphicFramePr>
          <p:cNvPr id="13315" name="Object 3">
            <a:hlinkClick r:id="rId3" action="ppaction://hlinksldjump"/>
          </p:cNvPr>
          <p:cNvGraphicFramePr>
            <a:graphicFrameLocks noChangeAspect="1"/>
          </p:cNvGraphicFramePr>
          <p:nvPr/>
        </p:nvGraphicFramePr>
        <p:xfrm>
          <a:off x="8778875" y="6556375"/>
          <a:ext cx="327025" cy="301625"/>
        </p:xfrm>
        <a:graphic>
          <a:graphicData uri="http://schemas.openxmlformats.org/presentationml/2006/ole">
            <p:oleObj spid="_x0000_s8194" name="Packager Shell Object" showAsIcon="1" r:id="rId4" imgW="327171" imgH="302004" progId="Package">
              <p:embed/>
            </p:oleObj>
          </a:graphicData>
        </a:graphic>
      </p:graphicFrame>
      <p:sp>
        <p:nvSpPr>
          <p:cNvPr id="5" name="Cloud 4"/>
          <p:cNvSpPr/>
          <p:nvPr/>
        </p:nvSpPr>
        <p:spPr bwMode="auto">
          <a:xfrm>
            <a:off x="198438" y="1690688"/>
            <a:ext cx="8756650" cy="4953000"/>
          </a:xfrm>
          <a:prstGeom prst="cloud">
            <a:avLst/>
          </a:prstGeom>
          <a:ln/>
          <a:extLst/>
        </p:spPr>
        <p:style>
          <a:lnRef idx="1">
            <a:schemeClr val="accent1"/>
          </a:lnRef>
          <a:fillRef idx="2">
            <a:schemeClr val="accent1"/>
          </a:fillRef>
          <a:effectRef idx="1">
            <a:schemeClr val="accent1"/>
          </a:effectRef>
          <a:fontRef idx="minor">
            <a:schemeClr val="dk1"/>
          </a:fontRef>
        </p:style>
        <p:txBody>
          <a:bodyPr anchor="ctr"/>
          <a:lstStyle/>
          <a:p>
            <a:pPr>
              <a:defRPr/>
            </a:pPr>
            <a:endParaRPr lang="en-PH" dirty="0">
              <a:solidFill>
                <a:schemeClr val="tx1"/>
              </a:solidFill>
            </a:endParaRPr>
          </a:p>
        </p:txBody>
      </p:sp>
      <p:sp>
        <p:nvSpPr>
          <p:cNvPr id="6" name="Rectangle 5"/>
          <p:cNvSpPr>
            <a:spLocks noChangeArrowheads="1"/>
          </p:cNvSpPr>
          <p:nvPr/>
        </p:nvSpPr>
        <p:spPr bwMode="auto">
          <a:xfrm>
            <a:off x="1192213" y="2735263"/>
            <a:ext cx="6769100" cy="2554545"/>
          </a:xfrm>
          <a:prstGeom prst="rect">
            <a:avLst/>
          </a:prstGeom>
          <a:noFill/>
          <a:ln w="9525">
            <a:noFill/>
            <a:miter lim="800000"/>
            <a:headEnd/>
            <a:tailEnd/>
          </a:ln>
        </p:spPr>
        <p:txBody>
          <a:bodyPr>
            <a:spAutoFit/>
          </a:bodyPr>
          <a:lstStyle/>
          <a:p>
            <a:pPr algn="just"/>
            <a:r>
              <a:rPr lang="en-US" sz="2000" b="1" dirty="0"/>
              <a:t>In </a:t>
            </a:r>
            <a:r>
              <a:rPr lang="en-US" sz="2000" b="1" i="1" dirty="0"/>
              <a:t>The Minimalist Program (1995), </a:t>
            </a:r>
            <a:r>
              <a:rPr lang="en-US" sz="2000" b="1" dirty="0"/>
              <a:t>the latest step in the continuous development of transformational generative grammar, Chomsky provided a radically new approach to the implementation of his underlying ideas. The well-established concepts of D-structure and S-structure have been discarded as well as government, the central element in GB-theory. Even the ubiquitous phrase-structure rules have been eliminated from the theory to a large degree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circle(in)">
                                      <p:cBhvr>
                                        <p:cTn id="1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ounded Rectangular Callout 2"/>
          <p:cNvSpPr>
            <a:spLocks noChangeArrowheads="1"/>
          </p:cNvSpPr>
          <p:nvPr/>
        </p:nvSpPr>
        <p:spPr bwMode="auto">
          <a:xfrm>
            <a:off x="198438" y="76200"/>
            <a:ext cx="8756650" cy="1219200"/>
          </a:xfrm>
          <a:prstGeom prst="wedgeRoundRectCallout">
            <a:avLst>
              <a:gd name="adj1" fmla="val -394"/>
              <a:gd name="adj2" fmla="val 111079"/>
              <a:gd name="adj3" fmla="val 16667"/>
            </a:avLst>
          </a:prstGeom>
          <a:solidFill>
            <a:srgbClr val="FF0000"/>
          </a:solidFill>
          <a:ln w="9525">
            <a:noFill/>
            <a:miter lim="800000"/>
            <a:headEnd/>
            <a:tailEnd/>
          </a:ln>
        </p:spPr>
        <p:txBody>
          <a:bodyPr anchor="ctr"/>
          <a:lstStyle/>
          <a:p>
            <a:pPr algn="ctr"/>
            <a:r>
              <a:rPr lang="en-US" sz="4400" b="1">
                <a:latin typeface="Cooper Std Black" pitchFamily="18" charset="0"/>
              </a:rPr>
              <a:t>B. Context-Free Grammar</a:t>
            </a:r>
          </a:p>
        </p:txBody>
      </p:sp>
      <p:sp>
        <p:nvSpPr>
          <p:cNvPr id="4" name="Rectangle 3"/>
          <p:cNvSpPr>
            <a:spLocks noChangeArrowheads="1"/>
          </p:cNvSpPr>
          <p:nvPr/>
        </p:nvSpPr>
        <p:spPr bwMode="auto">
          <a:xfrm>
            <a:off x="198438" y="2209800"/>
            <a:ext cx="8756650" cy="1200150"/>
          </a:xfrm>
          <a:prstGeom prst="rect">
            <a:avLst/>
          </a:prstGeom>
          <a:noFill/>
          <a:ln w="9525">
            <a:noFill/>
            <a:miter lim="800000"/>
            <a:headEnd/>
            <a:tailEnd/>
          </a:ln>
        </p:spPr>
        <p:txBody>
          <a:bodyPr>
            <a:spAutoFit/>
          </a:bodyPr>
          <a:lstStyle/>
          <a:p>
            <a:pPr algn="just"/>
            <a:r>
              <a:rPr lang="en-PH" sz="2400" b="1"/>
              <a:t>Essentially, the tree model works something like this example, in which S is a sentence, D is a </a:t>
            </a:r>
            <a:r>
              <a:rPr lang="en-PH" sz="2400" b="1" u="sng">
                <a:hlinkClick r:id="rId2" tooltip="Determiner (linguistics)"/>
              </a:rPr>
              <a:t>determiner</a:t>
            </a:r>
            <a:r>
              <a:rPr lang="en-PH" sz="2400" b="1"/>
              <a:t>, N a </a:t>
            </a:r>
            <a:r>
              <a:rPr lang="en-PH" sz="2400" b="1" u="sng">
                <a:hlinkClick r:id="rId3" tooltip="Noun"/>
              </a:rPr>
              <a:t>noun</a:t>
            </a:r>
            <a:r>
              <a:rPr lang="en-PH" sz="2400" b="1"/>
              <a:t>, V a </a:t>
            </a:r>
            <a:r>
              <a:rPr lang="en-PH" sz="2400" b="1" u="sng">
                <a:hlinkClick r:id="rId4" tooltip="Verb"/>
              </a:rPr>
              <a:t>verb</a:t>
            </a:r>
            <a:r>
              <a:rPr lang="en-PH" sz="2400" b="1"/>
              <a:t>, NP a </a:t>
            </a:r>
            <a:r>
              <a:rPr lang="en-PH" sz="2400" b="1" u="sng">
                <a:hlinkClick r:id="rId5" tooltip="Noun phrase"/>
              </a:rPr>
              <a:t>noun phrase</a:t>
            </a:r>
            <a:r>
              <a:rPr lang="en-PH" sz="2400" b="1"/>
              <a:t> and VP a </a:t>
            </a:r>
            <a:r>
              <a:rPr lang="en-PH" sz="2400" b="1" u="sng">
                <a:hlinkClick r:id="rId6" tooltip="Verb phrase"/>
              </a:rPr>
              <a:t>verb phrase</a:t>
            </a:r>
            <a:r>
              <a:rPr lang="en-PH" sz="2400" b="1"/>
              <a:t>:</a:t>
            </a:r>
          </a:p>
        </p:txBody>
      </p:sp>
      <p:sp>
        <p:nvSpPr>
          <p:cNvPr id="35" name="Rounded Rectangle 34"/>
          <p:cNvSpPr/>
          <p:nvPr/>
        </p:nvSpPr>
        <p:spPr bwMode="auto">
          <a:xfrm>
            <a:off x="1485900" y="3581400"/>
            <a:ext cx="6172200" cy="3124200"/>
          </a:xfrm>
          <a:prstGeom prst="roundRect">
            <a:avLst/>
          </a:prstGeom>
          <a:ln/>
          <a:extLst/>
        </p:spPr>
        <p:style>
          <a:lnRef idx="3">
            <a:schemeClr val="lt1"/>
          </a:lnRef>
          <a:fillRef idx="1">
            <a:schemeClr val="accent1"/>
          </a:fillRef>
          <a:effectRef idx="1">
            <a:schemeClr val="accent1"/>
          </a:effectRef>
          <a:fontRef idx="minor">
            <a:schemeClr val="lt1"/>
          </a:fontRef>
        </p:style>
        <p:txBody>
          <a:bodyPr anchor="ctr"/>
          <a:lstStyle/>
          <a:p>
            <a:pPr>
              <a:defRPr/>
            </a:pPr>
            <a:endParaRPr lang="en-PH" sz="2000" b="1" dirty="0">
              <a:solidFill>
                <a:schemeClr val="tx1"/>
              </a:solidFill>
              <a:latin typeface="Arial Rounded MT Bold" pitchFamily="34" charset="0"/>
            </a:endParaRPr>
          </a:p>
          <a:p>
            <a:pPr>
              <a:defRPr/>
            </a:pPr>
            <a:r>
              <a:rPr lang="en-PH" sz="2000" b="1" dirty="0">
                <a:solidFill>
                  <a:schemeClr val="tx1"/>
                </a:solidFill>
                <a:latin typeface="Arial Rounded MT Bold" pitchFamily="34" charset="0"/>
              </a:rPr>
              <a:t>      </a:t>
            </a:r>
          </a:p>
        </p:txBody>
      </p:sp>
      <p:pic>
        <p:nvPicPr>
          <p:cNvPr id="36" name="Picture 35" descr="Basic english syntax tree.svg">
            <a:hlinkClick r:id="rId7"/>
          </p:cNvPr>
          <p:cNvPicPr>
            <a:picLocks noChangeAspect="1" noChangeArrowheads="1"/>
          </p:cNvPicPr>
          <p:nvPr/>
        </p:nvPicPr>
        <p:blipFill>
          <a:blip r:embed="rId8"/>
          <a:srcRect/>
          <a:stretch>
            <a:fillRect/>
          </a:stretch>
        </p:blipFill>
        <p:spPr bwMode="auto">
          <a:xfrm>
            <a:off x="2057400" y="3657600"/>
            <a:ext cx="5029200" cy="29718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barn(inVertical)">
                                      <p:cBhvr>
                                        <p:cTn id="12" dur="500"/>
                                        <p:tgtEl>
                                          <p:spTgt spid="36"/>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barn(inVertical)">
                                      <p:cBhvr>
                                        <p:cTn id="15"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5" grpId="0" animBg="1"/>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ounded Rectangular Callout 2"/>
          <p:cNvSpPr>
            <a:spLocks noChangeArrowheads="1"/>
          </p:cNvSpPr>
          <p:nvPr/>
        </p:nvSpPr>
        <p:spPr bwMode="auto">
          <a:xfrm>
            <a:off x="198438" y="76200"/>
            <a:ext cx="8756650" cy="1524000"/>
          </a:xfrm>
          <a:prstGeom prst="wedgeRoundRectCallout">
            <a:avLst>
              <a:gd name="adj1" fmla="val 1204"/>
              <a:gd name="adj2" fmla="val 66912"/>
              <a:gd name="adj3" fmla="val 16667"/>
            </a:avLst>
          </a:prstGeom>
          <a:solidFill>
            <a:srgbClr val="FF0000"/>
          </a:solidFill>
          <a:ln w="9525">
            <a:noFill/>
            <a:miter lim="800000"/>
            <a:headEnd/>
            <a:tailEnd/>
          </a:ln>
        </p:spPr>
        <p:txBody>
          <a:bodyPr anchor="ctr"/>
          <a:lstStyle/>
          <a:p>
            <a:pPr algn="ctr"/>
            <a:r>
              <a:rPr lang="en-US" sz="4400" b="1">
                <a:latin typeface="Cooper Std Black" pitchFamily="18" charset="0"/>
              </a:rPr>
              <a:t>STRENGTHS OF GENERATIVE GRAMMAR</a:t>
            </a:r>
          </a:p>
        </p:txBody>
      </p:sp>
      <p:sp>
        <p:nvSpPr>
          <p:cNvPr id="4" name="Content Placeholder 2"/>
          <p:cNvSpPr txBox="1">
            <a:spLocks/>
          </p:cNvSpPr>
          <p:nvPr/>
        </p:nvSpPr>
        <p:spPr>
          <a:xfrm>
            <a:off x="327025" y="1981200"/>
            <a:ext cx="8499475" cy="4714875"/>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800">
                <a:solidFill>
                  <a:schemeClr val="tx1"/>
                </a:solidFill>
                <a:latin typeface="+mn-lt"/>
              </a:defRPr>
            </a:lvl3pPr>
            <a:lvl4pPr marL="1600200" indent="-228600" algn="l" rtl="0" eaLnBrk="0" fontAlgn="base" hangingPunct="0">
              <a:spcBef>
                <a:spcPct val="20000"/>
              </a:spcBef>
              <a:spcAft>
                <a:spcPct val="0"/>
              </a:spcAft>
              <a:buChar char="–"/>
              <a:defRPr sz="2800">
                <a:solidFill>
                  <a:schemeClr val="tx1"/>
                </a:solidFill>
                <a:latin typeface="+mn-lt"/>
              </a:defRPr>
            </a:lvl4pPr>
            <a:lvl5pPr marL="2057400" indent="-228600" algn="l" rtl="0" eaLnBrk="0" fontAlgn="base" hangingPunct="0">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a:lstStyle>
          <a:p>
            <a:pPr marL="536575" indent="-536575">
              <a:buFont typeface="Wingdings" pitchFamily="2" charset="2"/>
              <a:buChar char="q"/>
              <a:defRPr/>
            </a:pPr>
            <a:r>
              <a:rPr lang="id-ID" sz="3000" b="1" dirty="0" smtClean="0"/>
              <a:t>This grammar will generate well-formed syntactic structures (e.g. sentences) of the language.</a:t>
            </a:r>
          </a:p>
          <a:p>
            <a:pPr marL="536575" indent="-536575">
              <a:buFont typeface="Wingdings" pitchFamily="2" charset="2"/>
              <a:buChar char="q"/>
              <a:defRPr/>
            </a:pPr>
            <a:endParaRPr lang="id-ID" sz="3000" b="1" dirty="0" smtClean="0"/>
          </a:p>
          <a:p>
            <a:pPr marL="536575" indent="-536575">
              <a:buFont typeface="Wingdings" pitchFamily="2" charset="2"/>
              <a:buChar char="q"/>
              <a:defRPr/>
            </a:pPr>
            <a:r>
              <a:rPr lang="id-ID" sz="3000" b="1" dirty="0" smtClean="0"/>
              <a:t>This grammar will have a finite (i.e. limited) number of rules but will be capable of generating an infinite number of well-formed structures. </a:t>
            </a:r>
          </a:p>
          <a:p>
            <a:pPr marL="536575" indent="-536575">
              <a:buFont typeface="Wingdings" pitchFamily="2" charset="2"/>
              <a:buChar char="q"/>
              <a:defRPr/>
            </a:pPr>
            <a:endParaRPr lang="id-ID" sz="3000" b="1" dirty="0" smtClean="0"/>
          </a:p>
          <a:p>
            <a:pPr marL="536575" indent="-536575">
              <a:buFont typeface="Wingdings" pitchFamily="2" charset="2"/>
              <a:buChar char="q"/>
              <a:defRPr/>
            </a:pPr>
            <a:r>
              <a:rPr lang="id-ID" sz="3000" b="1" dirty="0" smtClean="0"/>
              <a:t>The rules of this grammar give ‘recursiveness’, that is the capacity to be applied more than once in generating a structure.</a:t>
            </a:r>
          </a:p>
          <a:p>
            <a:pPr marL="536575" indent="-536575">
              <a:buFont typeface="Wingdings" pitchFamily="2" charset="2"/>
              <a:buChar char="q"/>
              <a:defRPr/>
            </a:pPr>
            <a:endParaRPr lang="id-ID" sz="3000" b="1" dirty="0" smtClean="0"/>
          </a:p>
          <a:p>
            <a:pPr marL="536575" indent="-536575">
              <a:buFont typeface="Wingdings" pitchFamily="2" charset="2"/>
              <a:buChar char="q"/>
              <a:defRPr/>
            </a:pPr>
            <a:r>
              <a:rPr lang="id-ID" sz="3000" b="1" dirty="0" smtClean="0"/>
              <a:t>This grammar is also capable of revealing the basis two other phenomena:</a:t>
            </a:r>
          </a:p>
          <a:p>
            <a:pPr marL="534988" indent="-534988">
              <a:buFont typeface="Wingdings" panose="05000000000000000000" pitchFamily="2" charset="2"/>
              <a:buChar char="§"/>
              <a:defRPr/>
            </a:pPr>
            <a:r>
              <a:rPr lang="id-ID" sz="2300" dirty="0" smtClean="0"/>
              <a:t>How some superficially distinct sentences are closely related.</a:t>
            </a:r>
          </a:p>
          <a:p>
            <a:pPr marL="534988" indent="-534988">
              <a:buFont typeface="Wingdings" panose="05000000000000000000" pitchFamily="2" charset="2"/>
              <a:buChar char="§"/>
              <a:defRPr/>
            </a:pPr>
            <a:r>
              <a:rPr lang="id-ID" sz="2300" dirty="0" smtClean="0"/>
              <a:t>How some superficially similar sentences are in fact distinct.</a:t>
            </a:r>
          </a:p>
          <a:p>
            <a:pPr marL="534988" indent="-534988">
              <a:buFont typeface="Wingdings" panose="05000000000000000000" pitchFamily="2" charset="2"/>
              <a:buChar char="§"/>
              <a:defRPr/>
            </a:pPr>
            <a:endParaRPr lang="id-ID" dirty="0" smtClean="0"/>
          </a:p>
          <a:p>
            <a:pPr>
              <a:defRPr/>
            </a:pPr>
            <a:endParaRPr lang="id-ID"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anim calcmode="lin" valueType="num">
                                      <p:cBhvr additive="base">
                                        <p:cTn id="3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anim calcmode="lin" valueType="num">
                                      <p:cBhvr additive="base">
                                        <p:cTn id="3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ounded Rectangular Callout 2"/>
          <p:cNvSpPr>
            <a:spLocks noChangeArrowheads="1"/>
          </p:cNvSpPr>
          <p:nvPr/>
        </p:nvSpPr>
        <p:spPr bwMode="auto">
          <a:xfrm>
            <a:off x="198438" y="76200"/>
            <a:ext cx="8756650" cy="1524000"/>
          </a:xfrm>
          <a:prstGeom prst="wedgeRoundRectCallout">
            <a:avLst>
              <a:gd name="adj1" fmla="val 1204"/>
              <a:gd name="adj2" fmla="val 66912"/>
              <a:gd name="adj3" fmla="val 16667"/>
            </a:avLst>
          </a:prstGeom>
          <a:solidFill>
            <a:srgbClr val="FF0000"/>
          </a:solidFill>
          <a:ln w="9525">
            <a:noFill/>
            <a:miter lim="800000"/>
            <a:headEnd/>
            <a:tailEnd/>
          </a:ln>
        </p:spPr>
        <p:txBody>
          <a:bodyPr anchor="ctr"/>
          <a:lstStyle/>
          <a:p>
            <a:pPr algn="ctr"/>
            <a:r>
              <a:rPr lang="en-US" sz="4400" b="1">
                <a:latin typeface="Cooper Std Black" pitchFamily="18" charset="0"/>
              </a:rPr>
              <a:t>WEAKNESSES OF GENERATIVE GRAMMAR</a:t>
            </a:r>
          </a:p>
        </p:txBody>
      </p:sp>
      <p:sp>
        <p:nvSpPr>
          <p:cNvPr id="4" name="Subtitle 2"/>
          <p:cNvSpPr txBox="1">
            <a:spLocks/>
          </p:cNvSpPr>
          <p:nvPr/>
        </p:nvSpPr>
        <p:spPr bwMode="auto">
          <a:xfrm>
            <a:off x="1220788" y="2438400"/>
            <a:ext cx="6711950" cy="3940175"/>
          </a:xfrm>
          <a:prstGeom prst="rect">
            <a:avLst/>
          </a:prstGeom>
          <a:noFill/>
          <a:ln w="9525">
            <a:noFill/>
            <a:miter lim="800000"/>
            <a:headEnd/>
            <a:tailEnd/>
          </a:ln>
        </p:spPr>
        <p:txBody>
          <a:bodyPr/>
          <a:lstStyle/>
          <a:p>
            <a:pPr marL="342900" indent="-342900" algn="ctr" eaLnBrk="0" hangingPunct="0">
              <a:spcBef>
                <a:spcPct val="20000"/>
              </a:spcBef>
              <a:spcAft>
                <a:spcPts val="600"/>
              </a:spcAft>
              <a:buFontTx/>
              <a:buChar char="•"/>
            </a:pPr>
            <a:r>
              <a:rPr lang="id-ID" sz="3300" b="1"/>
              <a:t>It is far from clear what contribution Generative-Transformational </a:t>
            </a:r>
            <a:r>
              <a:rPr lang="id-ID" sz="3300"/>
              <a:t>G</a:t>
            </a:r>
            <a:r>
              <a:rPr lang="id-ID" sz="3300" b="1"/>
              <a:t>rammar is likely to make to language teaching methodology."</a:t>
            </a:r>
          </a:p>
          <a:p>
            <a:pPr marL="342900" indent="-342900" algn="ctr" eaLnBrk="0" hangingPunct="0">
              <a:spcBef>
                <a:spcPct val="20000"/>
              </a:spcBef>
              <a:buFontTx/>
              <a:buChar char="•"/>
            </a:pPr>
            <a:r>
              <a:rPr lang="id-ID"/>
              <a:t>Silalahi (1993),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ounded Rectangular Callout 2"/>
          <p:cNvSpPr>
            <a:spLocks noChangeArrowheads="1"/>
          </p:cNvSpPr>
          <p:nvPr/>
        </p:nvSpPr>
        <p:spPr bwMode="auto">
          <a:xfrm>
            <a:off x="198438" y="76200"/>
            <a:ext cx="8756650" cy="1524000"/>
          </a:xfrm>
          <a:prstGeom prst="wedgeRoundRectCallout">
            <a:avLst>
              <a:gd name="adj1" fmla="val 1204"/>
              <a:gd name="adj2" fmla="val 66912"/>
              <a:gd name="adj3" fmla="val 16667"/>
            </a:avLst>
          </a:prstGeom>
          <a:solidFill>
            <a:srgbClr val="FF0000"/>
          </a:solidFill>
          <a:ln w="9525">
            <a:noFill/>
            <a:miter lim="800000"/>
            <a:headEnd/>
            <a:tailEnd/>
          </a:ln>
        </p:spPr>
        <p:txBody>
          <a:bodyPr anchor="ctr"/>
          <a:lstStyle/>
          <a:p>
            <a:pPr algn="ctr"/>
            <a:r>
              <a:rPr lang="en-US" sz="4400" b="1">
                <a:latin typeface="Cooper Std Black" pitchFamily="18" charset="0"/>
              </a:rPr>
              <a:t>WEAKNESSES OF GENERATIVE GRAMMAR</a:t>
            </a:r>
          </a:p>
        </p:txBody>
      </p:sp>
      <p:sp>
        <p:nvSpPr>
          <p:cNvPr id="4" name="Content Placeholder 2"/>
          <p:cNvSpPr txBox="1">
            <a:spLocks/>
          </p:cNvSpPr>
          <p:nvPr/>
        </p:nvSpPr>
        <p:spPr bwMode="auto">
          <a:xfrm>
            <a:off x="304800" y="2133600"/>
            <a:ext cx="8382000" cy="4495800"/>
          </a:xfrm>
          <a:prstGeom prst="rect">
            <a:avLst/>
          </a:prstGeom>
          <a:noFill/>
          <a:ln w="9525">
            <a:noFill/>
            <a:miter lim="800000"/>
            <a:headEnd/>
            <a:tailEnd/>
          </a:ln>
        </p:spPr>
        <p:txBody>
          <a:bodyPr/>
          <a:lstStyle/>
          <a:p>
            <a:pPr marL="342900" indent="-342900" algn="just" eaLnBrk="0" hangingPunct="0">
              <a:spcBef>
                <a:spcPct val="20000"/>
              </a:spcBef>
            </a:pPr>
            <a:r>
              <a:rPr lang="id-ID" sz="3200" b="1"/>
              <a:t>  Many teachers of English as a </a:t>
            </a:r>
            <a:r>
              <a:rPr lang="en-PH" sz="3200" b="1"/>
              <a:t>S</a:t>
            </a:r>
            <a:r>
              <a:rPr lang="id-ID" sz="3200" b="1"/>
              <a:t>econd </a:t>
            </a:r>
            <a:r>
              <a:rPr lang="en-PH" sz="3200" b="1"/>
              <a:t>L</a:t>
            </a:r>
            <a:r>
              <a:rPr lang="id-ID" sz="3200" b="1"/>
              <a:t>anguage assume that Generative-Transformational Grammar is pedagogically unadaptable to the needs of a secondary curriculum.</a:t>
            </a:r>
          </a:p>
          <a:p>
            <a:pPr marL="342900" indent="-342900" algn="just" eaLnBrk="0" hangingPunct="0">
              <a:spcBef>
                <a:spcPct val="20000"/>
              </a:spcBef>
            </a:pPr>
            <a:endParaRPr lang="id-ID" sz="3200" b="1"/>
          </a:p>
          <a:p>
            <a:pPr marL="342900" indent="-342900" algn="just" eaLnBrk="0" hangingPunct="0">
              <a:spcBef>
                <a:spcPct val="20000"/>
              </a:spcBef>
            </a:pPr>
            <a:r>
              <a:rPr lang="id-ID" sz="3200" b="1"/>
              <a:t>   It means that it is not applicable   to language teaching.</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 calcmode="lin" valueType="num">
                                      <p:cBhvr additive="base">
                                        <p:cTn id="14"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ounded Rectangular Callout 2"/>
          <p:cNvSpPr>
            <a:spLocks noChangeArrowheads="1"/>
          </p:cNvSpPr>
          <p:nvPr/>
        </p:nvSpPr>
        <p:spPr bwMode="auto">
          <a:xfrm>
            <a:off x="198438" y="76200"/>
            <a:ext cx="8756650" cy="1524000"/>
          </a:xfrm>
          <a:prstGeom prst="wedgeRoundRectCallout">
            <a:avLst>
              <a:gd name="adj1" fmla="val 1204"/>
              <a:gd name="adj2" fmla="val 66912"/>
              <a:gd name="adj3" fmla="val 16667"/>
            </a:avLst>
          </a:prstGeom>
          <a:solidFill>
            <a:srgbClr val="FF0000"/>
          </a:solidFill>
          <a:ln w="9525">
            <a:noFill/>
            <a:miter lim="800000"/>
            <a:headEnd/>
            <a:tailEnd/>
          </a:ln>
        </p:spPr>
        <p:txBody>
          <a:bodyPr anchor="ctr"/>
          <a:lstStyle/>
          <a:p>
            <a:pPr algn="ctr"/>
            <a:r>
              <a:rPr lang="en-US" sz="4400" b="1">
                <a:latin typeface="Cooper Std Black" pitchFamily="18" charset="0"/>
              </a:rPr>
              <a:t>WEAKNESSES OF GENERATIVE GRAMMAR</a:t>
            </a:r>
          </a:p>
        </p:txBody>
      </p:sp>
      <p:sp>
        <p:nvSpPr>
          <p:cNvPr id="4" name="Content Placeholder 2"/>
          <p:cNvSpPr txBox="1">
            <a:spLocks/>
          </p:cNvSpPr>
          <p:nvPr/>
        </p:nvSpPr>
        <p:spPr>
          <a:xfrm>
            <a:off x="198438" y="1843088"/>
            <a:ext cx="8756650" cy="5000625"/>
          </a:xfrm>
          <a:prstGeom prst="rect">
            <a:avLst/>
          </a:prstGeom>
        </p:spPr>
        <p:txBody>
          <a:bodyPr>
            <a:normAutofit/>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800">
                <a:solidFill>
                  <a:schemeClr val="tx1"/>
                </a:solidFill>
                <a:latin typeface="+mn-lt"/>
              </a:defRPr>
            </a:lvl3pPr>
            <a:lvl4pPr marL="1600200" indent="-228600" algn="l" rtl="0" eaLnBrk="0" fontAlgn="base" hangingPunct="0">
              <a:spcBef>
                <a:spcPct val="20000"/>
              </a:spcBef>
              <a:spcAft>
                <a:spcPct val="0"/>
              </a:spcAft>
              <a:buChar char="–"/>
              <a:defRPr sz="2800">
                <a:solidFill>
                  <a:schemeClr val="tx1"/>
                </a:solidFill>
                <a:latin typeface="+mn-lt"/>
              </a:defRPr>
            </a:lvl4pPr>
            <a:lvl5pPr marL="2057400" indent="-228600" algn="l" rtl="0" eaLnBrk="0" fontAlgn="base" hangingPunct="0">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a:lstStyle>
          <a:p>
            <a:pPr algn="ctr">
              <a:buFontTx/>
              <a:buNone/>
              <a:defRPr/>
            </a:pPr>
            <a:r>
              <a:rPr lang="id-ID" b="1" dirty="0" smtClean="0"/>
              <a:t>       </a:t>
            </a:r>
            <a:r>
              <a:rPr lang="id-ID" sz="3500" b="1" dirty="0" smtClean="0"/>
              <a:t>There are two important reasons:</a:t>
            </a:r>
          </a:p>
          <a:p>
            <a:pPr algn="just">
              <a:defRPr/>
            </a:pPr>
            <a:r>
              <a:rPr lang="id-ID" sz="3200" b="1" dirty="0" smtClean="0"/>
              <a:t>The first reason is that the explication of the theory is directed more towards linguists, psychologists and mathematicians than toward teachers of English.</a:t>
            </a:r>
          </a:p>
          <a:p>
            <a:pPr algn="just">
              <a:buFontTx/>
              <a:buNone/>
              <a:defRPr/>
            </a:pPr>
            <a:endParaRPr lang="id-ID" sz="3200" b="1" dirty="0" smtClean="0"/>
          </a:p>
          <a:p>
            <a:pPr algn="just">
              <a:defRPr/>
            </a:pPr>
            <a:r>
              <a:rPr lang="id-ID" sz="3200" b="1" dirty="0" smtClean="0"/>
              <a:t> The second reason is that the criticism of this theory by other linguists made the concept more complicated.</a:t>
            </a:r>
          </a:p>
          <a:p>
            <a:pPr>
              <a:defRPr/>
            </a:pPr>
            <a:endParaRPr lang="id-ID" sz="3200"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1000"/>
                                        <p:tgtEl>
                                          <p:spTgt spid="4">
                                            <p:txEl>
                                              <p:pRg st="1" end="1"/>
                                            </p:txEl>
                                          </p:spTgt>
                                        </p:tgtEl>
                                      </p:cBhvr>
                                    </p:animEffect>
                                    <p:anim calcmode="lin" valueType="num">
                                      <p:cBhvr>
                                        <p:cTn id="1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 calcmode="lin" valueType="num">
                                      <p:cBhvr additive="base">
                                        <p:cTn id="20"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smtClean="0"/>
              <a:t>Some problems for the theory to solve…</a:t>
            </a:r>
            <a:endParaRPr lang="en-US" dirty="0"/>
          </a:p>
        </p:txBody>
      </p:sp>
      <p:sp>
        <p:nvSpPr>
          <p:cNvPr id="6" name="Content Placeholder 5"/>
          <p:cNvSpPr>
            <a:spLocks noGrp="1"/>
          </p:cNvSpPr>
          <p:nvPr>
            <p:ph sz="half" idx="1"/>
          </p:nvPr>
        </p:nvSpPr>
        <p:spPr>
          <a:xfrm>
            <a:off x="76200" y="1600200"/>
            <a:ext cx="4114800" cy="4953000"/>
          </a:xfrm>
        </p:spPr>
        <p:txBody>
          <a:bodyPr>
            <a:normAutofit fontScale="85000" lnSpcReduction="10000"/>
          </a:bodyPr>
          <a:lstStyle/>
          <a:p>
            <a:r>
              <a:rPr lang="en-US" dirty="0" smtClean="0"/>
              <a:t>Grammaticality</a:t>
            </a:r>
          </a:p>
          <a:p>
            <a:pPr lvl="1"/>
            <a:r>
              <a:rPr lang="en-US" dirty="0" smtClean="0"/>
              <a:t>The notion of grammaticality and the associate idea that  </a:t>
            </a:r>
            <a:r>
              <a:rPr lang="en-US" b="1" dirty="0" smtClean="0"/>
              <a:t>“all and only” </a:t>
            </a:r>
            <a:r>
              <a:rPr lang="en-US" dirty="0" smtClean="0"/>
              <a:t>the sentences of the language described should be generated by the rules of the grammar created a number of questions:</a:t>
            </a:r>
          </a:p>
          <a:p>
            <a:pPr lvl="2"/>
            <a:r>
              <a:rPr lang="en-US" dirty="0" smtClean="0"/>
              <a:t>What is a grammatical sentence?, Who decides?, According to what criteria?...</a:t>
            </a:r>
          </a:p>
          <a:p>
            <a:pPr lvl="1"/>
            <a:r>
              <a:rPr lang="en-US" dirty="0" smtClean="0"/>
              <a:t>some felt that the ghost of traditional prescriptive grammar has reappeared thinly disguised by symbols, tree diagrams, and mathematical equations. </a:t>
            </a:r>
          </a:p>
          <a:p>
            <a:pPr lvl="1"/>
            <a:endParaRPr lang="en-US" dirty="0"/>
          </a:p>
        </p:txBody>
      </p:sp>
      <p:sp>
        <p:nvSpPr>
          <p:cNvPr id="7" name="Content Placeholder 6"/>
          <p:cNvSpPr>
            <a:spLocks noGrp="1"/>
          </p:cNvSpPr>
          <p:nvPr>
            <p:ph sz="half" idx="2"/>
          </p:nvPr>
        </p:nvSpPr>
        <p:spPr>
          <a:xfrm>
            <a:off x="4724400" y="1600200"/>
            <a:ext cx="4343400" cy="4525963"/>
          </a:xfrm>
        </p:spPr>
        <p:txBody>
          <a:bodyPr>
            <a:normAutofit fontScale="85000" lnSpcReduction="10000"/>
          </a:bodyPr>
          <a:lstStyle/>
          <a:p>
            <a:r>
              <a:rPr lang="en-US" dirty="0" smtClean="0"/>
              <a:t>Dialect  Differences</a:t>
            </a:r>
          </a:p>
          <a:p>
            <a:pPr lvl="1"/>
            <a:r>
              <a:rPr lang="en-US" dirty="0" smtClean="0"/>
              <a:t>The real storm of protest arose over dialect variations in English.</a:t>
            </a:r>
          </a:p>
          <a:p>
            <a:pPr lvl="1"/>
            <a:r>
              <a:rPr lang="en-US" dirty="0" smtClean="0"/>
              <a:t>Some American speakers say: </a:t>
            </a:r>
          </a:p>
          <a:p>
            <a:pPr lvl="2"/>
            <a:r>
              <a:rPr lang="en-US" sz="2400" b="1" dirty="0" smtClean="0"/>
              <a:t>He doesn’t have a hat.</a:t>
            </a:r>
          </a:p>
          <a:p>
            <a:pPr lvl="1"/>
            <a:r>
              <a:rPr lang="en-US" dirty="0" smtClean="0"/>
              <a:t>Other American speakers say:</a:t>
            </a:r>
          </a:p>
          <a:p>
            <a:pPr lvl="2"/>
            <a:r>
              <a:rPr lang="en-US" sz="2400" b="1" dirty="0" smtClean="0"/>
              <a:t>He </a:t>
            </a:r>
            <a:r>
              <a:rPr lang="en-US" sz="2400" b="1" dirty="0" err="1" smtClean="0"/>
              <a:t>ain’t</a:t>
            </a:r>
            <a:r>
              <a:rPr lang="en-US" sz="2400" b="1" dirty="0" smtClean="0"/>
              <a:t> got no hat.</a:t>
            </a:r>
          </a:p>
          <a:p>
            <a:pPr lvl="1"/>
            <a:r>
              <a:rPr lang="en-US" dirty="0" smtClean="0"/>
              <a:t>How could the rules be made to include “all and only” the sentences of English without making some value judgments and arbitrary decisions about dialect and usage?</a:t>
            </a:r>
          </a:p>
          <a:p>
            <a:pPr>
              <a:buNone/>
            </a:pPr>
            <a:endParaRPr lang="en-US"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9"/>
          <p:cNvSpPr>
            <a:spLocks noChangeArrowheads="1"/>
          </p:cNvSpPr>
          <p:nvPr/>
        </p:nvSpPr>
        <p:spPr bwMode="auto">
          <a:xfrm>
            <a:off x="0" y="5214938"/>
            <a:ext cx="184150" cy="369887"/>
          </a:xfrm>
          <a:prstGeom prst="rect">
            <a:avLst/>
          </a:prstGeom>
          <a:solidFill>
            <a:srgbClr val="FFFFFF"/>
          </a:solidFill>
          <a:ln w="9525">
            <a:noFill/>
            <a:miter lim="800000"/>
            <a:headEnd/>
            <a:tailEnd/>
          </a:ln>
        </p:spPr>
        <p:txBody>
          <a:bodyPr wrap="none" anchor="ctr">
            <a:spAutoFit/>
          </a:bodyPr>
          <a:lstStyle/>
          <a:p>
            <a:pPr algn="just"/>
            <a:endParaRPr lang="es-VE"/>
          </a:p>
        </p:txBody>
      </p:sp>
      <p:sp>
        <p:nvSpPr>
          <p:cNvPr id="22531" name="Rectangle 10"/>
          <p:cNvSpPr>
            <a:spLocks noChangeArrowheads="1"/>
          </p:cNvSpPr>
          <p:nvPr/>
        </p:nvSpPr>
        <p:spPr bwMode="auto">
          <a:xfrm>
            <a:off x="0" y="5786438"/>
            <a:ext cx="184150" cy="369887"/>
          </a:xfrm>
          <a:prstGeom prst="rect">
            <a:avLst/>
          </a:prstGeom>
          <a:solidFill>
            <a:srgbClr val="FFFFFF"/>
          </a:solidFill>
          <a:ln w="9525">
            <a:noFill/>
            <a:miter lim="800000"/>
            <a:headEnd/>
            <a:tailEnd/>
          </a:ln>
        </p:spPr>
        <p:txBody>
          <a:bodyPr wrap="none" anchor="ctr">
            <a:spAutoFit/>
          </a:bodyPr>
          <a:lstStyle/>
          <a:p>
            <a:pPr algn="just"/>
            <a:endParaRPr lang="es-ES"/>
          </a:p>
        </p:txBody>
      </p:sp>
      <p:sp>
        <p:nvSpPr>
          <p:cNvPr id="11" name="Rectangle 6"/>
          <p:cNvSpPr>
            <a:spLocks noChangeArrowheads="1"/>
          </p:cNvSpPr>
          <p:nvPr/>
        </p:nvSpPr>
        <p:spPr bwMode="auto">
          <a:xfrm>
            <a:off x="1371600" y="1752600"/>
            <a:ext cx="7572375" cy="2154436"/>
          </a:xfrm>
          <a:prstGeom prst="rect">
            <a:avLst/>
          </a:prstGeom>
          <a:noFill/>
          <a:ln w="9525">
            <a:noFill/>
            <a:miter lim="800000"/>
            <a:headEnd/>
            <a:tailEnd/>
          </a:ln>
          <a:effectLst/>
        </p:spPr>
        <p:txBody>
          <a:bodyPr anchor="ctr">
            <a:spAutoFit/>
          </a:bodyPr>
          <a:lstStyle/>
          <a:p>
            <a:pPr algn="ctr">
              <a:defRPr/>
            </a:pPr>
            <a:r>
              <a:rPr lang="en-US" sz="3200" dirty="0" smtClean="0">
                <a:solidFill>
                  <a:srgbClr val="7030A0"/>
                </a:solidFill>
                <a:latin typeface="Arial" pitchFamily="34" charset="0"/>
                <a:cs typeface="Arial" pitchFamily="34" charset="0"/>
              </a:rPr>
              <a:t>“</a:t>
            </a:r>
            <a:r>
              <a:rPr lang="en-US" sz="3200" dirty="0">
                <a:solidFill>
                  <a:srgbClr val="7030A0"/>
                </a:solidFill>
                <a:latin typeface="Arial" pitchFamily="34" charset="0"/>
                <a:cs typeface="Arial" pitchFamily="34" charset="0"/>
              </a:rPr>
              <a:t>A woman without her man is nothing”</a:t>
            </a:r>
          </a:p>
          <a:p>
            <a:pPr algn="ctr">
              <a:defRPr/>
            </a:pPr>
            <a:r>
              <a:rPr lang="en-US" sz="3200" dirty="0">
                <a:solidFill>
                  <a:schemeClr val="accent2">
                    <a:lumMod val="50000"/>
                  </a:schemeClr>
                </a:solidFill>
                <a:latin typeface="Arial" pitchFamily="34" charset="0"/>
                <a:cs typeface="Arial" pitchFamily="34" charset="0"/>
              </a:rPr>
              <a:t>P</a:t>
            </a:r>
            <a:r>
              <a:rPr lang="en-US" sz="3200" dirty="0" smtClean="0">
                <a:solidFill>
                  <a:schemeClr val="accent2">
                    <a:lumMod val="50000"/>
                  </a:schemeClr>
                </a:solidFill>
                <a:latin typeface="Arial" pitchFamily="34" charset="0"/>
                <a:cs typeface="Arial" pitchFamily="34" charset="0"/>
              </a:rPr>
              <a:t>unctuate </a:t>
            </a:r>
            <a:r>
              <a:rPr lang="en-US" sz="3200" dirty="0">
                <a:solidFill>
                  <a:schemeClr val="accent2">
                    <a:lumMod val="50000"/>
                  </a:schemeClr>
                </a:solidFill>
                <a:latin typeface="Arial" pitchFamily="34" charset="0"/>
                <a:cs typeface="Arial" pitchFamily="34" charset="0"/>
              </a:rPr>
              <a:t>it correctly.</a:t>
            </a:r>
          </a:p>
          <a:p>
            <a:pPr algn="ctr">
              <a:defRPr/>
            </a:pPr>
            <a:endParaRPr lang="en-US" dirty="0" smtClean="0">
              <a:solidFill>
                <a:srgbClr val="00B050"/>
              </a:solidFill>
              <a:latin typeface="Arial" pitchFamily="34" charset="0"/>
              <a:cs typeface="Arial" pitchFamily="34" charset="0"/>
            </a:endParaRPr>
          </a:p>
          <a:p>
            <a:pPr algn="ctr">
              <a:defRPr/>
            </a:pPr>
            <a:endParaRPr lang="en-US" dirty="0">
              <a:solidFill>
                <a:srgbClr val="00B050"/>
              </a:solidFill>
              <a:latin typeface="Arial" pitchFamily="34" charset="0"/>
              <a:cs typeface="Arial" pitchFamily="34" charset="0"/>
            </a:endParaRPr>
          </a:p>
          <a:p>
            <a:pPr algn="ctr">
              <a:defRPr/>
            </a:pPr>
            <a:r>
              <a:rPr lang="en-US" dirty="0" smtClean="0">
                <a:solidFill>
                  <a:srgbClr val="00B050"/>
                </a:solidFill>
                <a:latin typeface="Arial" pitchFamily="34" charset="0"/>
                <a:cs typeface="Arial" pitchFamily="34" charset="0"/>
              </a:rPr>
              <a:t>RESULT</a:t>
            </a:r>
            <a:endParaRPr lang="en-US" dirty="0">
              <a:solidFill>
                <a:srgbClr val="00B050"/>
              </a:solidFill>
              <a:latin typeface="Arial" pitchFamily="34" charset="0"/>
              <a:cs typeface="Arial" pitchFamily="34" charset="0"/>
            </a:endParaRPr>
          </a:p>
          <a:p>
            <a:pPr algn="just">
              <a:defRPr/>
            </a:pPr>
            <a:endParaRPr lang="en-US" sz="1600" dirty="0">
              <a:solidFill>
                <a:schemeClr val="accent2">
                  <a:lumMod val="75000"/>
                </a:schemeClr>
              </a:solidFill>
              <a:latin typeface="Arial" pitchFamily="34" charset="0"/>
            </a:endParaRPr>
          </a:p>
        </p:txBody>
      </p:sp>
    </p:spTree>
  </p:cSld>
  <p:clrMapOvr>
    <a:masterClrMapping/>
  </p:clrMapOvr>
  <p:transition advTm="1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checkerboard(across)">
                                      <p:cBhvr>
                                        <p:cTn id="7" dur="500"/>
                                        <p:tgtEl>
                                          <p:spTgt spid="11">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11">
                                            <p:txEl>
                                              <p:pRg st="1" end="1"/>
                                            </p:txEl>
                                          </p:spTgt>
                                        </p:tgtEl>
                                        <p:attrNameLst>
                                          <p:attrName>style.visibility</p:attrName>
                                        </p:attrNameLst>
                                      </p:cBhvr>
                                      <p:to>
                                        <p:strVal val="visible"/>
                                      </p:to>
                                    </p:set>
                                    <p:animEffect transition="in" filter="checkerboard(across)">
                                      <p:cBhvr>
                                        <p:cTn id="10" dur="500"/>
                                        <p:tgtEl>
                                          <p:spTgt spid="11">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11">
                                            <p:txEl>
                                              <p:pRg st="4" end="4"/>
                                            </p:txEl>
                                          </p:spTgt>
                                        </p:tgtEl>
                                        <p:attrNameLst>
                                          <p:attrName>style.visibility</p:attrName>
                                        </p:attrNameLst>
                                      </p:cBhvr>
                                      <p:to>
                                        <p:strVal val="visible"/>
                                      </p:to>
                                    </p:set>
                                    <p:animEffect transition="in" filter="checkerboard(across)">
                                      <p:cBhvr>
                                        <p:cTn id="13"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57200" y="457200"/>
            <a:ext cx="8229600" cy="838200"/>
          </a:xfrm>
        </p:spPr>
        <p:style>
          <a:lnRef idx="2">
            <a:schemeClr val="accent5">
              <a:shade val="50000"/>
            </a:schemeClr>
          </a:lnRef>
          <a:fillRef idx="1">
            <a:schemeClr val="accent5"/>
          </a:fillRef>
          <a:effectRef idx="0">
            <a:schemeClr val="accent5"/>
          </a:effectRef>
          <a:fontRef idx="minor">
            <a:schemeClr val="lt1"/>
          </a:fontRef>
        </p:style>
        <p:txBody>
          <a:bodyPr/>
          <a:lstStyle/>
          <a:p>
            <a:r>
              <a:rPr lang="en-US" b="1" dirty="0" smtClean="0">
                <a:solidFill>
                  <a:schemeClr val="bg2">
                    <a:lumMod val="60000"/>
                    <a:lumOff val="40000"/>
                  </a:schemeClr>
                </a:solidFill>
                <a:latin typeface="Andalus" pitchFamily="18" charset="-78"/>
                <a:cs typeface="Andalus" pitchFamily="18" charset="-78"/>
              </a:rPr>
              <a:t>GENERATIVISM</a:t>
            </a:r>
            <a:endParaRPr lang="en-US" b="1" dirty="0">
              <a:solidFill>
                <a:schemeClr val="bg2">
                  <a:lumMod val="60000"/>
                  <a:lumOff val="40000"/>
                </a:schemeClr>
              </a:solidFill>
              <a:latin typeface="Andalus" pitchFamily="18" charset="-78"/>
              <a:cs typeface="Andalus" pitchFamily="18" charset="-78"/>
            </a:endParaRPr>
          </a:p>
        </p:txBody>
      </p:sp>
      <p:sp>
        <p:nvSpPr>
          <p:cNvPr id="65539" name="Rectangle 3"/>
          <p:cNvSpPr>
            <a:spLocks noGrp="1" noChangeArrowheads="1"/>
          </p:cNvSpPr>
          <p:nvPr>
            <p:ph type="body" idx="1"/>
          </p:nvPr>
        </p:nvSpPr>
        <p:spPr>
          <a:xfrm>
            <a:off x="457200" y="1371600"/>
            <a:ext cx="8229600" cy="4800600"/>
          </a:xfrm>
        </p:spPr>
        <p:style>
          <a:lnRef idx="2">
            <a:schemeClr val="accent5">
              <a:shade val="50000"/>
            </a:schemeClr>
          </a:lnRef>
          <a:fillRef idx="1">
            <a:schemeClr val="accent5"/>
          </a:fillRef>
          <a:effectRef idx="0">
            <a:schemeClr val="accent5"/>
          </a:effectRef>
          <a:fontRef idx="minor">
            <a:schemeClr val="lt1"/>
          </a:fontRef>
        </p:style>
        <p:txBody>
          <a:bodyPr/>
          <a:lstStyle/>
          <a:p>
            <a:pPr algn="just"/>
            <a:r>
              <a:rPr lang="en-US" sz="2000" dirty="0" smtClean="0">
                <a:solidFill>
                  <a:schemeClr val="bg2">
                    <a:lumMod val="60000"/>
                    <a:lumOff val="40000"/>
                  </a:schemeClr>
                </a:solidFill>
                <a:latin typeface="Century Schoolbook" pitchFamily="18" charset="0"/>
                <a:cs typeface="Andalus" pitchFamily="18" charset="-78"/>
              </a:rPr>
              <a:t>Chomsky pointed out poverty of stimulus for the acquisition of language. He was against stimulus play vital role in language learning.</a:t>
            </a:r>
          </a:p>
          <a:p>
            <a:pPr algn="just"/>
            <a:r>
              <a:rPr lang="en-US" sz="2000" dirty="0" smtClean="0">
                <a:solidFill>
                  <a:schemeClr val="bg2">
                    <a:lumMod val="60000"/>
                    <a:lumOff val="40000"/>
                  </a:schemeClr>
                </a:solidFill>
                <a:latin typeface="Century Schoolbook" pitchFamily="18" charset="0"/>
                <a:cs typeface="Andalus" pitchFamily="18" charset="-78"/>
              </a:rPr>
              <a:t>He held hypothesis that language is free from stimulus control.</a:t>
            </a:r>
          </a:p>
          <a:p>
            <a:pPr algn="just"/>
            <a:r>
              <a:rPr lang="en-US" sz="2000" dirty="0" smtClean="0">
                <a:solidFill>
                  <a:schemeClr val="bg2">
                    <a:lumMod val="60000"/>
                    <a:lumOff val="40000"/>
                  </a:schemeClr>
                </a:solidFill>
                <a:latin typeface="Century Schoolbook" pitchFamily="18" charset="0"/>
                <a:cs typeface="Andalus" pitchFamily="18" charset="-78"/>
              </a:rPr>
              <a:t>He opines that human language is innate and pre-wired in human brain.</a:t>
            </a:r>
          </a:p>
          <a:p>
            <a:pPr algn="just"/>
            <a:r>
              <a:rPr lang="en-US" sz="2000" dirty="0" smtClean="0">
                <a:solidFill>
                  <a:schemeClr val="bg2">
                    <a:lumMod val="60000"/>
                    <a:lumOff val="40000"/>
                  </a:schemeClr>
                </a:solidFill>
                <a:latin typeface="Century Schoolbook" pitchFamily="18" charset="0"/>
                <a:cs typeface="Andalus" pitchFamily="18" charset="-78"/>
              </a:rPr>
              <a:t>A child acquires language in three years.</a:t>
            </a:r>
          </a:p>
          <a:p>
            <a:pPr algn="just"/>
            <a:r>
              <a:rPr lang="en-US" sz="2000" dirty="0" smtClean="0">
                <a:solidFill>
                  <a:schemeClr val="bg2">
                    <a:lumMod val="60000"/>
                    <a:lumOff val="40000"/>
                  </a:schemeClr>
                </a:solidFill>
                <a:latin typeface="Century Schoolbook" pitchFamily="18" charset="0"/>
                <a:cs typeface="Andalus" pitchFamily="18" charset="-78"/>
              </a:rPr>
              <a:t>Language Acquisition Device (LAD) is the prime source of learning language.</a:t>
            </a:r>
          </a:p>
          <a:p>
            <a:pPr algn="just"/>
            <a:r>
              <a:rPr lang="en-US" sz="2000" dirty="0" smtClean="0">
                <a:solidFill>
                  <a:schemeClr val="bg2">
                    <a:lumMod val="60000"/>
                    <a:lumOff val="40000"/>
                  </a:schemeClr>
                </a:solidFill>
                <a:latin typeface="Century Schoolbook" pitchFamily="18" charset="0"/>
                <a:cs typeface="Andalus" pitchFamily="18" charset="-78"/>
              </a:rPr>
              <a:t>The innate body of linguistic knowledge is termed as “Universal Grammar” (UG).</a:t>
            </a:r>
          </a:p>
          <a:p>
            <a:pPr algn="just"/>
            <a:r>
              <a:rPr lang="en-US" sz="2000" dirty="0" smtClean="0">
                <a:solidFill>
                  <a:schemeClr val="bg2">
                    <a:lumMod val="60000"/>
                    <a:lumOff val="40000"/>
                  </a:schemeClr>
                </a:solidFill>
                <a:latin typeface="Century Schoolbook" pitchFamily="18" charset="0"/>
                <a:cs typeface="Andalus" pitchFamily="18" charset="-78"/>
              </a:rPr>
              <a:t>Strongest evidence for the existence of UG is simply the fact that children successfully acquire their native language in a short time.</a:t>
            </a:r>
          </a:p>
        </p:txBody>
      </p:sp>
      <p:sp>
        <p:nvSpPr>
          <p:cNvPr id="4" name="Date Placeholder 3"/>
          <p:cNvSpPr>
            <a:spLocks noGrp="1"/>
          </p:cNvSpPr>
          <p:nvPr>
            <p:ph type="dt" sz="half" idx="12"/>
          </p:nvPr>
        </p:nvSpPr>
        <p:spPr/>
        <p:txBody>
          <a:bodyPr/>
          <a:lstStyle/>
          <a:p>
            <a:fld id="{B3B0E97C-326A-4906-A504-FC3E55725AAE}" type="datetime1">
              <a:rPr lang="en-US" smtClean="0"/>
              <a:pPr/>
              <a:t>2/11/2020</a:t>
            </a:fld>
            <a:endParaRPr lang="en-US"/>
          </a:p>
        </p:txBody>
      </p:sp>
      <p:sp>
        <p:nvSpPr>
          <p:cNvPr id="5" name="Slide Number Placeholder 4"/>
          <p:cNvSpPr>
            <a:spLocks noGrp="1"/>
          </p:cNvSpPr>
          <p:nvPr>
            <p:ph type="sldNum" sz="quarter" idx="11"/>
          </p:nvPr>
        </p:nvSpPr>
        <p:spPr/>
        <p:txBody>
          <a:bodyPr/>
          <a:lstStyle/>
          <a:p>
            <a:fld id="{8A7589FA-B40E-41BD-9EA7-6C662F896E8D}" type="slidenum">
              <a:rPr lang="en-US" smtClean="0"/>
              <a:pPr/>
              <a:t>12</a:t>
            </a:fld>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5538"/>
                                        </p:tgtEl>
                                        <p:attrNameLst>
                                          <p:attrName>style.visibility</p:attrName>
                                        </p:attrNameLst>
                                      </p:cBhvr>
                                      <p:to>
                                        <p:strVal val="visible"/>
                                      </p:to>
                                    </p:set>
                                    <p:animEffect transition="in" filter="checkerboard(across)">
                                      <p:cBhvr>
                                        <p:cTn id="7" dur="500"/>
                                        <p:tgtEl>
                                          <p:spTgt spid="65538"/>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65539">
                                            <p:bg/>
                                          </p:spTgt>
                                        </p:tgtEl>
                                        <p:attrNameLst>
                                          <p:attrName>style.visibility</p:attrName>
                                        </p:attrNameLst>
                                      </p:cBhvr>
                                      <p:to>
                                        <p:strVal val="visible"/>
                                      </p:to>
                                    </p:set>
                                    <p:animEffect transition="in" filter="diamond(in)">
                                      <p:cBhvr>
                                        <p:cTn id="12" dur="2000"/>
                                        <p:tgtEl>
                                          <p:spTgt spid="65539">
                                            <p:bg/>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65539">
                                            <p:txEl>
                                              <p:pRg st="0" end="0"/>
                                            </p:txEl>
                                          </p:spTgt>
                                        </p:tgtEl>
                                        <p:attrNameLst>
                                          <p:attrName>style.visibility</p:attrName>
                                        </p:attrNameLst>
                                      </p:cBhvr>
                                      <p:to>
                                        <p:strVal val="visible"/>
                                      </p:to>
                                    </p:set>
                                    <p:animEffect transition="in" filter="diamond(in)">
                                      <p:cBhvr>
                                        <p:cTn id="17" dur="2000"/>
                                        <p:tgtEl>
                                          <p:spTgt spid="6553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65539">
                                            <p:txEl>
                                              <p:pRg st="1" end="1"/>
                                            </p:txEl>
                                          </p:spTgt>
                                        </p:tgtEl>
                                        <p:attrNameLst>
                                          <p:attrName>style.visibility</p:attrName>
                                        </p:attrNameLst>
                                      </p:cBhvr>
                                      <p:to>
                                        <p:strVal val="visible"/>
                                      </p:to>
                                    </p:set>
                                    <p:animEffect transition="in" filter="diamond(in)">
                                      <p:cBhvr>
                                        <p:cTn id="22" dur="2000"/>
                                        <p:tgtEl>
                                          <p:spTgt spid="65539">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65539">
                                            <p:txEl>
                                              <p:pRg st="2" end="2"/>
                                            </p:txEl>
                                          </p:spTgt>
                                        </p:tgtEl>
                                        <p:attrNameLst>
                                          <p:attrName>style.visibility</p:attrName>
                                        </p:attrNameLst>
                                      </p:cBhvr>
                                      <p:to>
                                        <p:strVal val="visible"/>
                                      </p:to>
                                    </p:set>
                                    <p:animEffect transition="in" filter="diamond(in)">
                                      <p:cBhvr>
                                        <p:cTn id="27" dur="2000"/>
                                        <p:tgtEl>
                                          <p:spTgt spid="65539">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65539">
                                            <p:txEl>
                                              <p:pRg st="3" end="3"/>
                                            </p:txEl>
                                          </p:spTgt>
                                        </p:tgtEl>
                                        <p:attrNameLst>
                                          <p:attrName>style.visibility</p:attrName>
                                        </p:attrNameLst>
                                      </p:cBhvr>
                                      <p:to>
                                        <p:strVal val="visible"/>
                                      </p:to>
                                    </p:set>
                                    <p:animEffect transition="in" filter="diamond(in)">
                                      <p:cBhvr>
                                        <p:cTn id="32" dur="2000"/>
                                        <p:tgtEl>
                                          <p:spTgt spid="65539">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65539">
                                            <p:txEl>
                                              <p:pRg st="4" end="4"/>
                                            </p:txEl>
                                          </p:spTgt>
                                        </p:tgtEl>
                                        <p:attrNameLst>
                                          <p:attrName>style.visibility</p:attrName>
                                        </p:attrNameLst>
                                      </p:cBhvr>
                                      <p:to>
                                        <p:strVal val="visible"/>
                                      </p:to>
                                    </p:set>
                                    <p:animEffect transition="in" filter="diamond(in)">
                                      <p:cBhvr>
                                        <p:cTn id="37" dur="2000"/>
                                        <p:tgtEl>
                                          <p:spTgt spid="6553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65539">
                                            <p:txEl>
                                              <p:pRg st="5" end="5"/>
                                            </p:txEl>
                                          </p:spTgt>
                                        </p:tgtEl>
                                        <p:attrNameLst>
                                          <p:attrName>style.visibility</p:attrName>
                                        </p:attrNameLst>
                                      </p:cBhvr>
                                      <p:to>
                                        <p:strVal val="visible"/>
                                      </p:to>
                                    </p:set>
                                    <p:animEffect transition="in" filter="diamond(in)">
                                      <p:cBhvr>
                                        <p:cTn id="42" dur="2000"/>
                                        <p:tgtEl>
                                          <p:spTgt spid="65539">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65539">
                                            <p:txEl>
                                              <p:pRg st="6" end="6"/>
                                            </p:txEl>
                                          </p:spTgt>
                                        </p:tgtEl>
                                        <p:attrNameLst>
                                          <p:attrName>style.visibility</p:attrName>
                                        </p:attrNameLst>
                                      </p:cBhvr>
                                      <p:to>
                                        <p:strVal val="visible"/>
                                      </p:to>
                                    </p:set>
                                    <p:animEffect transition="in" filter="diamond(in)">
                                      <p:cBhvr>
                                        <p:cTn id="47" dur="2000"/>
                                        <p:tgtEl>
                                          <p:spTgt spid="655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animBg="1"/>
      <p:bldP spid="65539" grpId="0" build="p"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srcRect/>
          <a:stretch>
            <a:fillRect/>
          </a:stretch>
        </p:blipFill>
        <p:spPr bwMode="auto">
          <a:xfrm>
            <a:off x="609600" y="1264114"/>
            <a:ext cx="8043622" cy="5212886"/>
          </a:xfrm>
          <a:prstGeom prst="rect">
            <a:avLst/>
          </a:prstGeom>
          <a:noFill/>
          <a:ln w="9525">
            <a:noFill/>
            <a:miter lim="800000"/>
            <a:headEnd/>
            <a:tailEnd/>
          </a:ln>
        </p:spPr>
      </p:pic>
      <p:sp>
        <p:nvSpPr>
          <p:cNvPr id="4" name="Title 3"/>
          <p:cNvSpPr>
            <a:spLocks noGrp="1"/>
          </p:cNvSpPr>
          <p:nvPr>
            <p:ph type="title"/>
          </p:nvPr>
        </p:nvSpPr>
        <p:spPr>
          <a:xfrm>
            <a:off x="457200" y="0"/>
            <a:ext cx="8229600" cy="1143000"/>
          </a:xfrm>
        </p:spPr>
        <p:txBody>
          <a:bodyPr>
            <a:normAutofit/>
          </a:bodyPr>
          <a:lstStyle/>
          <a:p>
            <a:r>
              <a:rPr lang="en-US" sz="4000" i="1" dirty="0" smtClean="0"/>
              <a:t>Thank you…</a:t>
            </a:r>
            <a:endParaRPr lang="en-US" sz="4000" i="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dirty="0" smtClean="0">
                <a:solidFill>
                  <a:schemeClr val="tx2">
                    <a:lumMod val="60000"/>
                    <a:lumOff val="40000"/>
                  </a:schemeClr>
                </a:solidFill>
              </a:rPr>
              <a:t>Creativity</a:t>
            </a:r>
          </a:p>
        </p:txBody>
      </p:sp>
      <p:sp>
        <p:nvSpPr>
          <p:cNvPr id="16387" name="Rectangle 3"/>
          <p:cNvSpPr>
            <a:spLocks noGrp="1" noChangeArrowheads="1"/>
          </p:cNvSpPr>
          <p:nvPr>
            <p:ph idx="1"/>
          </p:nvPr>
        </p:nvSpPr>
        <p:spPr/>
        <p:txBody>
          <a:bodyPr/>
          <a:lstStyle/>
          <a:p>
            <a:r>
              <a:rPr lang="en-GB" smtClean="0"/>
              <a:t>Language is CREATIVE</a:t>
            </a:r>
          </a:p>
          <a:p>
            <a:pPr lvl="1"/>
            <a:r>
              <a:rPr lang="en-GB" smtClean="0"/>
              <a:t>We can produce and understand an infinite range of novel grammatical sentences</a:t>
            </a:r>
          </a:p>
          <a:p>
            <a:pPr lvl="1"/>
            <a:r>
              <a:rPr lang="en-GB" smtClean="0"/>
              <a:t>Children do not imitate a fixed repertoire of sentences</a:t>
            </a:r>
          </a:p>
          <a:p>
            <a:r>
              <a:rPr lang="en-GB" smtClean="0"/>
              <a:t>Chomsky: creativity is not explicable if language is learnt just from the environment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GB" dirty="0" smtClean="0">
                <a:solidFill>
                  <a:schemeClr val="tx2">
                    <a:lumMod val="60000"/>
                    <a:lumOff val="40000"/>
                  </a:schemeClr>
                </a:solidFill>
              </a:rPr>
              <a:t>Degeneracy of the data</a:t>
            </a:r>
          </a:p>
        </p:txBody>
      </p:sp>
      <p:sp>
        <p:nvSpPr>
          <p:cNvPr id="17411" name="Rectangle 3"/>
          <p:cNvSpPr>
            <a:spLocks noGrp="1" noChangeArrowheads="1"/>
          </p:cNvSpPr>
          <p:nvPr>
            <p:ph idx="1"/>
          </p:nvPr>
        </p:nvSpPr>
        <p:spPr/>
        <p:txBody>
          <a:bodyPr/>
          <a:lstStyle/>
          <a:p>
            <a:r>
              <a:rPr lang="en-GB" dirty="0" smtClean="0"/>
              <a:t>The child</a:t>
            </a:r>
            <a:r>
              <a:rPr lang="en-GB" dirty="0" smtClean="0">
                <a:latin typeface="Times New Roman" pitchFamily="18" charset="0"/>
              </a:rPr>
              <a:t>’</a:t>
            </a:r>
            <a:r>
              <a:rPr lang="en-GB" dirty="0" smtClean="0"/>
              <a:t>s language data is degenerate</a:t>
            </a:r>
          </a:p>
          <a:p>
            <a:r>
              <a:rPr lang="en-GB" dirty="0" smtClean="0"/>
              <a:t>Ungrammatical utterances are frequent and are not marked out as “wrong”</a:t>
            </a:r>
          </a:p>
          <a:p>
            <a:r>
              <a:rPr lang="en-GB" dirty="0" smtClean="0"/>
              <a:t>Therefore it is impossible to deduce the grammar of a language, if your only input data is utterances from the environment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889464"/>
          </a:xfrm>
        </p:spPr>
        <p:txBody>
          <a:bodyPr/>
          <a:lstStyle/>
          <a:p>
            <a:pPr algn="l"/>
            <a:r>
              <a:rPr lang="en-US" dirty="0" err="1" smtClean="0"/>
              <a:t>Innatism</a:t>
            </a:r>
            <a:endParaRPr lang="en-US" dirty="0"/>
          </a:p>
        </p:txBody>
      </p:sp>
      <p:sp>
        <p:nvSpPr>
          <p:cNvPr id="3" name="Content Placeholder 2"/>
          <p:cNvSpPr>
            <a:spLocks noGrp="1"/>
          </p:cNvSpPr>
          <p:nvPr>
            <p:ph idx="1"/>
          </p:nvPr>
        </p:nvSpPr>
        <p:spPr>
          <a:xfrm>
            <a:off x="304800" y="1371600"/>
            <a:ext cx="8610600" cy="5257799"/>
          </a:xfrm>
        </p:spPr>
        <p:txBody>
          <a:bodyPr>
            <a:noAutofit/>
          </a:bodyPr>
          <a:lstStyle/>
          <a:p>
            <a:r>
              <a:rPr lang="en-US" sz="2800" dirty="0" smtClean="0">
                <a:latin typeface="Times New Roman" pitchFamily="18" charset="0"/>
                <a:cs typeface="Times New Roman" pitchFamily="18" charset="0"/>
              </a:rPr>
              <a:t>Limitations of Behaviorist view of language acquisition led in 1960’s to the alternative ‘generative’ account of language.</a:t>
            </a:r>
          </a:p>
          <a:p>
            <a:pPr>
              <a:buNone/>
            </a:pPr>
            <a:endParaRPr lang="en-US" sz="10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Main Argument: Children must be born with an innate capacity for language development.</a:t>
            </a:r>
          </a:p>
          <a:p>
            <a:endParaRPr lang="en-US" sz="12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Main Figure: Noam Chomsky</a:t>
            </a:r>
          </a:p>
          <a:p>
            <a:endParaRPr lang="en-US" sz="14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Children are born with an </a:t>
            </a:r>
            <a:r>
              <a:rPr lang="en-US" sz="2800" u="sng" dirty="0" smtClean="0">
                <a:solidFill>
                  <a:srgbClr val="FF0000"/>
                </a:solidFill>
                <a:latin typeface="Times New Roman" pitchFamily="18" charset="0"/>
                <a:cs typeface="Times New Roman" pitchFamily="18" charset="0"/>
              </a:rPr>
              <a:t>innate</a:t>
            </a:r>
            <a:r>
              <a:rPr lang="en-US" sz="2800" dirty="0" smtClean="0">
                <a:latin typeface="Times New Roman" pitchFamily="18" charset="0"/>
                <a:cs typeface="Times New Roman" pitchFamily="18" charset="0"/>
              </a:rPr>
              <a:t> propensity for language acquisition, and that this ability makes the task of learning a first language easier than it would otherwise be. </a:t>
            </a:r>
          </a:p>
          <a:p>
            <a:pPr>
              <a:lnSpc>
                <a:spcPct val="150000"/>
              </a:lnSpc>
              <a:buNone/>
            </a:pPr>
            <a:endParaRPr lang="en-US" sz="12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41992086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7772400" cy="1143000"/>
          </a:xfrm>
        </p:spPr>
        <p:txBody>
          <a:bodyPr/>
          <a:lstStyle/>
          <a:p>
            <a:pPr algn="l"/>
            <a:r>
              <a:rPr lang="en-US" dirty="0" err="1" smtClean="0">
                <a:solidFill>
                  <a:schemeClr val="tx1"/>
                </a:solidFill>
              </a:rPr>
              <a:t>Innatism</a:t>
            </a:r>
            <a:r>
              <a:rPr lang="en-US" dirty="0" smtClean="0">
                <a:solidFill>
                  <a:schemeClr val="tx1"/>
                </a:solidFill>
              </a:rPr>
              <a:t>: LAD &amp; UG</a:t>
            </a:r>
            <a:endParaRPr lang="en-US" dirty="0">
              <a:solidFill>
                <a:schemeClr val="tx1"/>
              </a:solidFill>
            </a:endParaRPr>
          </a:p>
        </p:txBody>
      </p:sp>
      <p:sp>
        <p:nvSpPr>
          <p:cNvPr id="3" name="Content Placeholder 2"/>
          <p:cNvSpPr>
            <a:spLocks noGrp="1"/>
          </p:cNvSpPr>
          <p:nvPr>
            <p:ph idx="1"/>
          </p:nvPr>
        </p:nvSpPr>
        <p:spPr>
          <a:xfrm>
            <a:off x="152400" y="1219200"/>
            <a:ext cx="8229600" cy="4830763"/>
          </a:xfrm>
        </p:spPr>
        <p:txBody>
          <a:bodyPr>
            <a:noAutofit/>
          </a:bodyPr>
          <a:lstStyle/>
          <a:p>
            <a:r>
              <a:rPr lang="en-US" sz="2400" dirty="0" smtClean="0">
                <a:latin typeface="Times New Roman" pitchFamily="18" charset="0"/>
                <a:cs typeface="Times New Roman" pitchFamily="18" charset="0"/>
              </a:rPr>
              <a:t>Chomsky theorized that children were born with </a:t>
            </a:r>
          </a:p>
          <a:p>
            <a:pPr marL="0" indent="0">
              <a:buNone/>
            </a:pPr>
            <a:r>
              <a:rPr lang="en-US" sz="2400" dirty="0" smtClean="0">
                <a:latin typeface="Times New Roman" pitchFamily="18" charset="0"/>
                <a:cs typeface="Times New Roman" pitchFamily="18" charset="0"/>
              </a:rPr>
              <a:t>a hard-wired </a:t>
            </a:r>
            <a:r>
              <a:rPr lang="en-US" sz="2400" dirty="0" smtClean="0">
                <a:solidFill>
                  <a:srgbClr val="FF0000"/>
                </a:solidFill>
                <a:latin typeface="Times New Roman" pitchFamily="18" charset="0"/>
                <a:cs typeface="Times New Roman" pitchFamily="18" charset="0"/>
                <a:hlinkClick r:id="rId2" tooltip="Language acquisition device"/>
              </a:rPr>
              <a:t>language acquisition device</a:t>
            </a:r>
            <a:r>
              <a:rPr lang="en-US" sz="2400" dirty="0" smtClean="0">
                <a:solidFill>
                  <a:srgbClr val="FF0000"/>
                </a:solidFill>
                <a:latin typeface="Times New Roman" pitchFamily="18" charset="0"/>
                <a:cs typeface="Times New Roman" pitchFamily="18" charset="0"/>
              </a:rPr>
              <a:t> (LAD) </a:t>
            </a:r>
            <a:r>
              <a:rPr lang="en-US" sz="2400" dirty="0" smtClean="0">
                <a:latin typeface="Times New Roman" pitchFamily="18" charset="0"/>
                <a:cs typeface="Times New Roman" pitchFamily="18" charset="0"/>
              </a:rPr>
              <a:t>in</a:t>
            </a:r>
          </a:p>
          <a:p>
            <a:pPr marL="0" indent="0">
              <a:buNone/>
            </a:pPr>
            <a:r>
              <a:rPr lang="en-US" sz="2400" dirty="0" smtClean="0">
                <a:latin typeface="Times New Roman" pitchFamily="18" charset="0"/>
                <a:cs typeface="Times New Roman" pitchFamily="18" charset="0"/>
              </a:rPr>
              <a:t> their brains. </a:t>
            </a:r>
          </a:p>
          <a:p>
            <a:r>
              <a:rPr lang="en-US" sz="2400" dirty="0" smtClean="0">
                <a:latin typeface="Times New Roman" pitchFamily="18" charset="0"/>
                <a:cs typeface="Times New Roman" pitchFamily="18" charset="0"/>
              </a:rPr>
              <a:t>LAD is a set of language learning tools,</a:t>
            </a:r>
            <a:r>
              <a:rPr lang="en-US" sz="2400" dirty="0" smtClean="0">
                <a:solidFill>
                  <a:srgbClr val="FF0000"/>
                </a:solidFill>
                <a:latin typeface="Times New Roman" pitchFamily="18" charset="0"/>
                <a:cs typeface="Times New Roman" pitchFamily="18" charset="0"/>
              </a:rPr>
              <a:t> intuitive</a:t>
            </a:r>
            <a:r>
              <a:rPr lang="en-US" sz="2400" dirty="0" smtClean="0">
                <a:latin typeface="Times New Roman" pitchFamily="18" charset="0"/>
                <a:cs typeface="Times New Roman" pitchFamily="18" charset="0"/>
              </a:rPr>
              <a:t>  at birth in all children.</a:t>
            </a:r>
          </a:p>
          <a:p>
            <a:r>
              <a:rPr lang="en-US" sz="2400" dirty="0" smtClean="0">
                <a:latin typeface="Times New Roman" pitchFamily="18" charset="0"/>
                <a:cs typeface="Times New Roman" pitchFamily="18" charset="0"/>
              </a:rPr>
              <a:t>He later expanded this idea into that of </a:t>
            </a:r>
            <a:r>
              <a:rPr lang="en-US" sz="2400" dirty="0" smtClean="0">
                <a:solidFill>
                  <a:srgbClr val="FF0000"/>
                </a:solidFill>
                <a:latin typeface="Times New Roman" pitchFamily="18" charset="0"/>
                <a:cs typeface="Times New Roman" pitchFamily="18" charset="0"/>
                <a:hlinkClick r:id="rId3" tooltip="Universal Grammar"/>
              </a:rPr>
              <a:t>universal grammar</a:t>
            </a:r>
            <a:r>
              <a:rPr lang="en-US" sz="2400" dirty="0" smtClean="0">
                <a:latin typeface="Times New Roman" pitchFamily="18" charset="0"/>
                <a:cs typeface="Times New Roman" pitchFamily="18" charset="0"/>
              </a:rPr>
              <a:t>, a set of innate principles and adjustable parameters that are common to all human languages. </a:t>
            </a:r>
          </a:p>
          <a:p>
            <a:pPr>
              <a:buNone/>
            </a:pP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The child exploits its LAD to make sense of the utterances heard around it, deriving from this ‘primary linguistic data’ – the grammar of the language</a:t>
            </a:r>
          </a:p>
        </p:txBody>
      </p:sp>
      <p:pic>
        <p:nvPicPr>
          <p:cNvPr id="4" name="Picture 7" descr="dyslexia"/>
          <p:cNvPicPr>
            <a:picLocks noChangeAspect="1" noChangeArrowheads="1"/>
          </p:cNvPicPr>
          <p:nvPr/>
        </p:nvPicPr>
        <p:blipFill>
          <a:blip r:embed="rId4" cstate="print"/>
          <a:srcRect/>
          <a:stretch>
            <a:fillRect/>
          </a:stretch>
        </p:blipFill>
        <p:spPr>
          <a:xfrm>
            <a:off x="6858000" y="304801"/>
            <a:ext cx="1981200" cy="1676399"/>
          </a:xfrm>
          <a:prstGeom prst="rect">
            <a:avLst/>
          </a:prstGeom>
          <a:noFill/>
        </p:spPr>
      </p:pic>
    </p:spTree>
    <p:extLst>
      <p:ext uri="{BB962C8B-B14F-4D97-AF65-F5344CB8AC3E}">
        <p14:creationId xmlns:p14="http://schemas.microsoft.com/office/powerpoint/2010/main" xmlns="" val="24315396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a:bodyPr>
          <a:lstStyle/>
          <a:p>
            <a:pPr eaLnBrk="1" fontAlgn="auto" hangingPunct="1">
              <a:spcAft>
                <a:spcPts val="0"/>
              </a:spcAft>
              <a:defRPr/>
            </a:pPr>
            <a:r>
              <a:rPr lang="en-US" dirty="0">
                <a:solidFill>
                  <a:schemeClr val="accent1">
                    <a:satMod val="150000"/>
                  </a:schemeClr>
                </a:solidFill>
              </a:rPr>
              <a:t>Language Acquisition Device</a:t>
            </a:r>
            <a:endParaRPr lang="fr-FR" dirty="0">
              <a:solidFill>
                <a:schemeClr val="accent1">
                  <a:satMod val="150000"/>
                </a:schemeClr>
              </a:solidFill>
            </a:endParaRPr>
          </a:p>
        </p:txBody>
      </p:sp>
      <p:sp>
        <p:nvSpPr>
          <p:cNvPr id="3" name="Espace réservé du contenu 2"/>
          <p:cNvSpPr>
            <a:spLocks noGrp="1"/>
          </p:cNvSpPr>
          <p:nvPr>
            <p:ph idx="1"/>
          </p:nvPr>
        </p:nvSpPr>
        <p:spPr/>
        <p:txBody>
          <a:bodyPr rtlCol="0">
            <a:normAutofit fontScale="55000" lnSpcReduction="20000"/>
          </a:bodyPr>
          <a:lstStyle/>
          <a:p>
            <a:pPr algn="just" eaLnBrk="1" fontAlgn="auto" hangingPunct="1">
              <a:spcAft>
                <a:spcPts val="0"/>
              </a:spcAft>
              <a:buFont typeface="Wingdings" pitchFamily="2" charset="2"/>
              <a:buChar char="q"/>
              <a:defRPr/>
            </a:pPr>
            <a:r>
              <a:rPr lang="en-US" dirty="0"/>
              <a:t>L.A.D is a function of the brain that is specifically for learning language. It is an innate biological function of human beings just like learning to </a:t>
            </a:r>
            <a:r>
              <a:rPr lang="en-US" dirty="0" smtClean="0"/>
              <a:t>walk.</a:t>
            </a:r>
            <a:endParaRPr lang="fr-FR" dirty="0"/>
          </a:p>
          <a:p>
            <a:pPr algn="just" eaLnBrk="1" fontAlgn="auto" hangingPunct="1">
              <a:spcAft>
                <a:spcPts val="0"/>
              </a:spcAft>
              <a:buNone/>
              <a:defRPr/>
            </a:pPr>
            <a:r>
              <a:rPr lang="en-US" b="1" dirty="0" smtClean="0"/>
              <a:t>L.A.D </a:t>
            </a:r>
            <a:r>
              <a:rPr lang="en-US" b="1" dirty="0"/>
              <a:t>plays two roles in Chomskyan theory:</a:t>
            </a:r>
            <a:endParaRPr lang="fr-FR" b="1" dirty="0"/>
          </a:p>
          <a:p>
            <a:pPr eaLnBrk="1" fontAlgn="auto" hangingPunct="1">
              <a:spcAft>
                <a:spcPts val="0"/>
              </a:spcAft>
              <a:buNone/>
              <a:defRPr/>
            </a:pPr>
            <a:r>
              <a:rPr lang="en-US" b="1" dirty="0"/>
              <a:t>1. </a:t>
            </a:r>
            <a:r>
              <a:rPr lang="en-US" dirty="0"/>
              <a:t>It accounts for the striking similarities among human languages.</a:t>
            </a:r>
            <a:endParaRPr lang="fr-FR" dirty="0"/>
          </a:p>
          <a:p>
            <a:pPr algn="just" eaLnBrk="1" fontAlgn="auto" hangingPunct="1">
              <a:spcAft>
                <a:spcPts val="0"/>
              </a:spcAft>
              <a:buFont typeface="Arial" pitchFamily="34" charset="0"/>
              <a:buNone/>
              <a:defRPr/>
            </a:pPr>
            <a:r>
              <a:rPr lang="en-US" dirty="0" smtClean="0"/>
              <a:t>        e.g</a:t>
            </a:r>
            <a:r>
              <a:rPr lang="en-US" dirty="0"/>
              <a:t>.: the similarity in using relative clause constructions from English, French and </a:t>
            </a:r>
            <a:r>
              <a:rPr lang="en-US" dirty="0" smtClean="0"/>
              <a:t>  	Arabic</a:t>
            </a:r>
            <a:r>
              <a:rPr lang="en-US" dirty="0"/>
              <a:t>.</a:t>
            </a:r>
            <a:endParaRPr lang="fr-FR" dirty="0"/>
          </a:p>
          <a:p>
            <a:pPr eaLnBrk="1" fontAlgn="auto" hangingPunct="1">
              <a:spcAft>
                <a:spcPts val="0"/>
              </a:spcAft>
              <a:buNone/>
              <a:defRPr/>
            </a:pPr>
            <a:r>
              <a:rPr lang="en-US" b="1" dirty="0" smtClean="0"/>
              <a:t>A. </a:t>
            </a:r>
            <a:r>
              <a:rPr lang="en-US" dirty="0"/>
              <a:t>English: a- the man that I saw was your brother</a:t>
            </a:r>
            <a:endParaRPr lang="fr-FR" dirty="0"/>
          </a:p>
          <a:p>
            <a:pPr eaLnBrk="1" fontAlgn="auto" hangingPunct="1">
              <a:spcAft>
                <a:spcPts val="0"/>
              </a:spcAft>
              <a:buFont typeface="Arial" pitchFamily="34" charset="0"/>
              <a:buNone/>
              <a:defRPr/>
            </a:pPr>
            <a:r>
              <a:rPr lang="en-US" dirty="0" smtClean="0"/>
              <a:t>                          </a:t>
            </a:r>
            <a:r>
              <a:rPr lang="en-US" dirty="0"/>
              <a:t>b- I read the book that you read.</a:t>
            </a:r>
            <a:endParaRPr lang="fr-FR" dirty="0"/>
          </a:p>
          <a:p>
            <a:pPr eaLnBrk="1" fontAlgn="auto" hangingPunct="1">
              <a:spcAft>
                <a:spcPts val="0"/>
              </a:spcAft>
              <a:buNone/>
              <a:defRPr/>
            </a:pPr>
            <a:r>
              <a:rPr lang="fr-FR" sz="3300" b="1" dirty="0" smtClean="0"/>
              <a:t>B. </a:t>
            </a:r>
            <a:r>
              <a:rPr lang="fr-FR" dirty="0"/>
              <a:t>French: a- L’homme que j’ai vu était ton frère</a:t>
            </a:r>
            <a:r>
              <a:rPr lang="fr-FR" dirty="0" smtClean="0"/>
              <a:t>.</a:t>
            </a:r>
          </a:p>
          <a:p>
            <a:pPr eaLnBrk="1" fontAlgn="auto" hangingPunct="1">
              <a:spcAft>
                <a:spcPts val="0"/>
              </a:spcAft>
              <a:buFont typeface="Arial" pitchFamily="34" charset="0"/>
              <a:buNone/>
              <a:defRPr/>
            </a:pPr>
            <a:r>
              <a:rPr lang="fr-FR" dirty="0" smtClean="0"/>
              <a:t>                          </a:t>
            </a:r>
            <a:r>
              <a:rPr lang="fr-FR" dirty="0"/>
              <a:t>b- J’ai lu le livre que tu as lu.</a:t>
            </a:r>
          </a:p>
          <a:p>
            <a:pPr eaLnBrk="1" fontAlgn="auto" hangingPunct="1">
              <a:spcAft>
                <a:spcPts val="0"/>
              </a:spcAft>
              <a:buNone/>
              <a:defRPr/>
            </a:pPr>
            <a:r>
              <a:rPr lang="en-US" sz="3300" b="1" dirty="0" smtClean="0"/>
              <a:t>C. </a:t>
            </a:r>
            <a:r>
              <a:rPr lang="en-US" dirty="0"/>
              <a:t>Arabic : a- r-</a:t>
            </a:r>
            <a:r>
              <a:rPr lang="en-US" dirty="0" err="1"/>
              <a:t>raʒulu</a:t>
            </a:r>
            <a:r>
              <a:rPr lang="en-US" dirty="0"/>
              <a:t>  l-</a:t>
            </a:r>
            <a:r>
              <a:rPr lang="en-US" dirty="0" err="1"/>
              <a:t>ladi</a:t>
            </a:r>
            <a:r>
              <a:rPr lang="en-US" dirty="0"/>
              <a:t>: </a:t>
            </a:r>
            <a:r>
              <a:rPr lang="en-US" dirty="0" err="1"/>
              <a:t>ra</a:t>
            </a:r>
            <a:r>
              <a:rPr lang="en-US" dirty="0"/>
              <a:t> ?</a:t>
            </a:r>
            <a:r>
              <a:rPr lang="en-US" dirty="0" err="1"/>
              <a:t>eit</a:t>
            </a:r>
            <a:r>
              <a:rPr lang="en-US" dirty="0"/>
              <a:t> </a:t>
            </a:r>
            <a:r>
              <a:rPr lang="en-US" dirty="0" err="1"/>
              <a:t>kan</a:t>
            </a:r>
            <a:r>
              <a:rPr lang="en-US" dirty="0"/>
              <a:t> </a:t>
            </a:r>
            <a:r>
              <a:rPr lang="en-US" dirty="0" err="1"/>
              <a:t>axuk</a:t>
            </a:r>
            <a:r>
              <a:rPr lang="en-US" dirty="0"/>
              <a:t>.</a:t>
            </a:r>
            <a:endParaRPr lang="fr-FR" dirty="0"/>
          </a:p>
          <a:p>
            <a:pPr eaLnBrk="1" fontAlgn="auto" hangingPunct="1">
              <a:spcAft>
                <a:spcPts val="0"/>
              </a:spcAft>
              <a:buFont typeface="Arial" pitchFamily="34" charset="0"/>
              <a:buNone/>
              <a:defRPr/>
            </a:pPr>
            <a:r>
              <a:rPr lang="en-US" dirty="0"/>
              <a:t> </a:t>
            </a:r>
            <a:r>
              <a:rPr lang="en-US" dirty="0" smtClean="0"/>
              <a:t>                         </a:t>
            </a:r>
            <a:r>
              <a:rPr lang="en-US" dirty="0"/>
              <a:t>b- 9ara?to </a:t>
            </a:r>
            <a:r>
              <a:rPr lang="en-US" dirty="0" err="1"/>
              <a:t>lkita:b</a:t>
            </a:r>
            <a:r>
              <a:rPr lang="en-US" dirty="0"/>
              <a:t> l-</a:t>
            </a:r>
            <a:r>
              <a:rPr lang="en-US" dirty="0" err="1"/>
              <a:t>ladi</a:t>
            </a:r>
            <a:r>
              <a:rPr lang="en-US" dirty="0"/>
              <a:t>: 9ara?ta.</a:t>
            </a:r>
            <a:endParaRPr lang="fr-FR" dirty="0"/>
          </a:p>
          <a:p>
            <a:pPr eaLnBrk="1" fontAlgn="auto" hangingPunct="1">
              <a:spcAft>
                <a:spcPts val="0"/>
              </a:spcAft>
              <a:buNone/>
              <a:defRPr/>
            </a:pPr>
            <a:r>
              <a:rPr lang="en-US" sz="3300" b="1" dirty="0"/>
              <a:t>2. </a:t>
            </a:r>
            <a:r>
              <a:rPr lang="en-US" dirty="0"/>
              <a:t>It accounts for the speed, ease and regularity with which children learn their first language.</a:t>
            </a:r>
            <a:endParaRPr lang="fr-FR" dirty="0"/>
          </a:p>
          <a:p>
            <a:pPr eaLnBrk="1" fontAlgn="auto" hangingPunct="1">
              <a:spcAft>
                <a:spcPts val="0"/>
              </a:spcAft>
              <a:buNone/>
              <a:defRPr/>
            </a:pPr>
            <a:r>
              <a:rPr lang="en-US" b="1" dirty="0"/>
              <a:t>If the sequence order is the same in all children, it is then quite normal to speak </a:t>
            </a:r>
            <a:r>
              <a:rPr lang="en-US" b="1" dirty="0" smtClean="0"/>
              <a:t>about language </a:t>
            </a:r>
            <a:r>
              <a:rPr lang="en-US" b="1" dirty="0"/>
              <a:t>universals.</a:t>
            </a:r>
            <a:endParaRPr lang="fr-FR" b="1" dirty="0"/>
          </a:p>
          <a:p>
            <a:pPr eaLnBrk="1" fontAlgn="auto" hangingPunct="1">
              <a:spcAft>
                <a:spcPts val="0"/>
              </a:spcAft>
              <a:buFont typeface="Arial" pitchFamily="34" charset="0"/>
              <a:buChar char="•"/>
              <a:defRPr/>
            </a:pP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54050"/>
          </a:xfrm>
        </p:spPr>
        <p:txBody>
          <a:bodyPr rtlCol="0">
            <a:noAutofit/>
          </a:bodyPr>
          <a:lstStyle/>
          <a:p>
            <a:pPr eaLnBrk="1" fontAlgn="auto" hangingPunct="1">
              <a:spcAft>
                <a:spcPts val="0"/>
              </a:spcAft>
              <a:defRPr/>
            </a:pPr>
            <a:r>
              <a:rPr lang="en-US" dirty="0" smtClean="0">
                <a:solidFill>
                  <a:schemeClr val="accent1">
                    <a:satMod val="150000"/>
                  </a:schemeClr>
                </a:solidFill>
              </a:rPr>
              <a:t>Universals</a:t>
            </a:r>
            <a:endParaRPr lang="fr-FR" dirty="0">
              <a:solidFill>
                <a:schemeClr val="accent1">
                  <a:satMod val="150000"/>
                </a:schemeClr>
              </a:solidFill>
            </a:endParaRPr>
          </a:p>
        </p:txBody>
      </p:sp>
      <p:sp>
        <p:nvSpPr>
          <p:cNvPr id="13315" name="Espace réservé du contenu 2"/>
          <p:cNvSpPr>
            <a:spLocks noGrp="1"/>
          </p:cNvSpPr>
          <p:nvPr>
            <p:ph idx="1"/>
          </p:nvPr>
        </p:nvSpPr>
        <p:spPr>
          <a:xfrm>
            <a:off x="457200" y="1071563"/>
            <a:ext cx="8229600" cy="5429250"/>
          </a:xfrm>
        </p:spPr>
        <p:txBody>
          <a:bodyPr/>
          <a:lstStyle/>
          <a:p>
            <a:pPr algn="just" eaLnBrk="1" hangingPunct="1"/>
            <a:r>
              <a:rPr lang="en-US" sz="2000" dirty="0" smtClean="0"/>
              <a:t>Human languages exhibit remarkable similarities or principles. These patterns are called </a:t>
            </a:r>
            <a:r>
              <a:rPr lang="en-US" sz="2000" i="1" dirty="0" smtClean="0"/>
              <a:t>universals</a:t>
            </a:r>
            <a:r>
              <a:rPr lang="en-US" sz="2000" dirty="0" smtClean="0"/>
              <a:t>.</a:t>
            </a:r>
            <a:endParaRPr lang="fr-FR" sz="2000" dirty="0" smtClean="0"/>
          </a:p>
          <a:p>
            <a:pPr eaLnBrk="1" hangingPunct="1"/>
            <a:r>
              <a:rPr lang="en-US" sz="2000" dirty="0" smtClean="0"/>
              <a:t>We can find these similarities on many linguistic levels:</a:t>
            </a:r>
            <a:endParaRPr lang="fr-FR" sz="2000" dirty="0" smtClean="0"/>
          </a:p>
          <a:p>
            <a:pPr algn="just" eaLnBrk="1" hangingPunct="1"/>
            <a:r>
              <a:rPr lang="en-US" sz="2000" b="1" dirty="0" smtClean="0"/>
              <a:t>1. Phonological universals: </a:t>
            </a:r>
            <a:r>
              <a:rPr lang="en-US" sz="2000" dirty="0" smtClean="0"/>
              <a:t>Consonants, for example, are distinguished also according to the location of their production, that is, after the various organs of the vocal tract. With the help of this detailed information we can now refer to every consonant by its location and manner of articulation; [</a:t>
            </a:r>
            <a:r>
              <a:rPr lang="fr-FR" sz="2000" dirty="0" smtClean="0"/>
              <a:t>f</a:t>
            </a:r>
            <a:r>
              <a:rPr lang="en-US" sz="2000" dirty="0" smtClean="0"/>
              <a:t>], for example, is a voiceless, labiodentals fricative.</a:t>
            </a:r>
          </a:p>
          <a:p>
            <a:pPr algn="just" eaLnBrk="1" hangingPunct="1"/>
            <a:endParaRPr lang="en-US" sz="2000" b="1" dirty="0" smtClean="0"/>
          </a:p>
          <a:p>
            <a:pPr algn="just" eaLnBrk="1" hangingPunct="1"/>
            <a:r>
              <a:rPr lang="en-US" sz="2000" b="1" dirty="0" smtClean="0"/>
              <a:t>2. Syntactic universals:</a:t>
            </a:r>
            <a:r>
              <a:rPr lang="fr-FR" sz="2000" b="1" dirty="0" smtClean="0"/>
              <a:t> </a:t>
            </a:r>
            <a:r>
              <a:rPr lang="en-US" sz="2000" dirty="0" smtClean="0"/>
              <a:t>Also, most of existing languages have verbs, nouns, adjectives and pronouns.</a:t>
            </a:r>
          </a:p>
          <a:p>
            <a:pPr algn="just" eaLnBrk="1" hangingPunct="1"/>
            <a:endParaRPr lang="en-US" sz="2000" b="1" dirty="0" smtClean="0"/>
          </a:p>
          <a:p>
            <a:pPr algn="just" eaLnBrk="1" hangingPunct="1"/>
            <a:r>
              <a:rPr lang="en-US" sz="2000" b="1" dirty="0" smtClean="0"/>
              <a:t>3. Semantic universals: </a:t>
            </a:r>
            <a:r>
              <a:rPr lang="en-US" sz="2000" dirty="0" smtClean="0"/>
              <a:t>One semantic universal regards our notion of </a:t>
            </a:r>
            <a:r>
              <a:rPr lang="en-US" sz="2000" i="1" dirty="0" smtClean="0"/>
              <a:t>color</a:t>
            </a:r>
            <a:r>
              <a:rPr lang="en-US" sz="2000" dirty="0" smtClean="0"/>
              <a:t>. There exist eleven basic color terms: black, white, red, green, blue, yellow, brown, purple, pink, orange, and grey.</a:t>
            </a:r>
            <a:endParaRPr lang="fr-FR" sz="20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latin typeface="Times New Roman" pitchFamily="18" charset="0"/>
                <a:cs typeface="Times New Roman" pitchFamily="18" charset="0"/>
              </a:rPr>
              <a:t>Mechanism of Innate Theory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According to Noam Chomsky, the mechanism of language acquisition formulates from innate processes.</a:t>
            </a:r>
            <a:endParaRPr lang="en-US"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cstate="print"/>
          <a:srcRect/>
          <a:stretch>
            <a:fillRect/>
          </a:stretch>
        </p:blipFill>
        <p:spPr bwMode="auto">
          <a:xfrm>
            <a:off x="304800" y="3886200"/>
            <a:ext cx="8458199" cy="2667000"/>
          </a:xfrm>
          <a:prstGeom prst="rect">
            <a:avLst/>
          </a:prstGeom>
          <a:noFill/>
          <a:ln w="9525">
            <a:noFill/>
            <a:miter lim="800000"/>
            <a:headEnd/>
            <a:tailEnd/>
          </a:ln>
        </p:spPr>
      </p:pic>
    </p:spTree>
    <p:extLst>
      <p:ext uri="{BB962C8B-B14F-4D97-AF65-F5344CB8AC3E}">
        <p14:creationId xmlns:p14="http://schemas.microsoft.com/office/powerpoint/2010/main" xmlns="" val="41131112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sz="half" idx="1"/>
          </p:nvPr>
        </p:nvSpPr>
        <p:spPr>
          <a:xfrm>
            <a:off x="381000" y="2438400"/>
            <a:ext cx="8153400" cy="4267200"/>
          </a:xfrm>
        </p:spPr>
        <p:txBody>
          <a:bodyPr>
            <a:normAutofit/>
          </a:bodyPr>
          <a:lstStyle/>
          <a:p>
            <a:pPr eaLnBrk="1" hangingPunct="1"/>
            <a:endParaRPr lang="en-US" sz="2400" dirty="0" smtClean="0">
              <a:latin typeface="Times New Roman" charset="0"/>
              <a:cs typeface="Times New Roman" charset="0"/>
            </a:endParaRPr>
          </a:p>
          <a:p>
            <a:pPr eaLnBrk="1" hangingPunct="1"/>
            <a:r>
              <a:rPr lang="en-US" sz="2400" dirty="0" smtClean="0">
                <a:latin typeface="Times New Roman" charset="0"/>
                <a:cs typeface="Times New Roman" charset="0"/>
              </a:rPr>
              <a:t>One of the most influential linguists of the 20th century</a:t>
            </a:r>
            <a:endParaRPr lang="en-US" sz="2400" dirty="0">
              <a:latin typeface="Times New Roman" charset="0"/>
              <a:cs typeface="Times New Roman" charset="0"/>
            </a:endParaRPr>
          </a:p>
          <a:p>
            <a:pPr eaLnBrk="1" hangingPunct="1"/>
            <a:endParaRPr lang="en-US" sz="2400" dirty="0" smtClean="0">
              <a:latin typeface="Times New Roman" charset="0"/>
              <a:cs typeface="Times New Roman" charset="0"/>
            </a:endParaRPr>
          </a:p>
          <a:p>
            <a:pPr eaLnBrk="1" hangingPunct="1"/>
            <a:r>
              <a:rPr lang="en-US" sz="2400" dirty="0" smtClean="0">
                <a:latin typeface="Times New Roman" charset="0"/>
                <a:cs typeface="Times New Roman" charset="0"/>
              </a:rPr>
              <a:t>Interested in grammaticality: how humans use a finite set of structures and rules to produce an infinite number of grammatically correct sentences</a:t>
            </a:r>
          </a:p>
          <a:p>
            <a:pPr>
              <a:buNone/>
            </a:pPr>
            <a:endParaRPr lang="en-US" sz="2400" dirty="0">
              <a:latin typeface="Times New Roman" pitchFamily="18" charset="0"/>
              <a:cs typeface="Times New Roman" pitchFamily="18" charset="0"/>
            </a:endParaRPr>
          </a:p>
          <a:p>
            <a:r>
              <a:rPr lang="en-US" sz="2400" dirty="0" smtClean="0">
                <a:latin typeface="Times New Roman" pitchFamily="18" charset="0"/>
                <a:cs typeface="Times New Roman" pitchFamily="18" charset="0"/>
              </a:rPr>
              <a:t>“</a:t>
            </a:r>
            <a:r>
              <a:rPr lang="en-US" sz="2400" dirty="0">
                <a:latin typeface="Times New Roman" pitchFamily="18" charset="0"/>
                <a:cs typeface="Times New Roman" pitchFamily="18" charset="0"/>
              </a:rPr>
              <a:t>It takes a big ego to withstand the fact that you’re saying something different f</a:t>
            </a:r>
            <a:r>
              <a:rPr lang="fr-FR" sz="2400" dirty="0">
                <a:latin typeface="Times New Roman" pitchFamily="18" charset="0"/>
                <a:cs typeface="Times New Roman" pitchFamily="18" charset="0"/>
              </a:rPr>
              <a:t>rom </a:t>
            </a:r>
            <a:r>
              <a:rPr lang="fr-FR" sz="2400" dirty="0" err="1">
                <a:latin typeface="Times New Roman" pitchFamily="18" charset="0"/>
                <a:cs typeface="Times New Roman" pitchFamily="18" charset="0"/>
              </a:rPr>
              <a:t>everyone</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else</a:t>
            </a:r>
            <a:r>
              <a:rPr lang="fr-FR" sz="2400" dirty="0">
                <a:latin typeface="Times New Roman" pitchFamily="18" charset="0"/>
                <a:cs typeface="Times New Roman" pitchFamily="18" charset="0"/>
              </a:rPr>
              <a:t>.” </a:t>
            </a:r>
            <a:r>
              <a:rPr lang="fr-FR" sz="2400" dirty="0" smtClean="0">
                <a:latin typeface="Times New Roman" pitchFamily="18" charset="0"/>
                <a:cs typeface="Times New Roman" pitchFamily="18" charset="0"/>
              </a:rPr>
              <a:t>Chomsky</a:t>
            </a:r>
            <a:endParaRPr lang="fr-FR" sz="2400" dirty="0">
              <a:latin typeface="Times New Roman" pitchFamily="18" charset="0"/>
              <a:cs typeface="Times New Roman" pitchFamily="18" charset="0"/>
            </a:endParaRPr>
          </a:p>
          <a:p>
            <a:pPr eaLnBrk="1" hangingPunct="1"/>
            <a:endParaRPr lang="en-US" sz="2400" dirty="0" smtClean="0">
              <a:latin typeface="Times New Roman" charset="0"/>
              <a:cs typeface="Times New Roman" charset="0"/>
            </a:endParaRPr>
          </a:p>
        </p:txBody>
      </p:sp>
      <p:pic>
        <p:nvPicPr>
          <p:cNvPr id="10245" name="Picture 5"/>
          <p:cNvPicPr>
            <a:picLocks noGrp="1" noChangeAspect="1" noChangeArrowheads="1"/>
          </p:cNvPicPr>
          <p:nvPr>
            <p:ph sz="half" idx="2"/>
          </p:nvPr>
        </p:nvPicPr>
        <p:blipFill>
          <a:blip r:embed="rId3">
            <a:extLst>
              <a:ext uri="{28A0092B-C50C-407E-A947-70E740481C1C}">
                <a14:useLocalDpi xmlns:a14="http://schemas.microsoft.com/office/drawing/2010/main" xmlns="" val="0"/>
              </a:ext>
            </a:extLst>
          </a:blip>
          <a:srcRect/>
          <a:stretch>
            <a:fillRect/>
          </a:stretch>
        </p:blipFill>
        <p:spPr>
          <a:xfrm>
            <a:off x="5486400" y="381000"/>
            <a:ext cx="2989262" cy="2438400"/>
          </a:xfrm>
        </p:spPr>
      </p:pic>
      <p:sp>
        <p:nvSpPr>
          <p:cNvPr id="17412" name="Rectangle 7"/>
          <p:cNvSpPr>
            <a:spLocks noChangeArrowheads="1"/>
          </p:cNvSpPr>
          <p:nvPr/>
        </p:nvSpPr>
        <p:spPr bwMode="auto">
          <a:xfrm>
            <a:off x="936625" y="514350"/>
            <a:ext cx="7521575"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endParaRPr lang="en-US"/>
          </a:p>
        </p:txBody>
      </p:sp>
      <p:sp>
        <p:nvSpPr>
          <p:cNvPr id="17413" name="Rectangle 8"/>
          <p:cNvSpPr>
            <a:spLocks noChangeArrowheads="1"/>
          </p:cNvSpPr>
          <p:nvPr/>
        </p:nvSpPr>
        <p:spPr bwMode="auto">
          <a:xfrm>
            <a:off x="990600" y="533400"/>
            <a:ext cx="72390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4400" dirty="0">
                <a:solidFill>
                  <a:schemeClr val="tx2"/>
                </a:solidFill>
                <a:latin typeface="Helvetica" pitchFamily="34" charset="0"/>
              </a:rPr>
              <a:t>Noam Chomsky</a:t>
            </a:r>
          </a:p>
        </p:txBody>
      </p:sp>
    </p:spTree>
    <p:extLst>
      <p:ext uri="{BB962C8B-B14F-4D97-AF65-F5344CB8AC3E}">
        <p14:creationId xmlns:p14="http://schemas.microsoft.com/office/powerpoint/2010/main" xmlns="" val="34673661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0245"/>
                                        </p:tgtEl>
                                        <p:attrNameLst>
                                          <p:attrName>style.visibility</p:attrName>
                                        </p:attrNameLst>
                                      </p:cBhvr>
                                      <p:to>
                                        <p:strVal val="visible"/>
                                      </p:to>
                                    </p:set>
                                    <p:animEffect transition="in" filter="dissolve">
                                      <p:cBhvr>
                                        <p:cTn id="7" dur="500"/>
                                        <p:tgtEl>
                                          <p:spTgt spid="1024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dissolve">
                                      <p:cBhvr>
                                        <p:cTn id="12" dur="500"/>
                                        <p:tgtEl>
                                          <p:spTgt spid="102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0243">
                                            <p:txEl>
                                              <p:pRg st="3" end="3"/>
                                            </p:txEl>
                                          </p:spTgt>
                                        </p:tgtEl>
                                        <p:attrNameLst>
                                          <p:attrName>style.visibility</p:attrName>
                                        </p:attrNameLst>
                                      </p:cBhvr>
                                      <p:to>
                                        <p:strVal val="visible"/>
                                      </p:to>
                                    </p:set>
                                    <p:animEffect transition="in" filter="dissolve">
                                      <p:cBhvr>
                                        <p:cTn id="17" dur="500"/>
                                        <p:tgtEl>
                                          <p:spTgt spid="1024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243">
                                            <p:txEl>
                                              <p:pRg st="5" end="5"/>
                                            </p:txEl>
                                          </p:spTgt>
                                        </p:tgtEl>
                                        <p:attrNameLst>
                                          <p:attrName>style.visibility</p:attrName>
                                        </p:attrNameLst>
                                      </p:cBhvr>
                                      <p:to>
                                        <p:strVal val="visible"/>
                                      </p:to>
                                    </p:set>
                                    <p:animEffect transition="in" filter="dissolve">
                                      <p:cBhvr>
                                        <p:cTn id="22" dur="500"/>
                                        <p:tgtEl>
                                          <p:spTgt spid="1024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dirty="0" err="1" smtClean="0"/>
              <a:t>Innatism</a:t>
            </a:r>
            <a:r>
              <a:rPr lang="en-US" sz="3200" dirty="0" smtClean="0"/>
              <a:t>: Universal grammar or generative grammar.</a:t>
            </a:r>
            <a:endParaRPr lang="en-US" sz="3200" dirty="0"/>
          </a:p>
        </p:txBody>
      </p:sp>
      <p:sp>
        <p:nvSpPr>
          <p:cNvPr id="3" name="Content Placeholder 2"/>
          <p:cNvSpPr>
            <a:spLocks noGrp="1"/>
          </p:cNvSpPr>
          <p:nvPr>
            <p:ph idx="1"/>
          </p:nvPr>
        </p:nvSpPr>
        <p:spPr>
          <a:xfrm>
            <a:off x="457200" y="1371600"/>
            <a:ext cx="8229600" cy="5181600"/>
          </a:xfrm>
        </p:spPr>
        <p:txBody>
          <a:bodyPr>
            <a:noAutofit/>
          </a:bodyPr>
          <a:lstStyle/>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we are born with set of rules about language in our brains.</a:t>
            </a:r>
          </a:p>
          <a:p>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“Children are equipped with an innate template or blueprint for language and this blueprint aids the child in the task of constructing a grammar for their language.”</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This is known as “Innateness Hypothesis.”</a:t>
            </a:r>
          </a:p>
          <a:p>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10242901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000" b="1" dirty="0" smtClean="0">
                <a:latin typeface="Times New Roman" pitchFamily="18" charset="0"/>
                <a:cs typeface="Times New Roman" pitchFamily="18" charset="0"/>
              </a:rPr>
              <a:t>All children share the same innateness</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800" dirty="0" smtClean="0">
                <a:latin typeface="Times New Roman" pitchFamily="18" charset="0"/>
                <a:cs typeface="Times New Roman" pitchFamily="18" charset="0"/>
              </a:rPr>
              <a:t>Chomsky thus proposes that "all children share the same internal constraints which characterize narrowly the grammar they are going to construct." </a:t>
            </a:r>
          </a:p>
          <a:p>
            <a:pPr>
              <a:buNone/>
            </a:pPr>
            <a:r>
              <a:rPr lang="en-US" sz="2800" dirty="0" smtClean="0">
                <a:latin typeface="Times New Roman" pitchFamily="18" charset="0"/>
                <a:cs typeface="Times New Roman" pitchFamily="18" charset="0"/>
              </a:rPr>
              <a:t>						  (Chomsky, 1977, p.98) </a:t>
            </a:r>
            <a:endParaRPr lang="en-US" sz="2800" dirty="0">
              <a:latin typeface="Times New Roman" pitchFamily="18" charset="0"/>
              <a:cs typeface="Times New Roman" pitchFamily="18" charset="0"/>
            </a:endParaRPr>
          </a:p>
        </p:txBody>
      </p:sp>
      <p:pic>
        <p:nvPicPr>
          <p:cNvPr id="4" name="Picture 4" descr="classroom4"/>
          <p:cNvPicPr>
            <a:picLocks noChangeAspect="1" noChangeArrowheads="1"/>
          </p:cNvPicPr>
          <p:nvPr/>
        </p:nvPicPr>
        <p:blipFill>
          <a:blip r:embed="rId2" cstate="print"/>
          <a:srcRect/>
          <a:stretch>
            <a:fillRect/>
          </a:stretch>
        </p:blipFill>
        <p:spPr>
          <a:xfrm>
            <a:off x="1981200" y="3581400"/>
            <a:ext cx="5400675" cy="2590800"/>
          </a:xfrm>
          <a:prstGeom prst="rect">
            <a:avLst/>
          </a:prstGeom>
          <a:noFill/>
        </p:spPr>
      </p:pic>
    </p:spTree>
    <p:extLst>
      <p:ext uri="{BB962C8B-B14F-4D97-AF65-F5344CB8AC3E}">
        <p14:creationId xmlns:p14="http://schemas.microsoft.com/office/powerpoint/2010/main" xmlns="" val="4014342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304800"/>
            <a:ext cx="6457950" cy="1293028"/>
          </a:xfrm>
        </p:spPr>
        <p:txBody>
          <a:bodyPr/>
          <a:lstStyle/>
          <a:p>
            <a:r>
              <a:rPr lang="en-US" b="1" dirty="0"/>
              <a:t>Universal grammar (UG)</a:t>
            </a:r>
            <a:endParaRPr lang="en-US" dirty="0"/>
          </a:p>
        </p:txBody>
      </p:sp>
      <p:sp>
        <p:nvSpPr>
          <p:cNvPr id="3" name="Content Placeholder 2"/>
          <p:cNvSpPr>
            <a:spLocks noGrp="1"/>
          </p:cNvSpPr>
          <p:nvPr>
            <p:ph idx="1"/>
          </p:nvPr>
        </p:nvSpPr>
        <p:spPr>
          <a:xfrm>
            <a:off x="533400" y="1905000"/>
            <a:ext cx="8115300" cy="3962400"/>
          </a:xfrm>
        </p:spPr>
        <p:txBody>
          <a:bodyPr>
            <a:normAutofit/>
          </a:bodyPr>
          <a:lstStyle/>
          <a:p>
            <a:pPr marL="0" indent="0" algn="just">
              <a:buNone/>
            </a:pPr>
            <a:r>
              <a:rPr lang="en-US" sz="2800" dirty="0" smtClean="0">
                <a:latin typeface="+mj-lt"/>
              </a:rPr>
              <a:t>The </a:t>
            </a:r>
            <a:r>
              <a:rPr lang="en-US" sz="2800" dirty="0">
                <a:latin typeface="+mj-lt"/>
              </a:rPr>
              <a:t>theory suggests that linguistic ability manifests itself without being taught and that there are properties that all natural </a:t>
            </a:r>
            <a:r>
              <a:rPr lang="en-US" sz="2800" dirty="0" smtClean="0">
                <a:latin typeface="+mj-lt"/>
              </a:rPr>
              <a:t>human</a:t>
            </a:r>
            <a:r>
              <a:rPr lang="en-US" sz="2800" u="sng" dirty="0">
                <a:latin typeface="+mj-lt"/>
              </a:rPr>
              <a:t> </a:t>
            </a:r>
            <a:r>
              <a:rPr lang="en-US" sz="2800" dirty="0" smtClean="0">
                <a:latin typeface="+mj-lt"/>
              </a:rPr>
              <a:t>languages </a:t>
            </a:r>
            <a:r>
              <a:rPr lang="en-US" sz="2800" dirty="0">
                <a:latin typeface="+mj-lt"/>
              </a:rPr>
              <a:t>share. It is a matter of observation and experimentation to determine precisely what abilities are innate and what properties are shared by all languages.</a:t>
            </a:r>
          </a:p>
          <a:p>
            <a:endParaRPr lang="en-US" dirty="0"/>
          </a:p>
        </p:txBody>
      </p:sp>
    </p:spTree>
    <p:extLst>
      <p:ext uri="{BB962C8B-B14F-4D97-AF65-F5344CB8AC3E}">
        <p14:creationId xmlns:p14="http://schemas.microsoft.com/office/powerpoint/2010/main" xmlns="" val="3136205873"/>
      </p:ext>
    </p:extLst>
  </p:cSld>
  <p:clrMapOvr>
    <a:masterClrMapping/>
  </p:clrMapOvr>
  <mc:AlternateContent xmlns:mc="http://schemas.openxmlformats.org/markup-compatibility/2006">
    <mc:Choice xmlns:p14="http://schemas.microsoft.com/office/powerpoint/2010/main" xmlns="" Requires="p14">
      <p:transition spd="slow" p14:dur="1250">
        <p14:switch dir="r"/>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99116" y="1600200"/>
            <a:ext cx="6920883" cy="1815882"/>
          </a:xfrm>
          <a:prstGeom prst="rect">
            <a:avLst/>
          </a:prstGeom>
          <a:noFill/>
        </p:spPr>
        <p:txBody>
          <a:bodyPr wrap="square" rtlCol="0">
            <a:spAutoFit/>
          </a:bodyPr>
          <a:lstStyle/>
          <a:p>
            <a:r>
              <a:rPr lang="en-US" sz="2800" b="1" dirty="0" smtClean="0"/>
              <a:t>Universal Grammar</a:t>
            </a:r>
            <a:r>
              <a:rPr lang="en-US" sz="2800" dirty="0" smtClean="0"/>
              <a:t> (UG) or Mental Grammar</a:t>
            </a:r>
          </a:p>
          <a:p>
            <a:r>
              <a:rPr lang="en-US" sz="2800" dirty="0" smtClean="0"/>
              <a:t>Is a theory in Linguistics proposing that the ability to learn grammar is hard-wired into the brain.</a:t>
            </a:r>
            <a:endParaRPr lang="en-US" sz="2800" dirty="0"/>
          </a:p>
        </p:txBody>
      </p:sp>
      <p:sp>
        <p:nvSpPr>
          <p:cNvPr id="5" name="TextBox 4"/>
          <p:cNvSpPr txBox="1"/>
          <p:nvPr/>
        </p:nvSpPr>
        <p:spPr>
          <a:xfrm>
            <a:off x="762000" y="4038600"/>
            <a:ext cx="6705600" cy="1938992"/>
          </a:xfrm>
          <a:prstGeom prst="rect">
            <a:avLst/>
          </a:prstGeom>
          <a:noFill/>
        </p:spPr>
        <p:txBody>
          <a:bodyPr wrap="square" rtlCol="0">
            <a:spAutoFit/>
          </a:bodyPr>
          <a:lstStyle/>
          <a:p>
            <a:r>
              <a:rPr lang="en-US" sz="2400" dirty="0" smtClean="0"/>
              <a:t>and as opposed to other 'grammars‘ e.g.</a:t>
            </a:r>
          </a:p>
          <a:p>
            <a:endParaRPr lang="en-US" sz="2400" dirty="0" smtClean="0"/>
          </a:p>
          <a:p>
            <a:pPr marL="342900" indent="-342900">
              <a:buAutoNum type="arabicPeriod"/>
            </a:pPr>
            <a:r>
              <a:rPr lang="en-US" sz="2400" dirty="0" smtClean="0"/>
              <a:t>Prescriptive</a:t>
            </a:r>
            <a:endParaRPr lang="en-US" sz="2400" dirty="0"/>
          </a:p>
          <a:p>
            <a:pPr marL="342900" indent="-342900">
              <a:buAutoNum type="arabicPeriod"/>
            </a:pPr>
            <a:r>
              <a:rPr lang="en-US" sz="2400" dirty="0" smtClean="0"/>
              <a:t>Descriptive </a:t>
            </a:r>
          </a:p>
          <a:p>
            <a:pPr marL="342900" indent="-342900">
              <a:buAutoNum type="arabicPeriod"/>
            </a:pPr>
            <a:r>
              <a:rPr lang="en-US" sz="2400" dirty="0" smtClean="0"/>
              <a:t>Pedagogical</a:t>
            </a:r>
            <a:endParaRPr lang="en-US" sz="2400" dirty="0"/>
          </a:p>
        </p:txBody>
      </p:sp>
    </p:spTree>
    <p:extLst>
      <p:ext uri="{BB962C8B-B14F-4D97-AF65-F5344CB8AC3E}">
        <p14:creationId xmlns:p14="http://schemas.microsoft.com/office/powerpoint/2010/main" xmlns="" val="4877584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Argument:</a:t>
            </a:r>
            <a:endParaRPr lang="en-US" sz="4000" dirty="0">
              <a:latin typeface="Times New Roman" pitchFamily="18" charset="0"/>
              <a:cs typeface="Times New Roman" pitchFamily="18" charset="0"/>
            </a:endParaRPr>
          </a:p>
        </p:txBody>
      </p:sp>
      <p:sp>
        <p:nvSpPr>
          <p:cNvPr id="4" name="TextBox 3"/>
          <p:cNvSpPr txBox="1"/>
          <p:nvPr/>
        </p:nvSpPr>
        <p:spPr>
          <a:xfrm>
            <a:off x="381000" y="1600200"/>
            <a:ext cx="8001000" cy="3539430"/>
          </a:xfrm>
          <a:prstGeom prst="rect">
            <a:avLst/>
          </a:prstGeom>
          <a:noFill/>
        </p:spPr>
        <p:txBody>
          <a:bodyPr wrap="square" rtlCol="0">
            <a:spAutoFit/>
          </a:bodyPr>
          <a:lstStyle/>
          <a:p>
            <a:r>
              <a:rPr lang="en-US" sz="2800" dirty="0"/>
              <a:t>The theory of </a:t>
            </a:r>
            <a:r>
              <a:rPr lang="en-US" sz="2800" b="1" dirty="0"/>
              <a:t>Universal Grammar </a:t>
            </a:r>
            <a:r>
              <a:rPr lang="en-US" sz="2800" dirty="0"/>
              <a:t>proposes that if human beings are brought up under </a:t>
            </a:r>
            <a:r>
              <a:rPr lang="en-US" sz="2800" dirty="0" smtClean="0"/>
              <a:t>normal condition then </a:t>
            </a:r>
            <a:r>
              <a:rPr lang="en-US" sz="2800" dirty="0"/>
              <a:t>they will always develop language with a certain </a:t>
            </a:r>
            <a:r>
              <a:rPr lang="en-US" sz="2800" dirty="0" smtClean="0"/>
              <a:t>property X e.g.: </a:t>
            </a:r>
          </a:p>
          <a:p>
            <a:endParaRPr lang="en-US" sz="2800" dirty="0" smtClean="0"/>
          </a:p>
          <a:p>
            <a:endParaRPr lang="en-US" sz="2800" dirty="0"/>
          </a:p>
          <a:p>
            <a:pPr>
              <a:buFont typeface="Arial" pitchFamily="34" charset="0"/>
              <a:buChar char="•"/>
            </a:pPr>
            <a:r>
              <a:rPr lang="en-US" sz="2800" dirty="0" smtClean="0"/>
              <a:t>distinguishing</a:t>
            </a:r>
            <a:r>
              <a:rPr lang="en-US" sz="2800" dirty="0"/>
              <a:t> nouns from </a:t>
            </a:r>
            <a:r>
              <a:rPr lang="en-US" sz="2800" dirty="0" smtClean="0"/>
              <a:t>verbs, or</a:t>
            </a:r>
          </a:p>
          <a:p>
            <a:pPr>
              <a:buFont typeface="Arial" pitchFamily="34" charset="0"/>
              <a:buChar char="•"/>
            </a:pPr>
            <a:r>
              <a:rPr lang="en-US" sz="2800" dirty="0" smtClean="0"/>
              <a:t>distinguishing</a:t>
            </a:r>
            <a:r>
              <a:rPr lang="en-US" sz="2800" dirty="0"/>
              <a:t> function words from lexical </a:t>
            </a:r>
            <a:r>
              <a:rPr lang="en-US" sz="2800" dirty="0" smtClean="0"/>
              <a:t>words.</a:t>
            </a:r>
          </a:p>
        </p:txBody>
      </p:sp>
    </p:spTree>
    <p:extLst>
      <p:ext uri="{BB962C8B-B14F-4D97-AF65-F5344CB8AC3E}">
        <p14:creationId xmlns:p14="http://schemas.microsoft.com/office/powerpoint/2010/main" xmlns="" val="24661625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Argument:</a:t>
            </a:r>
            <a:endParaRPr lang="en-US" sz="4000" dirty="0">
              <a:latin typeface="Times New Roman" pitchFamily="18" charset="0"/>
              <a:cs typeface="Times New Roman" pitchFamily="18" charset="0"/>
            </a:endParaRPr>
          </a:p>
        </p:txBody>
      </p:sp>
      <p:sp>
        <p:nvSpPr>
          <p:cNvPr id="4" name="TextBox 3"/>
          <p:cNvSpPr txBox="1"/>
          <p:nvPr/>
        </p:nvSpPr>
        <p:spPr>
          <a:xfrm>
            <a:off x="699116" y="1600200"/>
            <a:ext cx="6920883" cy="3970318"/>
          </a:xfrm>
          <a:prstGeom prst="rect">
            <a:avLst/>
          </a:prstGeom>
          <a:noFill/>
        </p:spPr>
        <p:txBody>
          <a:bodyPr wrap="square" rtlCol="0">
            <a:spAutoFit/>
          </a:bodyPr>
          <a:lstStyle/>
          <a:p>
            <a:r>
              <a:rPr lang="en-US" sz="2800" dirty="0" smtClean="0"/>
              <a:t> </a:t>
            </a:r>
            <a:r>
              <a:rPr lang="en-US" sz="2800" dirty="0"/>
              <a:t>As a result, property X is considered to be a property of universal grammar in the most general </a:t>
            </a:r>
            <a:r>
              <a:rPr lang="en-US" sz="2800" dirty="0" smtClean="0"/>
              <a:t>sense.</a:t>
            </a:r>
          </a:p>
          <a:p>
            <a:endParaRPr lang="en-US" sz="2800" dirty="0"/>
          </a:p>
          <a:p>
            <a:r>
              <a:rPr lang="en-US" sz="2800" dirty="0" smtClean="0"/>
              <a:t>Using </a:t>
            </a:r>
            <a:r>
              <a:rPr lang="en-US" sz="2800" dirty="0"/>
              <a:t>the above examples, Universal Grammar would be the innate property of the human brain that causes it to posit a difference between nouns and verbs whenever presented with linguistic data.</a:t>
            </a:r>
          </a:p>
        </p:txBody>
      </p:sp>
    </p:spTree>
    <p:extLst>
      <p:ext uri="{BB962C8B-B14F-4D97-AF65-F5344CB8AC3E}">
        <p14:creationId xmlns:p14="http://schemas.microsoft.com/office/powerpoint/2010/main" xmlns="" val="8263622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Different Hypotheses:</a:t>
            </a:r>
            <a:endParaRPr lang="en-US" sz="4000" dirty="0">
              <a:latin typeface="Times New Roman" pitchFamily="18" charset="0"/>
              <a:cs typeface="Times New Roman" pitchFamily="18" charset="0"/>
            </a:endParaRPr>
          </a:p>
        </p:txBody>
      </p:sp>
      <p:sp>
        <p:nvSpPr>
          <p:cNvPr id="4" name="TextBox 3"/>
          <p:cNvSpPr txBox="1"/>
          <p:nvPr/>
        </p:nvSpPr>
        <p:spPr>
          <a:xfrm>
            <a:off x="699116" y="1600200"/>
            <a:ext cx="6920883" cy="3826689"/>
          </a:xfrm>
          <a:prstGeom prst="rect">
            <a:avLst/>
          </a:prstGeom>
          <a:noFill/>
        </p:spPr>
        <p:txBody>
          <a:bodyPr wrap="square" rtlCol="0">
            <a:spAutoFit/>
          </a:bodyPr>
          <a:lstStyle/>
          <a:p>
            <a:r>
              <a:rPr lang="en-US" sz="2800" dirty="0" smtClean="0"/>
              <a:t>In </a:t>
            </a:r>
            <a:r>
              <a:rPr lang="en-US" sz="2800" dirty="0"/>
              <a:t>an article titled</a:t>
            </a:r>
            <a:r>
              <a:rPr lang="en-US" sz="2800" dirty="0" smtClean="0"/>
              <a:t>,</a:t>
            </a:r>
          </a:p>
          <a:p>
            <a:pPr algn="ctr"/>
            <a:r>
              <a:rPr lang="en-US" sz="2800" dirty="0" smtClean="0">
                <a:solidFill>
                  <a:schemeClr val="accent2">
                    <a:lumMod val="60000"/>
                    <a:lumOff val="40000"/>
                  </a:schemeClr>
                </a:solidFill>
              </a:rPr>
              <a:t>"</a:t>
            </a:r>
            <a:r>
              <a:rPr lang="en-US" sz="2800" dirty="0">
                <a:solidFill>
                  <a:schemeClr val="accent2">
                    <a:lumMod val="60000"/>
                    <a:lumOff val="40000"/>
                  </a:schemeClr>
                </a:solidFill>
              </a:rPr>
              <a:t>The Faculty of Language: What Is It, Who Has It, and How Did It Evolve</a:t>
            </a:r>
            <a:r>
              <a:rPr lang="en-US" sz="2800" dirty="0" smtClean="0">
                <a:solidFill>
                  <a:schemeClr val="accent2">
                    <a:lumMod val="60000"/>
                    <a:lumOff val="40000"/>
                  </a:schemeClr>
                </a:solidFill>
              </a:rPr>
              <a:t>?“</a:t>
            </a:r>
          </a:p>
          <a:p>
            <a:endParaRPr lang="en-US" sz="2800" baseline="30000" dirty="0"/>
          </a:p>
          <a:p>
            <a:r>
              <a:rPr lang="en-US" sz="2800" dirty="0" smtClean="0">
                <a:solidFill>
                  <a:srgbClr val="C00000"/>
                </a:solidFill>
              </a:rPr>
              <a:t>Hauser</a:t>
            </a:r>
            <a:r>
              <a:rPr lang="en-US" sz="2800" dirty="0"/>
              <a:t>, </a:t>
            </a:r>
            <a:r>
              <a:rPr lang="en-US" sz="2800" dirty="0">
                <a:solidFill>
                  <a:srgbClr val="C00000"/>
                </a:solidFill>
              </a:rPr>
              <a:t>Chomsky</a:t>
            </a:r>
            <a:r>
              <a:rPr lang="en-US" sz="2800" dirty="0"/>
              <a:t>, and </a:t>
            </a:r>
            <a:r>
              <a:rPr lang="en-US" sz="2800" dirty="0">
                <a:solidFill>
                  <a:srgbClr val="C00000"/>
                </a:solidFill>
              </a:rPr>
              <a:t>Fitch</a:t>
            </a:r>
            <a:r>
              <a:rPr lang="en-US" sz="2800" dirty="0"/>
              <a:t> present the three leading hypotheses for how language evolved and brought humans to the point where we have a </a:t>
            </a:r>
            <a:r>
              <a:rPr lang="en-US" sz="2800" dirty="0">
                <a:solidFill>
                  <a:srgbClr val="FFC000"/>
                </a:solidFill>
              </a:rPr>
              <a:t>Universal Grammar</a:t>
            </a:r>
            <a:r>
              <a:rPr lang="en-US" sz="2800" dirty="0" smtClean="0"/>
              <a:t>.</a:t>
            </a:r>
            <a:endParaRPr lang="en-US" sz="2800" dirty="0"/>
          </a:p>
        </p:txBody>
      </p:sp>
    </p:spTree>
    <p:extLst>
      <p:ext uri="{BB962C8B-B14F-4D97-AF65-F5344CB8AC3E}">
        <p14:creationId xmlns:p14="http://schemas.microsoft.com/office/powerpoint/2010/main" xmlns="" val="7572545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itchFamily="18" charset="0"/>
                <a:cs typeface="Times New Roman" pitchFamily="18" charset="0"/>
              </a:rPr>
              <a:t>Different </a:t>
            </a:r>
            <a:r>
              <a:rPr lang="en-US" sz="4000" dirty="0" smtClean="0">
                <a:latin typeface="Times New Roman" pitchFamily="18" charset="0"/>
                <a:cs typeface="Times New Roman" pitchFamily="18" charset="0"/>
              </a:rPr>
              <a:t>Hypotheses:</a:t>
            </a:r>
            <a:endParaRPr lang="en-US" sz="4000" dirty="0">
              <a:latin typeface="Times New Roman" pitchFamily="18" charset="0"/>
              <a:cs typeface="Times New Roman" pitchFamily="18" charset="0"/>
            </a:endParaRPr>
          </a:p>
        </p:txBody>
      </p:sp>
      <p:sp>
        <p:nvSpPr>
          <p:cNvPr id="4" name="TextBox 3"/>
          <p:cNvSpPr txBox="1"/>
          <p:nvPr/>
        </p:nvSpPr>
        <p:spPr>
          <a:xfrm>
            <a:off x="699116" y="1600200"/>
            <a:ext cx="6920883" cy="3293209"/>
          </a:xfrm>
          <a:prstGeom prst="rect">
            <a:avLst/>
          </a:prstGeom>
          <a:noFill/>
        </p:spPr>
        <p:txBody>
          <a:bodyPr wrap="square" rtlCol="0">
            <a:spAutoFit/>
          </a:bodyPr>
          <a:lstStyle/>
          <a:p>
            <a:r>
              <a:rPr lang="en-US" sz="2800" dirty="0" smtClean="0"/>
              <a:t> Three Hypotheses :</a:t>
            </a:r>
          </a:p>
          <a:p>
            <a:endParaRPr lang="en-US" sz="2800" dirty="0" smtClean="0"/>
          </a:p>
          <a:p>
            <a:pPr marL="514350" indent="-514350">
              <a:buAutoNum type="arabicPeriod"/>
            </a:pPr>
            <a:r>
              <a:rPr lang="en-US" sz="2800" dirty="0" smtClean="0"/>
              <a:t>It states </a:t>
            </a:r>
            <a:r>
              <a:rPr lang="en-US" sz="2800" dirty="0"/>
              <a:t>that </a:t>
            </a:r>
            <a:r>
              <a:rPr lang="en-US" sz="2800" dirty="0">
                <a:solidFill>
                  <a:schemeClr val="accent2">
                    <a:lumMod val="60000"/>
                    <a:lumOff val="40000"/>
                  </a:schemeClr>
                </a:solidFill>
              </a:rPr>
              <a:t>FLB</a:t>
            </a:r>
            <a:r>
              <a:rPr lang="en-US" sz="2800" dirty="0"/>
              <a:t> (the Faculty of Language in the broad sense) is strictly homologous to </a:t>
            </a:r>
            <a:r>
              <a:rPr lang="en-US" sz="2800" dirty="0">
                <a:solidFill>
                  <a:schemeClr val="accent2">
                    <a:lumMod val="40000"/>
                    <a:lumOff val="60000"/>
                  </a:schemeClr>
                </a:solidFill>
              </a:rPr>
              <a:t>animal communication</a:t>
            </a:r>
            <a:r>
              <a:rPr lang="en-US" sz="2800" dirty="0" smtClean="0"/>
              <a:t>.</a:t>
            </a:r>
          </a:p>
          <a:p>
            <a:pPr marL="514350" indent="-514350">
              <a:buAutoNum type="arabicPeriod"/>
            </a:pPr>
            <a:endParaRPr lang="en-US" sz="2800" dirty="0"/>
          </a:p>
          <a:p>
            <a:r>
              <a:rPr lang="en-US" sz="2000" dirty="0" smtClean="0"/>
              <a:t>This </a:t>
            </a:r>
            <a:r>
              <a:rPr lang="en-US" sz="2000" dirty="0"/>
              <a:t>means that homologous aspects of the Faculty of Language exist in non-human </a:t>
            </a:r>
            <a:r>
              <a:rPr lang="en-US" sz="2000" dirty="0" smtClean="0"/>
              <a:t>animals.</a:t>
            </a:r>
          </a:p>
        </p:txBody>
      </p:sp>
    </p:spTree>
    <p:extLst>
      <p:ext uri="{BB962C8B-B14F-4D97-AF65-F5344CB8AC3E}">
        <p14:creationId xmlns:p14="http://schemas.microsoft.com/office/powerpoint/2010/main" xmlns="" val="36733269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itchFamily="18" charset="0"/>
                <a:cs typeface="Times New Roman" pitchFamily="18" charset="0"/>
              </a:rPr>
              <a:t>Different </a:t>
            </a:r>
            <a:r>
              <a:rPr lang="en-US" sz="4000" dirty="0" smtClean="0">
                <a:latin typeface="Times New Roman" pitchFamily="18" charset="0"/>
                <a:cs typeface="Times New Roman" pitchFamily="18" charset="0"/>
              </a:rPr>
              <a:t>Hypotheses:</a:t>
            </a:r>
            <a:endParaRPr lang="en-US" sz="4000" dirty="0">
              <a:latin typeface="Times New Roman" pitchFamily="18" charset="0"/>
              <a:cs typeface="Times New Roman" pitchFamily="18" charset="0"/>
            </a:endParaRPr>
          </a:p>
        </p:txBody>
      </p:sp>
      <p:sp>
        <p:nvSpPr>
          <p:cNvPr id="4" name="TextBox 3"/>
          <p:cNvSpPr txBox="1"/>
          <p:nvPr/>
        </p:nvSpPr>
        <p:spPr>
          <a:xfrm>
            <a:off x="699116" y="1600200"/>
            <a:ext cx="6920883" cy="3600986"/>
          </a:xfrm>
          <a:prstGeom prst="rect">
            <a:avLst/>
          </a:prstGeom>
          <a:noFill/>
        </p:spPr>
        <p:txBody>
          <a:bodyPr wrap="square" rtlCol="0">
            <a:spAutoFit/>
          </a:bodyPr>
          <a:lstStyle/>
          <a:p>
            <a:r>
              <a:rPr lang="en-US" sz="2800" dirty="0" smtClean="0"/>
              <a:t> Three Hypotheses :</a:t>
            </a:r>
          </a:p>
          <a:p>
            <a:endParaRPr lang="en-US" sz="2800" dirty="0" smtClean="0"/>
          </a:p>
          <a:p>
            <a:pPr marL="514350" indent="-514350">
              <a:buFont typeface="+mj-lt"/>
              <a:buAutoNum type="arabicPeriod" startAt="2"/>
            </a:pPr>
            <a:r>
              <a:rPr lang="en-US" sz="2800" dirty="0" smtClean="0"/>
              <a:t>It states </a:t>
            </a:r>
            <a:r>
              <a:rPr lang="en-US" sz="2800" dirty="0"/>
              <a:t>that </a:t>
            </a:r>
            <a:r>
              <a:rPr lang="en-US" sz="2800" dirty="0">
                <a:solidFill>
                  <a:schemeClr val="accent2">
                    <a:lumMod val="60000"/>
                    <a:lumOff val="40000"/>
                  </a:schemeClr>
                </a:solidFill>
              </a:rPr>
              <a:t>FLB</a:t>
            </a:r>
            <a:r>
              <a:rPr lang="en-US" sz="2800" dirty="0"/>
              <a:t> "is a derived, uniquely human adaptation for language". </a:t>
            </a:r>
            <a:endParaRPr lang="en-US" sz="2800" dirty="0" smtClean="0"/>
          </a:p>
          <a:p>
            <a:pPr marL="514350" indent="-514350">
              <a:buFont typeface="+mj-lt"/>
              <a:buAutoNum type="arabicPeriod" startAt="2"/>
            </a:pPr>
            <a:endParaRPr lang="en-US" sz="2800" dirty="0" smtClean="0"/>
          </a:p>
          <a:p>
            <a:r>
              <a:rPr lang="en-US" sz="2000" dirty="0" smtClean="0"/>
              <a:t>This </a:t>
            </a:r>
            <a:r>
              <a:rPr lang="en-US" sz="2000" dirty="0"/>
              <a:t>hypothesis believes that individual traits were subject to natural selection and came to be very specialized for </a:t>
            </a:r>
            <a:r>
              <a:rPr lang="en-US" sz="2000" dirty="0" smtClean="0"/>
              <a:t>humans.</a:t>
            </a:r>
          </a:p>
        </p:txBody>
      </p:sp>
    </p:spTree>
    <p:extLst>
      <p:ext uri="{BB962C8B-B14F-4D97-AF65-F5344CB8AC3E}">
        <p14:creationId xmlns:p14="http://schemas.microsoft.com/office/powerpoint/2010/main" xmlns="" val="40821032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itchFamily="18" charset="0"/>
                <a:cs typeface="Times New Roman" pitchFamily="18" charset="0"/>
              </a:rPr>
              <a:t>Different Hypotheses :</a:t>
            </a:r>
          </a:p>
        </p:txBody>
      </p:sp>
      <p:sp>
        <p:nvSpPr>
          <p:cNvPr id="4" name="TextBox 3"/>
          <p:cNvSpPr txBox="1"/>
          <p:nvPr/>
        </p:nvSpPr>
        <p:spPr>
          <a:xfrm>
            <a:off x="699116" y="1600200"/>
            <a:ext cx="6920883" cy="4832092"/>
          </a:xfrm>
          <a:prstGeom prst="rect">
            <a:avLst/>
          </a:prstGeom>
          <a:noFill/>
        </p:spPr>
        <p:txBody>
          <a:bodyPr wrap="square" rtlCol="0">
            <a:spAutoFit/>
          </a:bodyPr>
          <a:lstStyle/>
          <a:p>
            <a:r>
              <a:rPr lang="en-US" sz="2800" dirty="0" smtClean="0"/>
              <a:t> Three Hypotheses :</a:t>
            </a:r>
          </a:p>
          <a:p>
            <a:endParaRPr lang="en-US" sz="2800" dirty="0" smtClean="0"/>
          </a:p>
          <a:p>
            <a:pPr marL="514350" indent="-514350">
              <a:buFont typeface="+mj-lt"/>
              <a:buAutoNum type="arabicPeriod" startAt="3"/>
            </a:pPr>
            <a:r>
              <a:rPr lang="en-US" sz="2800" dirty="0" smtClean="0"/>
              <a:t>It states </a:t>
            </a:r>
            <a:r>
              <a:rPr lang="en-US" sz="2800" dirty="0"/>
              <a:t>that only </a:t>
            </a:r>
            <a:r>
              <a:rPr lang="en-US" sz="2800" dirty="0">
                <a:solidFill>
                  <a:schemeClr val="accent2">
                    <a:lumMod val="60000"/>
                    <a:lumOff val="40000"/>
                  </a:schemeClr>
                </a:solidFill>
              </a:rPr>
              <a:t>FLN</a:t>
            </a:r>
            <a:r>
              <a:rPr lang="en-US" sz="2800" dirty="0"/>
              <a:t> (the Faculty of Language in the narrow sense) is unique to humans. </a:t>
            </a:r>
            <a:endParaRPr lang="en-US" sz="2800" dirty="0" smtClean="0"/>
          </a:p>
          <a:p>
            <a:pPr marL="514350" indent="-514350">
              <a:buFont typeface="+mj-lt"/>
              <a:buAutoNum type="arabicPeriod" startAt="3"/>
            </a:pPr>
            <a:endParaRPr lang="en-US" sz="2000" dirty="0"/>
          </a:p>
          <a:p>
            <a:r>
              <a:rPr lang="en-US" sz="2000" dirty="0" smtClean="0"/>
              <a:t>It </a:t>
            </a:r>
            <a:r>
              <a:rPr lang="en-US" sz="2000" dirty="0"/>
              <a:t>believes that while mechanisms of </a:t>
            </a:r>
            <a:r>
              <a:rPr lang="en-US" sz="2000" dirty="0">
                <a:solidFill>
                  <a:schemeClr val="accent2">
                    <a:lumMod val="60000"/>
                    <a:lumOff val="40000"/>
                  </a:schemeClr>
                </a:solidFill>
              </a:rPr>
              <a:t>FLB</a:t>
            </a:r>
            <a:r>
              <a:rPr lang="en-US" sz="2000" dirty="0"/>
              <a:t> are present in both humans and non-human animals, that the computational mechanism of recursion is recently evolved solely in </a:t>
            </a:r>
            <a:r>
              <a:rPr lang="en-US" sz="2000" dirty="0" smtClean="0"/>
              <a:t>humans. </a:t>
            </a:r>
          </a:p>
          <a:p>
            <a:r>
              <a:rPr lang="en-US" sz="2000" dirty="0" smtClean="0"/>
              <a:t>This </a:t>
            </a:r>
            <a:r>
              <a:rPr lang="en-US" sz="2000" dirty="0"/>
              <a:t>is the hypothesis which most closely aligns to the typical theory of </a:t>
            </a:r>
            <a:r>
              <a:rPr lang="en-US" sz="2000" dirty="0">
                <a:solidFill>
                  <a:srgbClr val="FFC000"/>
                </a:solidFill>
              </a:rPr>
              <a:t>Universal Grammar </a:t>
            </a:r>
            <a:r>
              <a:rPr lang="en-US" sz="2000" dirty="0"/>
              <a:t>championed by </a:t>
            </a:r>
            <a:r>
              <a:rPr lang="en-US" sz="2000" dirty="0">
                <a:solidFill>
                  <a:srgbClr val="C00000"/>
                </a:solidFill>
              </a:rPr>
              <a:t>Chomsky.</a:t>
            </a:r>
          </a:p>
        </p:txBody>
      </p:sp>
    </p:spTree>
    <p:extLst>
      <p:ext uri="{BB962C8B-B14F-4D97-AF65-F5344CB8AC3E}">
        <p14:creationId xmlns:p14="http://schemas.microsoft.com/office/powerpoint/2010/main" xmlns="" val="2794495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15112"/>
          </a:xfrm>
        </p:spPr>
        <p:txBody>
          <a:bodyPr>
            <a:normAutofit fontScale="90000"/>
          </a:bodyPr>
          <a:lstStyle/>
          <a:p>
            <a:r>
              <a:rPr lang="en-US" sz="2800" u="sng" dirty="0" smtClean="0"/>
              <a:t>Before Chomsky</a:t>
            </a:r>
            <a:endParaRPr lang="en-US" sz="2800" dirty="0"/>
          </a:p>
        </p:txBody>
      </p:sp>
      <p:sp>
        <p:nvSpPr>
          <p:cNvPr id="3" name="Content Placeholder 2"/>
          <p:cNvSpPr>
            <a:spLocks noGrp="1"/>
          </p:cNvSpPr>
          <p:nvPr>
            <p:ph idx="1"/>
          </p:nvPr>
        </p:nvSpPr>
        <p:spPr>
          <a:xfrm>
            <a:off x="457200" y="1143000"/>
            <a:ext cx="8229600" cy="4983163"/>
          </a:xfrm>
        </p:spPr>
        <p:txBody>
          <a:bodyPr>
            <a:normAutofit fontScale="85000" lnSpcReduction="10000"/>
          </a:bodyPr>
          <a:lstStyle/>
          <a:p>
            <a:r>
              <a:rPr lang="en-US" dirty="0" smtClean="0"/>
              <a:t>In the </a:t>
            </a:r>
            <a:r>
              <a:rPr lang="en-US" b="1" dirty="0" smtClean="0"/>
              <a:t>1940s</a:t>
            </a:r>
            <a:r>
              <a:rPr lang="en-US" dirty="0" smtClean="0"/>
              <a:t> and </a:t>
            </a:r>
            <a:r>
              <a:rPr lang="en-US" b="1" dirty="0" smtClean="0"/>
              <a:t>1950s</a:t>
            </a:r>
            <a:r>
              <a:rPr lang="en-US" dirty="0" smtClean="0"/>
              <a:t>, before Chomsky, linguistic study focused mainly on </a:t>
            </a:r>
            <a:r>
              <a:rPr lang="en-US" b="1" i="1" dirty="0" smtClean="0"/>
              <a:t>performance</a:t>
            </a:r>
            <a:r>
              <a:rPr lang="en-US" dirty="0" smtClean="0"/>
              <a:t> (how people spoke – the language that came out of their mouths). Generally, what we might classify as a superficial view of language was held by many in the field. </a:t>
            </a:r>
          </a:p>
          <a:p>
            <a:r>
              <a:rPr lang="en-US" dirty="0" smtClean="0"/>
              <a:t>Language was thought </a:t>
            </a:r>
            <a:r>
              <a:rPr lang="en-US" b="1" i="1" dirty="0" smtClean="0"/>
              <a:t>to go in and to come out</a:t>
            </a:r>
            <a:r>
              <a:rPr lang="en-US" dirty="0" smtClean="0"/>
              <a:t>, and not much was believed to happen in between.</a:t>
            </a:r>
          </a:p>
          <a:p>
            <a:r>
              <a:rPr lang="en-US" dirty="0" smtClean="0"/>
              <a:t>In other words, linguists of the 1940s and 1950s thought that language existed in itself and that the </a:t>
            </a:r>
            <a:r>
              <a:rPr lang="en-US" b="1" i="1" dirty="0" smtClean="0"/>
              <a:t>brain was not involved </a:t>
            </a:r>
            <a:r>
              <a:rPr lang="en-US" b="1" dirty="0" smtClean="0"/>
              <a:t>in the use of language and its process.</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itchFamily="18" charset="0"/>
                <a:cs typeface="Times New Roman" pitchFamily="18" charset="0"/>
              </a:rPr>
              <a:t>Chomsky's </a:t>
            </a:r>
            <a:r>
              <a:rPr lang="en-US" sz="4000" dirty="0" smtClean="0">
                <a:latin typeface="Times New Roman" pitchFamily="18" charset="0"/>
                <a:cs typeface="Times New Roman" pitchFamily="18" charset="0"/>
              </a:rPr>
              <a:t>Theory:</a:t>
            </a:r>
            <a:endParaRPr lang="en-US" sz="4000" dirty="0">
              <a:latin typeface="Times New Roman" pitchFamily="18" charset="0"/>
              <a:cs typeface="Times New Roman" pitchFamily="18" charset="0"/>
            </a:endParaRPr>
          </a:p>
        </p:txBody>
      </p:sp>
      <p:sp>
        <p:nvSpPr>
          <p:cNvPr id="4" name="TextBox 3"/>
          <p:cNvSpPr txBox="1"/>
          <p:nvPr/>
        </p:nvSpPr>
        <p:spPr>
          <a:xfrm>
            <a:off x="699116" y="1600200"/>
            <a:ext cx="6920883" cy="2677656"/>
          </a:xfrm>
          <a:prstGeom prst="rect">
            <a:avLst/>
          </a:prstGeom>
          <a:noFill/>
        </p:spPr>
        <p:txBody>
          <a:bodyPr wrap="square" rtlCol="0">
            <a:spAutoFit/>
          </a:bodyPr>
          <a:lstStyle/>
          <a:p>
            <a:r>
              <a:rPr lang="en-US" sz="2800" dirty="0" smtClean="0">
                <a:solidFill>
                  <a:srgbClr val="C00000"/>
                </a:solidFill>
              </a:rPr>
              <a:t>Chomsky</a:t>
            </a:r>
            <a:r>
              <a:rPr lang="en-US" sz="2800" dirty="0"/>
              <a:t> argued that the </a:t>
            </a:r>
            <a:r>
              <a:rPr lang="en-US" sz="2800" dirty="0">
                <a:solidFill>
                  <a:schemeClr val="accent2">
                    <a:lumMod val="60000"/>
                    <a:lumOff val="40000"/>
                  </a:schemeClr>
                </a:solidFill>
              </a:rPr>
              <a:t>human </a:t>
            </a:r>
            <a:r>
              <a:rPr lang="en-US" sz="2800" dirty="0" smtClean="0">
                <a:solidFill>
                  <a:schemeClr val="accent2">
                    <a:lumMod val="60000"/>
                    <a:lumOff val="40000"/>
                  </a:schemeClr>
                </a:solidFill>
              </a:rPr>
              <a:t>brain </a:t>
            </a:r>
            <a:r>
              <a:rPr lang="en-US" sz="2800" dirty="0" smtClean="0"/>
              <a:t>contains </a:t>
            </a:r>
            <a:r>
              <a:rPr lang="en-US" sz="2800" dirty="0"/>
              <a:t>a limited </a:t>
            </a:r>
            <a:r>
              <a:rPr lang="en-US" sz="2800" dirty="0">
                <a:solidFill>
                  <a:schemeClr val="accent2">
                    <a:lumMod val="60000"/>
                    <a:lumOff val="40000"/>
                  </a:schemeClr>
                </a:solidFill>
              </a:rPr>
              <a:t>set of rules </a:t>
            </a:r>
            <a:r>
              <a:rPr lang="en-US" sz="2800" dirty="0"/>
              <a:t>for organizing language. This implies in turn that all languages have a </a:t>
            </a:r>
            <a:r>
              <a:rPr lang="en-US" sz="2800" dirty="0">
                <a:solidFill>
                  <a:schemeClr val="accent2">
                    <a:lumMod val="60000"/>
                    <a:lumOff val="40000"/>
                  </a:schemeClr>
                </a:solidFill>
              </a:rPr>
              <a:t>common structural basis</a:t>
            </a:r>
            <a:r>
              <a:rPr lang="en-US" sz="2800" dirty="0"/>
              <a:t>; the set of rules is what is known as </a:t>
            </a:r>
            <a:r>
              <a:rPr lang="en-US" sz="2800" b="1" dirty="0" smtClean="0">
                <a:solidFill>
                  <a:srgbClr val="FFC000"/>
                </a:solidFill>
              </a:rPr>
              <a:t>Universal Grammar</a:t>
            </a:r>
            <a:r>
              <a:rPr lang="en-US" sz="2800" dirty="0" smtClean="0"/>
              <a:t>.</a:t>
            </a:r>
          </a:p>
        </p:txBody>
      </p:sp>
    </p:spTree>
    <p:extLst>
      <p:ext uri="{BB962C8B-B14F-4D97-AF65-F5344CB8AC3E}">
        <p14:creationId xmlns:p14="http://schemas.microsoft.com/office/powerpoint/2010/main" xmlns="" val="26329631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itchFamily="18" charset="0"/>
                <a:cs typeface="Times New Roman" pitchFamily="18" charset="0"/>
              </a:rPr>
              <a:t>Chomsky's </a:t>
            </a:r>
            <a:r>
              <a:rPr lang="en-US" sz="4000" dirty="0" smtClean="0">
                <a:latin typeface="Times New Roman" pitchFamily="18" charset="0"/>
                <a:cs typeface="Times New Roman" pitchFamily="18" charset="0"/>
              </a:rPr>
              <a:t>Theory:</a:t>
            </a:r>
            <a:endParaRPr lang="en-US" sz="4000" dirty="0">
              <a:latin typeface="Times New Roman" pitchFamily="18" charset="0"/>
              <a:cs typeface="Times New Roman" pitchFamily="18" charset="0"/>
            </a:endParaRPr>
          </a:p>
        </p:txBody>
      </p:sp>
      <p:sp>
        <p:nvSpPr>
          <p:cNvPr id="4" name="TextBox 3"/>
          <p:cNvSpPr txBox="1"/>
          <p:nvPr/>
        </p:nvSpPr>
        <p:spPr>
          <a:xfrm>
            <a:off x="699116" y="1600200"/>
            <a:ext cx="6920883" cy="3108543"/>
          </a:xfrm>
          <a:prstGeom prst="rect">
            <a:avLst/>
          </a:prstGeom>
          <a:noFill/>
        </p:spPr>
        <p:txBody>
          <a:bodyPr wrap="square" rtlCol="0">
            <a:spAutoFit/>
          </a:bodyPr>
          <a:lstStyle/>
          <a:p>
            <a:r>
              <a:rPr lang="en-US" sz="2800" dirty="0" smtClean="0">
                <a:solidFill>
                  <a:srgbClr val="C00000"/>
                </a:solidFill>
              </a:rPr>
              <a:t>Chomsky</a:t>
            </a:r>
            <a:r>
              <a:rPr lang="en-US" sz="2800" dirty="0" smtClean="0"/>
              <a:t> </a:t>
            </a:r>
            <a:r>
              <a:rPr lang="en-US" sz="2800" dirty="0"/>
              <a:t>has stated </a:t>
            </a:r>
            <a:r>
              <a:rPr lang="en-US" sz="2800" i="1" dirty="0">
                <a:latin typeface="Times New Roman" pitchFamily="18" charset="0"/>
                <a:cs typeface="Times New Roman" pitchFamily="18" charset="0"/>
              </a:rPr>
              <a:t>"I think, yet the world thinks in me", </a:t>
            </a:r>
            <a:endParaRPr lang="en-US" sz="2800" i="1" dirty="0" smtClean="0">
              <a:latin typeface="Times New Roman" pitchFamily="18" charset="0"/>
              <a:cs typeface="Times New Roman" pitchFamily="18" charset="0"/>
            </a:endParaRPr>
          </a:p>
          <a:p>
            <a:r>
              <a:rPr lang="en-US" sz="2800" dirty="0" smtClean="0"/>
              <a:t>exemplifying </a:t>
            </a:r>
            <a:r>
              <a:rPr lang="en-US" sz="2800" dirty="0"/>
              <a:t>his belief that since humans are </a:t>
            </a:r>
            <a:r>
              <a:rPr lang="en-US" sz="2800" dirty="0">
                <a:solidFill>
                  <a:schemeClr val="accent2">
                    <a:lumMod val="60000"/>
                    <a:lumOff val="40000"/>
                  </a:schemeClr>
                </a:solidFill>
              </a:rPr>
              <a:t>natural beings </a:t>
            </a:r>
            <a:r>
              <a:rPr lang="en-US" sz="2800" dirty="0"/>
              <a:t>and have undergone </a:t>
            </a:r>
            <a:r>
              <a:rPr lang="en-US" sz="2800" dirty="0">
                <a:solidFill>
                  <a:schemeClr val="accent2">
                    <a:lumMod val="40000"/>
                    <a:lumOff val="60000"/>
                  </a:schemeClr>
                </a:solidFill>
              </a:rPr>
              <a:t>evolution</a:t>
            </a:r>
            <a:r>
              <a:rPr lang="en-US" sz="2800" dirty="0" smtClean="0"/>
              <a:t>,</a:t>
            </a:r>
          </a:p>
          <a:p>
            <a:r>
              <a:rPr lang="en-US" sz="2800" dirty="0" smtClean="0"/>
              <a:t>that </a:t>
            </a:r>
            <a:r>
              <a:rPr lang="en-US" sz="2800" dirty="0">
                <a:solidFill>
                  <a:srgbClr val="FFC000"/>
                </a:solidFill>
              </a:rPr>
              <a:t>Universal Grammar</a:t>
            </a:r>
            <a:r>
              <a:rPr lang="en-US" sz="2800" dirty="0"/>
              <a:t> is a biological evolutionary trait, common to all humans</a:t>
            </a:r>
            <a:r>
              <a:rPr lang="en-US" sz="2800" dirty="0" smtClean="0"/>
              <a:t>.</a:t>
            </a:r>
            <a:endParaRPr lang="en-US" sz="2800" baseline="30000" dirty="0" smtClean="0"/>
          </a:p>
        </p:txBody>
      </p:sp>
    </p:spTree>
    <p:extLst>
      <p:ext uri="{BB962C8B-B14F-4D97-AF65-F5344CB8AC3E}">
        <p14:creationId xmlns:p14="http://schemas.microsoft.com/office/powerpoint/2010/main" xmlns="" val="3494622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itchFamily="18" charset="0"/>
                <a:cs typeface="Times New Roman" pitchFamily="18" charset="0"/>
              </a:rPr>
              <a:t>Chomsky's </a:t>
            </a:r>
            <a:r>
              <a:rPr lang="en-US" sz="4000" dirty="0" smtClean="0">
                <a:latin typeface="Times New Roman" pitchFamily="18" charset="0"/>
                <a:cs typeface="Times New Roman" pitchFamily="18" charset="0"/>
              </a:rPr>
              <a:t>Theory:</a:t>
            </a:r>
            <a:endParaRPr lang="en-US" sz="4000" dirty="0">
              <a:latin typeface="Times New Roman" pitchFamily="18" charset="0"/>
              <a:cs typeface="Times New Roman" pitchFamily="18" charset="0"/>
            </a:endParaRPr>
          </a:p>
        </p:txBody>
      </p:sp>
      <p:sp>
        <p:nvSpPr>
          <p:cNvPr id="4" name="TextBox 3"/>
          <p:cNvSpPr txBox="1"/>
          <p:nvPr/>
        </p:nvSpPr>
        <p:spPr>
          <a:xfrm>
            <a:off x="699116" y="1600200"/>
            <a:ext cx="6920883" cy="3970318"/>
          </a:xfrm>
          <a:prstGeom prst="rect">
            <a:avLst/>
          </a:prstGeom>
          <a:noFill/>
        </p:spPr>
        <p:txBody>
          <a:bodyPr wrap="square" rtlCol="0">
            <a:spAutoFit/>
          </a:bodyPr>
          <a:lstStyle/>
          <a:p>
            <a:r>
              <a:rPr lang="en-US" sz="2800" dirty="0" smtClean="0"/>
              <a:t>Speakers </a:t>
            </a:r>
            <a:r>
              <a:rPr lang="en-US" sz="2800" dirty="0"/>
              <a:t>proficient in a language know which expressions are </a:t>
            </a:r>
            <a:r>
              <a:rPr lang="en-US" sz="2800" dirty="0">
                <a:solidFill>
                  <a:schemeClr val="accent2">
                    <a:lumMod val="60000"/>
                    <a:lumOff val="40000"/>
                  </a:schemeClr>
                </a:solidFill>
              </a:rPr>
              <a:t>acceptable</a:t>
            </a:r>
            <a:r>
              <a:rPr lang="en-US" sz="2800" dirty="0"/>
              <a:t> in their language and which are </a:t>
            </a:r>
            <a:r>
              <a:rPr lang="en-US" sz="2800" dirty="0">
                <a:solidFill>
                  <a:schemeClr val="accent2">
                    <a:lumMod val="60000"/>
                    <a:lumOff val="40000"/>
                  </a:schemeClr>
                </a:solidFill>
              </a:rPr>
              <a:t>unacceptable</a:t>
            </a:r>
            <a:r>
              <a:rPr lang="en-US" sz="2800" dirty="0"/>
              <a:t>. </a:t>
            </a:r>
            <a:endParaRPr lang="en-US" sz="2800" dirty="0" smtClean="0"/>
          </a:p>
          <a:p>
            <a:endParaRPr lang="en-US" sz="2800" dirty="0"/>
          </a:p>
          <a:p>
            <a:r>
              <a:rPr lang="en-US" sz="2800" dirty="0" smtClean="0"/>
              <a:t>The </a:t>
            </a:r>
            <a:r>
              <a:rPr lang="en-US" sz="2800" dirty="0"/>
              <a:t>key puzzle is how speakers come to know these restrictions of their language, since expressions that violate those restrictions are not present in the input, indicated as </a:t>
            </a:r>
            <a:r>
              <a:rPr lang="en-US" sz="2800" dirty="0" smtClean="0"/>
              <a:t>such.</a:t>
            </a:r>
            <a:endParaRPr lang="en-US" sz="2800" dirty="0"/>
          </a:p>
        </p:txBody>
      </p:sp>
    </p:spTree>
    <p:extLst>
      <p:ext uri="{BB962C8B-B14F-4D97-AF65-F5344CB8AC3E}">
        <p14:creationId xmlns:p14="http://schemas.microsoft.com/office/powerpoint/2010/main" xmlns="" val="31851406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6457950" cy="1293028"/>
          </a:xfrm>
        </p:spPr>
        <p:txBody>
          <a:bodyPr/>
          <a:lstStyle/>
          <a:p>
            <a:r>
              <a:rPr lang="en-US" b="1" dirty="0"/>
              <a:t>Universal grammar (UG)</a:t>
            </a:r>
            <a:endParaRPr lang="en-US" dirty="0"/>
          </a:p>
        </p:txBody>
      </p:sp>
      <p:sp>
        <p:nvSpPr>
          <p:cNvPr id="3" name="Content Placeholder 2"/>
          <p:cNvSpPr>
            <a:spLocks noGrp="1"/>
          </p:cNvSpPr>
          <p:nvPr>
            <p:ph idx="1"/>
          </p:nvPr>
        </p:nvSpPr>
        <p:spPr>
          <a:xfrm>
            <a:off x="609600" y="1524000"/>
            <a:ext cx="8077200" cy="4876800"/>
          </a:xfrm>
        </p:spPr>
        <p:txBody>
          <a:bodyPr>
            <a:normAutofit/>
          </a:bodyPr>
          <a:lstStyle/>
          <a:p>
            <a:pPr algn="just"/>
            <a:r>
              <a:rPr lang="en-US" sz="2400" dirty="0" smtClean="0"/>
              <a:t>This </a:t>
            </a:r>
            <a:r>
              <a:rPr lang="en-US" sz="2400" dirty="0"/>
              <a:t>absence of negative evidence—that is, absence of evidence that an expression is part of a class of the ungrammatical sentences in one's language—is the core of the poverty of stimulus argument. </a:t>
            </a:r>
            <a:endParaRPr lang="en-US" sz="2400" dirty="0" smtClean="0"/>
          </a:p>
          <a:p>
            <a:pPr algn="just"/>
            <a:r>
              <a:rPr lang="en-US" sz="2400" dirty="0" smtClean="0"/>
              <a:t>For </a:t>
            </a:r>
            <a:r>
              <a:rPr lang="en-US" sz="2400" dirty="0"/>
              <a:t>example, in English one cannot relate a question word like 'what' to a predicate within a relative clause </a:t>
            </a:r>
            <a:r>
              <a:rPr lang="en-US" sz="2400" dirty="0" smtClean="0"/>
              <a:t>:</a:t>
            </a:r>
            <a:endParaRPr lang="en-US" sz="2400" dirty="0"/>
          </a:p>
          <a:p>
            <a:pPr algn="just"/>
            <a:r>
              <a:rPr lang="en-US" sz="2400" i="1" dirty="0"/>
              <a:t>(1) </a:t>
            </a:r>
            <a:r>
              <a:rPr lang="en-US" sz="2400" i="1" dirty="0" smtClean="0"/>
              <a:t>What </a:t>
            </a:r>
            <a:r>
              <a:rPr lang="en-US" sz="2400" i="1" dirty="0"/>
              <a:t>did John meet a man who sold?</a:t>
            </a:r>
            <a:endParaRPr lang="en-US" sz="2400" dirty="0"/>
          </a:p>
          <a:p>
            <a:endParaRPr lang="en-US" dirty="0"/>
          </a:p>
        </p:txBody>
      </p:sp>
    </p:spTree>
    <p:extLst>
      <p:ext uri="{BB962C8B-B14F-4D97-AF65-F5344CB8AC3E}">
        <p14:creationId xmlns:p14="http://schemas.microsoft.com/office/powerpoint/2010/main" xmlns="" val="1176893985"/>
      </p:ext>
    </p:extLst>
  </p:cSld>
  <p:clrMapOvr>
    <a:masterClrMapping/>
  </p:clrMapOvr>
  <mc:AlternateContent xmlns:mc="http://schemas.openxmlformats.org/markup-compatibility/2006">
    <mc:Choice xmlns:p14="http://schemas.microsoft.com/office/powerpoint/2010/main" xmlns="" Requires="p14">
      <p:transition spd="slow" p14:dur="1200">
        <p14:prism/>
      </p:transition>
    </mc:Choice>
    <mc:Fallback>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4800" dirty="0" smtClean="0"/>
              <a:t>Universal grammar…</a:t>
            </a:r>
            <a:endParaRPr lang="en-US" dirty="0"/>
          </a:p>
        </p:txBody>
      </p:sp>
      <p:sp>
        <p:nvSpPr>
          <p:cNvPr id="3" name="Content Placeholder 2"/>
          <p:cNvSpPr>
            <a:spLocks noGrp="1"/>
          </p:cNvSpPr>
          <p:nvPr>
            <p:ph idx="1"/>
          </p:nvPr>
        </p:nvSpPr>
        <p:spPr/>
        <p:txBody>
          <a:bodyPr>
            <a:normAutofit/>
          </a:bodyPr>
          <a:lstStyle/>
          <a:p>
            <a:pPr>
              <a:buNone/>
            </a:pPr>
            <a:r>
              <a:rPr lang="en-US" sz="2800" dirty="0" smtClean="0">
                <a:latin typeface="Times New Roman" pitchFamily="18" charset="0"/>
                <a:cs typeface="Times New Roman" pitchFamily="18" charset="0"/>
              </a:rPr>
              <a:t>Chomsky says:</a:t>
            </a:r>
          </a:p>
          <a:p>
            <a:r>
              <a:rPr lang="en-US" sz="2800" dirty="0" smtClean="0">
                <a:latin typeface="Times New Roman" pitchFamily="18" charset="0"/>
                <a:cs typeface="Times New Roman" pitchFamily="18" charset="0"/>
              </a:rPr>
              <a:t>The UG does not have the actual rules of each language but it has PRINCIPLES &amp; PARAMETERS.</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The rules of  language are derived from the Principles &amp; parameters.</a:t>
            </a:r>
          </a:p>
          <a:p>
            <a:endParaRPr lang="en-US" sz="28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cstate="print"/>
          <a:srcRect/>
          <a:stretch>
            <a:fillRect/>
          </a:stretch>
        </p:blipFill>
        <p:spPr bwMode="auto">
          <a:xfrm>
            <a:off x="381000" y="4800600"/>
            <a:ext cx="8229600" cy="1600200"/>
          </a:xfrm>
          <a:prstGeom prst="rect">
            <a:avLst/>
          </a:prstGeom>
          <a:noFill/>
          <a:ln w="9525">
            <a:noFill/>
            <a:miter lim="800000"/>
            <a:headEnd/>
            <a:tailEnd/>
          </a:ln>
        </p:spPr>
      </p:pic>
    </p:spTree>
    <p:extLst>
      <p:ext uri="{BB962C8B-B14F-4D97-AF65-F5344CB8AC3E}">
        <p14:creationId xmlns:p14="http://schemas.microsoft.com/office/powerpoint/2010/main" xmlns="" val="295991805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Principles &amp; Parameters:</a:t>
            </a:r>
            <a:endParaRPr lang="en-US" dirty="0"/>
          </a:p>
        </p:txBody>
      </p:sp>
      <p:sp>
        <p:nvSpPr>
          <p:cNvPr id="3" name="Content Placeholder 2"/>
          <p:cNvSpPr>
            <a:spLocks noGrp="1"/>
          </p:cNvSpPr>
          <p:nvPr>
            <p:ph idx="1"/>
          </p:nvPr>
        </p:nvSpPr>
        <p:spPr/>
        <p:txBody>
          <a:bodyPr/>
          <a:lstStyle/>
          <a:p>
            <a:pPr algn="just">
              <a:buFont typeface="Wingdings" pitchFamily="2" charset="2"/>
              <a:buChar char="q"/>
            </a:pPr>
            <a:r>
              <a:rPr lang="en-US" b="1" dirty="0" smtClean="0">
                <a:latin typeface="Times New Roman" pitchFamily="18" charset="0"/>
                <a:cs typeface="Times New Roman" pitchFamily="18" charset="0"/>
              </a:rPr>
              <a:t>Principles:</a:t>
            </a:r>
            <a:r>
              <a:rPr lang="en-US" dirty="0" smtClean="0">
                <a:latin typeface="Times New Roman" pitchFamily="18" charset="0"/>
                <a:cs typeface="Times New Roman" pitchFamily="18" charset="0"/>
              </a:rPr>
              <a:t> universal basic features of Grammar e.g.. Nouns, Verbs &amp; Structure Dependency etc.</a:t>
            </a:r>
          </a:p>
          <a:p>
            <a:pPr algn="just">
              <a:buFont typeface="Wingdings" pitchFamily="2" charset="2"/>
              <a:buChar char="q"/>
            </a:pPr>
            <a:r>
              <a:rPr lang="en-US" b="1" dirty="0" smtClean="0">
                <a:latin typeface="Times New Roman" pitchFamily="18" charset="0"/>
                <a:cs typeface="Times New Roman" pitchFamily="18" charset="0"/>
              </a:rPr>
              <a:t>Parameters:</a:t>
            </a:r>
            <a:r>
              <a:rPr lang="en-US" dirty="0" smtClean="0">
                <a:latin typeface="Times New Roman" pitchFamily="18" charset="0"/>
                <a:cs typeface="Times New Roman" pitchFamily="18" charset="0"/>
              </a:rPr>
              <a:t> the variation across language that determines one or more aspects of Grammar e.g. Pro, Drop and Head Direction.</a:t>
            </a:r>
          </a:p>
          <a:p>
            <a:pPr algn="just">
              <a:buFont typeface="Wingdings" pitchFamily="2" charset="2"/>
              <a:buChar char="q"/>
            </a:pPr>
            <a:r>
              <a:rPr lang="en-US" dirty="0" smtClean="0">
                <a:latin typeface="Times New Roman" pitchFamily="18" charset="0"/>
                <a:cs typeface="Times New Roman" pitchFamily="18" charset="0"/>
              </a:rPr>
              <a:t>The Parameters are set during Language Acquisition.</a:t>
            </a:r>
          </a:p>
          <a:p>
            <a:pPr>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403910374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313"/>
            <a:ext cx="8153400" cy="642937"/>
          </a:xfrm>
        </p:spPr>
        <p:txBody>
          <a:bodyPr rtlCol="0">
            <a:noAutofit/>
          </a:bodyPr>
          <a:lstStyle/>
          <a:p>
            <a:pPr algn="ctr" eaLnBrk="1" fontAlgn="auto" hangingPunct="1">
              <a:spcAft>
                <a:spcPts val="0"/>
              </a:spcAft>
              <a:defRPr/>
            </a:pPr>
            <a:r>
              <a:rPr lang="en-US" sz="4400" b="0" dirty="0" smtClean="0">
                <a:solidFill>
                  <a:schemeClr val="accent1">
                    <a:satMod val="150000"/>
                  </a:schemeClr>
                </a:solidFill>
              </a:rPr>
              <a:t>Language as Rule-governed System</a:t>
            </a:r>
            <a:endParaRPr lang="fr-FR" sz="4400" b="0" dirty="0">
              <a:solidFill>
                <a:schemeClr val="accent1">
                  <a:satMod val="150000"/>
                </a:schemeClr>
              </a:solidFill>
            </a:endParaRPr>
          </a:p>
        </p:txBody>
      </p:sp>
      <p:sp>
        <p:nvSpPr>
          <p:cNvPr id="4" name="Espace réservé du texte 3"/>
          <p:cNvSpPr>
            <a:spLocks noGrp="1"/>
          </p:cNvSpPr>
          <p:nvPr>
            <p:ph type="body" sz="half" idx="2"/>
          </p:nvPr>
        </p:nvSpPr>
        <p:spPr>
          <a:xfrm>
            <a:off x="457200" y="1071563"/>
            <a:ext cx="8077200" cy="5054600"/>
          </a:xfrm>
        </p:spPr>
        <p:txBody>
          <a:bodyPr/>
          <a:lstStyle/>
          <a:p>
            <a:pPr algn="just" eaLnBrk="1" hangingPunct="1"/>
            <a:r>
              <a:rPr lang="en-US" sz="1800" b="1" dirty="0" smtClean="0"/>
              <a:t>Claiming that language is rule-governed system is like claiming that language is definable in terms of grammar.</a:t>
            </a:r>
            <a:endParaRPr lang="fr-FR" sz="1800" b="1" dirty="0" smtClean="0"/>
          </a:p>
          <a:p>
            <a:pPr eaLnBrk="1" hangingPunct="1"/>
            <a:endParaRPr lang="fr-FR" dirty="0" smtClean="0"/>
          </a:p>
        </p:txBody>
      </p:sp>
      <p:graphicFrame>
        <p:nvGraphicFramePr>
          <p:cNvPr id="5" name="Diagramme 4"/>
          <p:cNvGraphicFramePr/>
          <p:nvPr/>
        </p:nvGraphicFramePr>
        <p:xfrm>
          <a:off x="990600" y="1981200"/>
          <a:ext cx="6629400" cy="44291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Graphic spid="5" grpId="0">
        <p:bldAsOne/>
      </p:bldGraphic>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73050"/>
            <a:ext cx="8153400" cy="6356350"/>
          </a:xfrm>
        </p:spPr>
        <p:txBody>
          <a:bodyPr>
            <a:normAutofit fontScale="85000" lnSpcReduction="20000"/>
          </a:bodyPr>
          <a:lstStyle/>
          <a:p>
            <a:pPr algn="just">
              <a:defRPr/>
            </a:pPr>
            <a:r>
              <a:rPr lang="en-US" dirty="0"/>
              <a:t>We may need to look at these examples which in some way show that the speakers of language often behave as if their language is rule-governed.</a:t>
            </a:r>
            <a:endParaRPr lang="fr-FR" dirty="0"/>
          </a:p>
          <a:p>
            <a:pPr algn="just">
              <a:defRPr/>
            </a:pPr>
            <a:r>
              <a:rPr lang="en-US" dirty="0"/>
              <a:t>The thought of those poor children were really …WAS really...bothering me.</a:t>
            </a:r>
            <a:endParaRPr lang="fr-FR" dirty="0"/>
          </a:p>
          <a:p>
            <a:pPr algn="just">
              <a:defRPr/>
            </a:pPr>
            <a:r>
              <a:rPr lang="en-US" dirty="0"/>
              <a:t>Even though they told me to, I didn’t sit down and wasn’t quit…Was quite …I mean I didn’t sit down and I wasn’t quite.</a:t>
            </a:r>
            <a:endParaRPr lang="fr-FR" dirty="0"/>
          </a:p>
          <a:p>
            <a:pPr algn="just">
              <a:defRPr/>
            </a:pPr>
            <a:r>
              <a:rPr lang="en-US" dirty="0" err="1"/>
              <a:t>Ze</a:t>
            </a:r>
            <a:r>
              <a:rPr lang="en-US" dirty="0"/>
              <a:t> pound are worthless = the pound is worthless.</a:t>
            </a:r>
            <a:endParaRPr lang="fr-FR" dirty="0"/>
          </a:p>
          <a:p>
            <a:pPr algn="just">
              <a:defRPr/>
            </a:pPr>
            <a:r>
              <a:rPr lang="en-US" dirty="0"/>
              <a:t>The speaker who is ready to correct themselves and others gives evidence that there is a right and wrong way of saying things. </a:t>
            </a:r>
            <a:endParaRPr lang="en-US" dirty="0" smtClean="0"/>
          </a:p>
          <a:p>
            <a:pPr algn="just">
              <a:defRPr/>
            </a:pPr>
            <a:r>
              <a:rPr lang="en-US" dirty="0" smtClean="0"/>
              <a:t>This </a:t>
            </a:r>
            <a:r>
              <a:rPr lang="en-US" dirty="0"/>
              <a:t>assumption that speakers know the grammar of a language is a claim that these grammars are psychologically real. </a:t>
            </a:r>
            <a:endParaRPr lang="en-US" dirty="0" smtClean="0"/>
          </a:p>
          <a:p>
            <a:pPr algn="just">
              <a:defRPr/>
            </a:pPr>
            <a:r>
              <a:rPr lang="en-US" b="1" dirty="0" smtClean="0"/>
              <a:t>The </a:t>
            </a:r>
            <a:r>
              <a:rPr lang="en-US" b="1" dirty="0"/>
              <a:t>question that is to be raised here is: how do we come up to know this knowledge of language?</a:t>
            </a:r>
            <a:endParaRPr lang="fr-FR" b="1" dirty="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a:bodyPr>
          <a:lstStyle/>
          <a:p>
            <a:pPr eaLnBrk="1" fontAlgn="auto" hangingPunct="1">
              <a:spcAft>
                <a:spcPts val="0"/>
              </a:spcAft>
              <a:defRPr/>
            </a:pPr>
            <a:r>
              <a:rPr lang="en-US" dirty="0" smtClean="0">
                <a:solidFill>
                  <a:schemeClr val="accent1">
                    <a:satMod val="150000"/>
                  </a:schemeClr>
                </a:solidFill>
              </a:rPr>
              <a:t>Intuitions</a:t>
            </a:r>
            <a:endParaRPr lang="fr-FR" dirty="0">
              <a:solidFill>
                <a:schemeClr val="accent1">
                  <a:satMod val="150000"/>
                </a:schemeClr>
              </a:solidFill>
            </a:endParaRPr>
          </a:p>
        </p:txBody>
      </p:sp>
      <p:sp>
        <p:nvSpPr>
          <p:cNvPr id="3" name="Espace réservé du contenu 2"/>
          <p:cNvSpPr>
            <a:spLocks noGrp="1"/>
          </p:cNvSpPr>
          <p:nvPr>
            <p:ph idx="1"/>
          </p:nvPr>
        </p:nvSpPr>
        <p:spPr>
          <a:xfrm>
            <a:off x="457200" y="1428750"/>
            <a:ext cx="8229600" cy="4572000"/>
          </a:xfrm>
        </p:spPr>
        <p:txBody>
          <a:bodyPr rtlCol="0">
            <a:normAutofit fontScale="70000" lnSpcReduction="20000"/>
          </a:bodyPr>
          <a:lstStyle/>
          <a:p>
            <a:pPr algn="just" eaLnBrk="1" fontAlgn="auto" hangingPunct="1">
              <a:spcAft>
                <a:spcPts val="0"/>
              </a:spcAft>
              <a:buFont typeface="Wingdings" pitchFamily="2" charset="2"/>
              <a:buChar char="v"/>
              <a:defRPr/>
            </a:pPr>
            <a:r>
              <a:rPr lang="en-US" dirty="0"/>
              <a:t>Linguistic knowledge of language lies well beyond the level of consciousness. One way of investigating this knowledge is to ask speakers of a language for their judgments about sentences of their language: not directly but indirectly.</a:t>
            </a:r>
            <a:endParaRPr lang="fr-FR" dirty="0"/>
          </a:p>
          <a:p>
            <a:pPr algn="just" eaLnBrk="1" fontAlgn="auto" hangingPunct="1">
              <a:spcAft>
                <a:spcPts val="0"/>
              </a:spcAft>
              <a:buFont typeface="Wingdings" pitchFamily="2" charset="2"/>
              <a:buChar char="v"/>
              <a:defRPr/>
            </a:pPr>
            <a:r>
              <a:rPr lang="en-US" dirty="0" smtClean="0"/>
              <a:t>Ask </a:t>
            </a:r>
            <a:r>
              <a:rPr lang="en-US" dirty="0"/>
              <a:t>them, for example, about the grammaticality or ungrammaticality of certain sentences.</a:t>
            </a:r>
            <a:endParaRPr lang="fr-FR" dirty="0"/>
          </a:p>
          <a:p>
            <a:pPr algn="just" eaLnBrk="1" fontAlgn="auto" hangingPunct="1">
              <a:spcAft>
                <a:spcPts val="0"/>
              </a:spcAft>
              <a:buFont typeface="Wingdings" pitchFamily="2" charset="2"/>
              <a:buChar char="v"/>
              <a:defRPr/>
            </a:pPr>
            <a:r>
              <a:rPr lang="en-US" dirty="0"/>
              <a:t>There are some difficulties in deciding on how much reliance </a:t>
            </a:r>
            <a:r>
              <a:rPr lang="en-US" dirty="0" smtClean="0"/>
              <a:t>should be </a:t>
            </a:r>
            <a:r>
              <a:rPr lang="en-US" dirty="0"/>
              <a:t>put on speakers’ intuitions.</a:t>
            </a:r>
            <a:endParaRPr lang="fr-FR" dirty="0"/>
          </a:p>
          <a:p>
            <a:pPr eaLnBrk="1" fontAlgn="auto" hangingPunct="1">
              <a:spcAft>
                <a:spcPts val="0"/>
              </a:spcAft>
              <a:buNone/>
              <a:defRPr/>
            </a:pPr>
            <a:r>
              <a:rPr lang="en-US" dirty="0" smtClean="0"/>
              <a:t>      e.g</a:t>
            </a:r>
            <a:r>
              <a:rPr lang="en-US" dirty="0"/>
              <a:t>.: a- I like Indians without reservations.</a:t>
            </a:r>
            <a:endParaRPr lang="fr-FR" dirty="0"/>
          </a:p>
          <a:p>
            <a:pPr eaLnBrk="1" fontAlgn="auto" hangingPunct="1">
              <a:spcAft>
                <a:spcPts val="0"/>
              </a:spcAft>
              <a:buNone/>
              <a:defRPr/>
            </a:pPr>
            <a:r>
              <a:rPr lang="en-US" dirty="0" smtClean="0"/>
              <a:t>              b- </a:t>
            </a:r>
            <a:r>
              <a:rPr lang="en-US" dirty="0"/>
              <a:t>I have no reservations in my liking for Indians.</a:t>
            </a:r>
            <a:endParaRPr lang="fr-FR" dirty="0"/>
          </a:p>
          <a:p>
            <a:pPr eaLnBrk="1" fontAlgn="auto" hangingPunct="1">
              <a:spcAft>
                <a:spcPts val="0"/>
              </a:spcAft>
              <a:buNone/>
              <a:defRPr/>
            </a:pPr>
            <a:r>
              <a:rPr lang="en-US" dirty="0" smtClean="0"/>
              <a:t>              c- </a:t>
            </a:r>
            <a:r>
              <a:rPr lang="en-US" dirty="0"/>
              <a:t>I like Indians who don’t live on reservations</a:t>
            </a:r>
            <a:endParaRPr lang="fr-FR" dirty="0"/>
          </a:p>
          <a:p>
            <a:pPr algn="just" eaLnBrk="1" fontAlgn="auto" hangingPunct="1">
              <a:spcAft>
                <a:spcPts val="0"/>
              </a:spcAft>
              <a:buFont typeface="Wingdings" pitchFamily="2" charset="2"/>
              <a:buChar char="v"/>
              <a:defRPr/>
            </a:pPr>
            <a:r>
              <a:rPr lang="en-US" dirty="0"/>
              <a:t>this is to argue a certain distinction should be  made between the speaker’s perceptual or understanding abilities (performance) and his actual knowledge of the language performance.</a:t>
            </a:r>
            <a:endParaRPr lang="fr-FR" dirty="0"/>
          </a:p>
          <a:p>
            <a:pPr eaLnBrk="1" fontAlgn="auto" hangingPunct="1">
              <a:spcAft>
                <a:spcPts val="0"/>
              </a:spcAft>
              <a:buFont typeface="Arial" pitchFamily="34" charset="0"/>
              <a:buNone/>
              <a:defRPr/>
            </a:pPr>
            <a:endParaRPr lang="fr-F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63"/>
            <a:ext cx="8229600" cy="642937"/>
          </a:xfrm>
        </p:spPr>
        <p:txBody>
          <a:bodyPr rtlCol="0">
            <a:noAutofit/>
          </a:bodyPr>
          <a:lstStyle/>
          <a:p>
            <a:pPr eaLnBrk="1" fontAlgn="auto" hangingPunct="1">
              <a:spcAft>
                <a:spcPts val="0"/>
              </a:spcAft>
              <a:defRPr/>
            </a:pPr>
            <a:r>
              <a:rPr lang="en-US" dirty="0">
                <a:solidFill>
                  <a:schemeClr val="accent1">
                    <a:satMod val="150000"/>
                  </a:schemeClr>
                </a:solidFill>
              </a:rPr>
              <a:t>Competence and </a:t>
            </a:r>
            <a:r>
              <a:rPr lang="en-US" dirty="0" smtClean="0">
                <a:solidFill>
                  <a:schemeClr val="accent1">
                    <a:satMod val="150000"/>
                  </a:schemeClr>
                </a:solidFill>
              </a:rPr>
              <a:t>Performance</a:t>
            </a:r>
            <a:endParaRPr lang="fr-FR" dirty="0">
              <a:solidFill>
                <a:schemeClr val="accent1">
                  <a:satMod val="150000"/>
                </a:schemeClr>
              </a:solidFill>
            </a:endParaRPr>
          </a:p>
        </p:txBody>
      </p:sp>
      <p:sp>
        <p:nvSpPr>
          <p:cNvPr id="3" name="Espace réservé du contenu 2"/>
          <p:cNvSpPr>
            <a:spLocks noGrp="1"/>
          </p:cNvSpPr>
          <p:nvPr>
            <p:ph idx="1"/>
          </p:nvPr>
        </p:nvSpPr>
        <p:spPr>
          <a:xfrm>
            <a:off x="457200" y="1214438"/>
            <a:ext cx="8229600" cy="5357812"/>
          </a:xfrm>
        </p:spPr>
        <p:txBody>
          <a:bodyPr rtlCol="0">
            <a:normAutofit fontScale="62500" lnSpcReduction="20000"/>
          </a:bodyPr>
          <a:lstStyle/>
          <a:p>
            <a:pPr algn="just" eaLnBrk="1" fontAlgn="auto" hangingPunct="1">
              <a:spcAft>
                <a:spcPts val="0"/>
              </a:spcAft>
              <a:buFont typeface="Arial" pitchFamily="34" charset="0"/>
              <a:buChar char="•"/>
              <a:defRPr/>
            </a:pPr>
            <a:r>
              <a:rPr lang="en-US" b="1" dirty="0" smtClean="0"/>
              <a:t>“competence </a:t>
            </a:r>
            <a:r>
              <a:rPr lang="en-US" dirty="0" smtClean="0"/>
              <a:t>is knowledge of language. That part of our knowledge which is exclusively linguistic. It includes knowledge of the vocabulary, of phonology, of syntax, and of semantics. </a:t>
            </a:r>
          </a:p>
          <a:p>
            <a:pPr algn="just" eaLnBrk="1" fontAlgn="auto" hangingPunct="1">
              <a:spcAft>
                <a:spcPts val="0"/>
              </a:spcAft>
              <a:buFont typeface="Arial" pitchFamily="34" charset="0"/>
              <a:buChar char="•"/>
              <a:defRPr/>
            </a:pPr>
            <a:r>
              <a:rPr lang="en-US" dirty="0" smtClean="0"/>
              <a:t>The part of such knowledge which is different from language to language is learnt; the part which is universal is innate.”</a:t>
            </a:r>
            <a:endParaRPr lang="fr-FR" dirty="0" smtClean="0"/>
          </a:p>
          <a:p>
            <a:pPr algn="just" eaLnBrk="1" fontAlgn="auto" hangingPunct="1">
              <a:spcAft>
                <a:spcPts val="0"/>
              </a:spcAft>
              <a:buFont typeface="Arial" pitchFamily="34" charset="0"/>
              <a:buChar char="•"/>
              <a:defRPr/>
            </a:pPr>
            <a:r>
              <a:rPr lang="en-US" b="1" dirty="0" smtClean="0"/>
              <a:t>“Performance </a:t>
            </a:r>
            <a:r>
              <a:rPr lang="en-US" dirty="0" smtClean="0"/>
              <a:t>is the use of language in speaking and understanding utterances is linguistic performance.  Performance is dependent on one’s linguistic knowledge (competence) and in part on non-linguistic knowledge of an encyclopedia or cultural kind, as well as on extraneous factors as mood, tiredness and so on”</a:t>
            </a:r>
          </a:p>
          <a:p>
            <a:pPr eaLnBrk="1" fontAlgn="auto" hangingPunct="1">
              <a:spcAft>
                <a:spcPts val="0"/>
              </a:spcAft>
              <a:buFont typeface="Arial" pitchFamily="34" charset="0"/>
              <a:buNone/>
              <a:defRPr/>
            </a:pPr>
            <a:r>
              <a:rPr lang="en-US" dirty="0" smtClean="0"/>
              <a:t>                                                                         </a:t>
            </a:r>
            <a:r>
              <a:rPr lang="en-US" sz="2200" dirty="0" smtClean="0"/>
              <a:t>Neil, S, </a:t>
            </a:r>
            <a:r>
              <a:rPr lang="en-US" sz="2200" dirty="0" err="1" smtClean="0"/>
              <a:t>Dreidre</a:t>
            </a:r>
            <a:r>
              <a:rPr lang="en-US" sz="2200" dirty="0" smtClean="0"/>
              <a:t>, W.(1990) </a:t>
            </a:r>
            <a:r>
              <a:rPr lang="en-US" sz="2200" i="1" dirty="0" smtClean="0"/>
              <a:t>Modern Linguistics</a:t>
            </a:r>
            <a:endParaRPr lang="fr-FR" sz="2200" dirty="0" smtClean="0"/>
          </a:p>
          <a:p>
            <a:pPr eaLnBrk="1" fontAlgn="auto" hangingPunct="1">
              <a:spcAft>
                <a:spcPts val="0"/>
              </a:spcAft>
              <a:buFont typeface="Arial" pitchFamily="34" charset="0"/>
              <a:buChar char="•"/>
              <a:defRPr/>
            </a:pPr>
            <a:endParaRPr lang="fr-FR" dirty="0" smtClean="0"/>
          </a:p>
          <a:p>
            <a:pPr algn="just" eaLnBrk="1" fontAlgn="auto" hangingPunct="1">
              <a:spcAft>
                <a:spcPts val="0"/>
              </a:spcAft>
              <a:buFont typeface="Arial" pitchFamily="34" charset="0"/>
              <a:buChar char="•"/>
              <a:defRPr/>
            </a:pPr>
            <a:r>
              <a:rPr lang="en-US" dirty="0" smtClean="0"/>
              <a:t>The distinction between performance and competence (</a:t>
            </a:r>
            <a:r>
              <a:rPr lang="en-US" b="1" dirty="0" smtClean="0"/>
              <a:t>grammaticality</a:t>
            </a:r>
            <a:r>
              <a:rPr lang="en-US" dirty="0" smtClean="0"/>
              <a:t> and </a:t>
            </a:r>
            <a:r>
              <a:rPr lang="en-US" b="1" dirty="0" smtClean="0"/>
              <a:t>acceptability</a:t>
            </a:r>
            <a:r>
              <a:rPr lang="en-US" dirty="0" smtClean="0"/>
              <a:t>) is distinction between </a:t>
            </a:r>
            <a:r>
              <a:rPr lang="en-US" b="1" dirty="0" smtClean="0"/>
              <a:t>sentence</a:t>
            </a:r>
            <a:r>
              <a:rPr lang="en-US" dirty="0" smtClean="0"/>
              <a:t> and </a:t>
            </a:r>
            <a:r>
              <a:rPr lang="en-US" b="1" dirty="0" smtClean="0"/>
              <a:t>utterance</a:t>
            </a:r>
            <a:r>
              <a:rPr lang="en-US" dirty="0" smtClean="0"/>
              <a:t>.</a:t>
            </a:r>
            <a:endParaRPr lang="fr-FR" dirty="0" smtClean="0"/>
          </a:p>
          <a:p>
            <a:pPr algn="just" eaLnBrk="1" fontAlgn="auto" hangingPunct="1">
              <a:spcAft>
                <a:spcPts val="0"/>
              </a:spcAft>
              <a:buFont typeface="Arial" pitchFamily="34" charset="0"/>
              <a:buNone/>
              <a:defRPr/>
            </a:pPr>
            <a:r>
              <a:rPr lang="en-US" dirty="0" smtClean="0"/>
              <a:t>       a. </a:t>
            </a:r>
            <a:r>
              <a:rPr lang="en-US" b="1" dirty="0" smtClean="0"/>
              <a:t>Sentences</a:t>
            </a:r>
            <a:r>
              <a:rPr lang="en-US" dirty="0" smtClean="0"/>
              <a:t> are abstract objects which not tied to a particular context,    speaker or time of utterance. They are tied to a particular grammar.</a:t>
            </a:r>
            <a:endParaRPr lang="fr-FR" dirty="0" smtClean="0"/>
          </a:p>
          <a:p>
            <a:pPr algn="just" eaLnBrk="1" fontAlgn="auto" hangingPunct="1">
              <a:spcAft>
                <a:spcPts val="0"/>
              </a:spcAft>
              <a:buFont typeface="Arial" pitchFamily="34" charset="0"/>
              <a:buNone/>
              <a:defRPr/>
            </a:pPr>
            <a:r>
              <a:rPr lang="en-US" dirty="0" smtClean="0"/>
              <a:t>      b. </a:t>
            </a:r>
            <a:r>
              <a:rPr lang="en-US" b="1" dirty="0" smtClean="0"/>
              <a:t>Utterances</a:t>
            </a:r>
            <a:r>
              <a:rPr lang="en-US" dirty="0" smtClean="0"/>
              <a:t> are datable events, tied to a particular speaker, occasions, and context.</a:t>
            </a:r>
            <a:endParaRPr lang="fr-FR" dirty="0" smtClean="0"/>
          </a:p>
          <a:p>
            <a:pPr eaLnBrk="1" fontAlgn="auto" hangingPunct="1">
              <a:spcAft>
                <a:spcPts val="0"/>
              </a:spcAft>
              <a:buFont typeface="Arial" pitchFamily="34" charset="0"/>
              <a:buNone/>
              <a:defRPr/>
            </a:pP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04800"/>
            <a:ext cx="8229600" cy="838200"/>
          </a:xfrm>
        </p:spPr>
        <p:txBody>
          <a:bodyPr rtlCol="0">
            <a:normAutofit/>
          </a:bodyPr>
          <a:lstStyle/>
          <a:p>
            <a:pPr eaLnBrk="1" fontAlgn="auto" hangingPunct="1">
              <a:spcAft>
                <a:spcPts val="0"/>
              </a:spcAft>
              <a:defRPr/>
            </a:pPr>
            <a:r>
              <a:rPr lang="fr-FR" dirty="0" smtClean="0"/>
              <a:t>The </a:t>
            </a:r>
            <a:r>
              <a:rPr lang="fr-FR" dirty="0" err="1" smtClean="0"/>
              <a:t>Revolution</a:t>
            </a:r>
            <a:endParaRPr lang="fr-FR" dirty="0"/>
          </a:p>
        </p:txBody>
      </p:sp>
      <p:sp>
        <p:nvSpPr>
          <p:cNvPr id="7171" name="Espace réservé du contenu 2"/>
          <p:cNvSpPr>
            <a:spLocks noGrp="1"/>
          </p:cNvSpPr>
          <p:nvPr>
            <p:ph idx="1"/>
          </p:nvPr>
        </p:nvSpPr>
        <p:spPr>
          <a:xfrm>
            <a:off x="304800" y="1447800"/>
            <a:ext cx="8610600" cy="5181600"/>
          </a:xfrm>
        </p:spPr>
        <p:txBody>
          <a:bodyPr/>
          <a:lstStyle/>
          <a:p>
            <a:pPr eaLnBrk="1" hangingPunct="1"/>
            <a:r>
              <a:rPr lang="fr-FR" sz="2200" dirty="0" smtClean="0"/>
              <a:t>Chomsky made a résurrection to </a:t>
            </a:r>
            <a:r>
              <a:rPr lang="fr-FR" sz="2200" dirty="0" err="1" smtClean="0"/>
              <a:t>innateness</a:t>
            </a:r>
            <a:r>
              <a:rPr lang="fr-FR" sz="2200" dirty="0" smtClean="0"/>
              <a:t>.</a:t>
            </a:r>
          </a:p>
          <a:p>
            <a:pPr eaLnBrk="1" hangingPunct="1"/>
            <a:r>
              <a:rPr lang="en-US" sz="2200" dirty="0" smtClean="0"/>
              <a:t>He has returned the mind to its position of preeminence in the </a:t>
            </a:r>
            <a:r>
              <a:rPr lang="fr-FR" sz="2200" dirty="0" err="1" smtClean="0"/>
              <a:t>study</a:t>
            </a:r>
            <a:r>
              <a:rPr lang="fr-FR" sz="2200" dirty="0" smtClean="0"/>
              <a:t> of </a:t>
            </a:r>
            <a:r>
              <a:rPr lang="fr-FR" sz="2200" dirty="0" err="1" smtClean="0"/>
              <a:t>human</a:t>
            </a:r>
            <a:r>
              <a:rPr lang="fr-FR" sz="2200" dirty="0" smtClean="0"/>
              <a:t> </a:t>
            </a:r>
            <a:r>
              <a:rPr lang="fr-FR" sz="2200" dirty="0" err="1" smtClean="0"/>
              <a:t>kind</a:t>
            </a:r>
            <a:r>
              <a:rPr lang="fr-FR" sz="2200" dirty="0" smtClean="0"/>
              <a:t>.</a:t>
            </a:r>
          </a:p>
          <a:p>
            <a:pPr eaLnBrk="1" hangingPunct="1"/>
            <a:r>
              <a:rPr lang="fr-FR" sz="2200" dirty="0" smtClean="0"/>
              <a:t>The </a:t>
            </a:r>
            <a:r>
              <a:rPr lang="fr-FR" sz="2200" dirty="0" err="1" smtClean="0"/>
              <a:t>idea</a:t>
            </a:r>
            <a:r>
              <a:rPr lang="fr-FR" sz="2200" dirty="0" smtClean="0"/>
              <a:t> </a:t>
            </a:r>
            <a:r>
              <a:rPr lang="fr-FR" sz="2200" dirty="0" err="1" smtClean="0"/>
              <a:t>that</a:t>
            </a:r>
            <a:r>
              <a:rPr lang="fr-FR" sz="2200" dirty="0" smtClean="0"/>
              <a:t> a </a:t>
            </a:r>
            <a:r>
              <a:rPr lang="fr-FR" sz="2200" dirty="0" err="1" smtClean="0"/>
              <a:t>substantial</a:t>
            </a:r>
            <a:r>
              <a:rPr lang="fr-FR" sz="2200" dirty="0" smtClean="0"/>
              <a:t> part </a:t>
            </a:r>
            <a:r>
              <a:rPr lang="en-US" sz="2200" dirty="0" smtClean="0"/>
              <a:t>of our knowledge is genetically determined came forward.</a:t>
            </a:r>
            <a:endParaRPr lang="fr-FR" sz="2200" dirty="0" smtClean="0"/>
          </a:p>
          <a:p>
            <a:pPr eaLnBrk="1" hangingPunct="1"/>
            <a:r>
              <a:rPr lang="fr-FR" sz="2200" dirty="0" smtClean="0"/>
              <a:t>‘‘He has </a:t>
            </a:r>
            <a:r>
              <a:rPr lang="en-US" sz="2200" dirty="0" smtClean="0"/>
              <a:t>shown that there is really only one human language: that the immense complexity of the innumerable languages we hear around us must be variations on a single theme. </a:t>
            </a:r>
            <a:r>
              <a:rPr lang="fr-FR" sz="2200" dirty="0" smtClean="0"/>
              <a:t>He has </a:t>
            </a:r>
            <a:r>
              <a:rPr lang="fr-FR" sz="2200" dirty="0" err="1" smtClean="0"/>
              <a:t>revolutionized</a:t>
            </a:r>
            <a:r>
              <a:rPr lang="fr-FR" sz="2200" dirty="0" smtClean="0"/>
              <a:t> </a:t>
            </a:r>
            <a:r>
              <a:rPr lang="fr-FR" sz="2200" dirty="0" err="1" smtClean="0"/>
              <a:t>linguistics</a:t>
            </a:r>
            <a:r>
              <a:rPr lang="fr-FR" sz="2200" dirty="0" smtClean="0"/>
              <a:t>, </a:t>
            </a:r>
            <a:r>
              <a:rPr lang="en-US" sz="2200" dirty="0" smtClean="0"/>
              <a:t>and in so doing has set a cat among the philosophical pigeons.” (Smith, 2004: 16).</a:t>
            </a:r>
          </a:p>
          <a:p>
            <a:pPr eaLnBrk="1" hangingPunct="1"/>
            <a:r>
              <a:rPr lang="en-US" sz="2200" dirty="0" smtClean="0"/>
              <a:t>Since 1957, syntax and cognition have become the pace-maker in theoretical linguistics rather than phonology.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54050"/>
          </a:xfrm>
        </p:spPr>
        <p:txBody>
          <a:bodyPr rtlCol="0">
            <a:noAutofit/>
          </a:bodyPr>
          <a:lstStyle/>
          <a:p>
            <a:pPr eaLnBrk="1" fontAlgn="auto" hangingPunct="1">
              <a:spcAft>
                <a:spcPts val="0"/>
              </a:spcAft>
              <a:defRPr/>
            </a:pPr>
            <a:r>
              <a:rPr lang="en-US" dirty="0" smtClean="0">
                <a:solidFill>
                  <a:schemeClr val="accent1">
                    <a:satMod val="150000"/>
                  </a:schemeClr>
                </a:solidFill>
              </a:rPr>
              <a:t>Competence and Performance</a:t>
            </a:r>
            <a:endParaRPr lang="fr-FR" dirty="0">
              <a:solidFill>
                <a:schemeClr val="accent1">
                  <a:satMod val="150000"/>
                </a:schemeClr>
              </a:solidFill>
            </a:endParaRPr>
          </a:p>
        </p:txBody>
      </p:sp>
      <p:sp>
        <p:nvSpPr>
          <p:cNvPr id="3" name="Espace réservé du contenu 2"/>
          <p:cNvSpPr>
            <a:spLocks noGrp="1"/>
          </p:cNvSpPr>
          <p:nvPr>
            <p:ph idx="1"/>
          </p:nvPr>
        </p:nvSpPr>
        <p:spPr>
          <a:xfrm>
            <a:off x="457200" y="1000125"/>
            <a:ext cx="8229600" cy="5572125"/>
          </a:xfrm>
        </p:spPr>
        <p:txBody>
          <a:bodyPr rtlCol="0">
            <a:normAutofit fontScale="77500" lnSpcReduction="20000"/>
          </a:bodyPr>
          <a:lstStyle/>
          <a:p>
            <a:pPr algn="just" eaLnBrk="1" fontAlgn="auto" hangingPunct="1">
              <a:spcAft>
                <a:spcPts val="0"/>
              </a:spcAft>
              <a:buFont typeface="Arial" pitchFamily="34" charset="0"/>
              <a:buChar char="•"/>
              <a:defRPr/>
            </a:pPr>
            <a:r>
              <a:rPr lang="en-US" dirty="0" smtClean="0"/>
              <a:t>There are some utterances which could never be a grammatical sentence, but still they are acceptable.</a:t>
            </a:r>
            <a:endParaRPr lang="fr-FR" dirty="0" smtClean="0"/>
          </a:p>
          <a:p>
            <a:pPr eaLnBrk="1" fontAlgn="auto" hangingPunct="1">
              <a:spcAft>
                <a:spcPts val="0"/>
              </a:spcAft>
              <a:buFont typeface="Arial" pitchFamily="34" charset="0"/>
              <a:buChar char="•"/>
              <a:defRPr/>
            </a:pPr>
            <a:r>
              <a:rPr lang="fr-FR" dirty="0" err="1" smtClean="0"/>
              <a:t>e.g</a:t>
            </a:r>
            <a:r>
              <a:rPr lang="fr-FR" dirty="0" smtClean="0"/>
              <a:t>. </a:t>
            </a:r>
          </a:p>
          <a:p>
            <a:pPr algn="just" eaLnBrk="1" fontAlgn="auto" hangingPunct="1">
              <a:spcAft>
                <a:spcPts val="0"/>
              </a:spcAft>
              <a:buFont typeface="Arial" pitchFamily="34" charset="0"/>
              <a:buChar char="•"/>
              <a:defRPr/>
            </a:pPr>
            <a:r>
              <a:rPr lang="fr-FR" dirty="0" smtClean="0"/>
              <a:t>John’s </a:t>
            </a:r>
            <a:r>
              <a:rPr lang="fr-FR" dirty="0" err="1" smtClean="0"/>
              <a:t>being</a:t>
            </a:r>
            <a:r>
              <a:rPr lang="fr-FR" dirty="0" smtClean="0"/>
              <a:t> a real idiot-I suppose cela va sans dire-</a:t>
            </a:r>
            <a:r>
              <a:rPr lang="fr-FR" dirty="0" err="1" smtClean="0"/>
              <a:t>kolshi</a:t>
            </a:r>
            <a:r>
              <a:rPr lang="fr-FR" dirty="0" smtClean="0"/>
              <a:t> 3arafha.</a:t>
            </a:r>
          </a:p>
          <a:p>
            <a:pPr algn="just" eaLnBrk="1" fontAlgn="auto" hangingPunct="1">
              <a:spcAft>
                <a:spcPts val="0"/>
              </a:spcAft>
              <a:buFont typeface="Arial" pitchFamily="34" charset="0"/>
              <a:buChar char="•"/>
              <a:defRPr/>
            </a:pPr>
            <a:r>
              <a:rPr lang="en-US" dirty="0" smtClean="0"/>
              <a:t>On the other hand, there some grammatical sentences which can never be realized as fully acceptable utterances because their semantic, syntactic or phonological content.</a:t>
            </a:r>
            <a:endParaRPr lang="fr-FR" dirty="0" smtClean="0"/>
          </a:p>
          <a:p>
            <a:pPr eaLnBrk="1" fontAlgn="auto" hangingPunct="1">
              <a:spcAft>
                <a:spcPts val="0"/>
              </a:spcAft>
              <a:buFont typeface="Arial" pitchFamily="34" charset="0"/>
              <a:buChar char="•"/>
              <a:defRPr/>
            </a:pPr>
            <a:r>
              <a:rPr lang="en-US" dirty="0" smtClean="0"/>
              <a:t>e.g.: </a:t>
            </a:r>
          </a:p>
          <a:p>
            <a:pPr algn="just" eaLnBrk="1" fontAlgn="auto" hangingPunct="1">
              <a:spcAft>
                <a:spcPts val="0"/>
              </a:spcAft>
              <a:buFont typeface="Arial" pitchFamily="34" charset="0"/>
              <a:buNone/>
              <a:defRPr/>
            </a:pPr>
            <a:r>
              <a:rPr lang="en-US" dirty="0" smtClean="0"/>
              <a:t>     1.we finally sent Edinburgh man, for </a:t>
            </a:r>
            <a:r>
              <a:rPr lang="en-US" dirty="0" err="1" smtClean="0"/>
              <a:t>for</a:t>
            </a:r>
            <a:r>
              <a:rPr lang="en-US" dirty="0" smtClean="0"/>
              <a:t> four For far men to go would have seemed like favoritism.</a:t>
            </a:r>
            <a:endParaRPr lang="fr-FR" dirty="0" smtClean="0"/>
          </a:p>
          <a:p>
            <a:pPr algn="just" eaLnBrk="1" fontAlgn="auto" hangingPunct="1">
              <a:spcAft>
                <a:spcPts val="0"/>
              </a:spcAft>
              <a:buFont typeface="Arial" pitchFamily="34" charset="0"/>
              <a:buNone/>
              <a:defRPr/>
            </a:pPr>
            <a:r>
              <a:rPr lang="fr-FR" dirty="0" smtClean="0"/>
              <a:t>     </a:t>
            </a:r>
            <a:r>
              <a:rPr lang="en-US" dirty="0" smtClean="0"/>
              <a:t>2. If because when Mary came in John left Harry cried, I’d be surprised.</a:t>
            </a:r>
            <a:endParaRPr lang="fr-FR" dirty="0" smtClean="0"/>
          </a:p>
          <a:p>
            <a:pPr algn="just" eaLnBrk="1" fontAlgn="auto" hangingPunct="1">
              <a:spcAft>
                <a:spcPts val="0"/>
              </a:spcAft>
              <a:buFont typeface="Arial" pitchFamily="34" charset="0"/>
              <a:buNone/>
              <a:defRPr/>
            </a:pPr>
            <a:r>
              <a:rPr lang="en-US" dirty="0" smtClean="0"/>
              <a:t>     3. The colorless green idea sleeps calmly in my head.</a:t>
            </a:r>
            <a:endParaRPr lang="fr-FR" dirty="0" smtClean="0"/>
          </a:p>
          <a:p>
            <a:pPr eaLnBrk="1" fontAlgn="auto" hangingPunct="1">
              <a:spcAft>
                <a:spcPts val="0"/>
              </a:spcAft>
              <a:buFont typeface="Arial" pitchFamily="34" charset="0"/>
              <a:buNone/>
              <a:defRPr/>
            </a:pPr>
            <a:endParaRPr lang="fr-F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2400"/>
            <a:ext cx="7467600" cy="1143000"/>
          </a:xfrm>
        </p:spPr>
        <p:txBody>
          <a:bodyPr rtlCol="0">
            <a:normAutofit fontScale="90000"/>
          </a:bodyPr>
          <a:lstStyle/>
          <a:p>
            <a:pPr eaLnBrk="1" fontAlgn="auto" hangingPunct="1">
              <a:spcAft>
                <a:spcPts val="0"/>
              </a:spcAft>
              <a:defRPr/>
            </a:pPr>
            <a:r>
              <a:rPr lang="fr-FR" dirty="0" err="1" smtClean="0">
                <a:solidFill>
                  <a:schemeClr val="accent1">
                    <a:satMod val="150000"/>
                  </a:schemeClr>
                </a:solidFill>
              </a:rPr>
              <a:t>Scientific</a:t>
            </a:r>
            <a:r>
              <a:rPr lang="fr-FR" dirty="0" smtClean="0">
                <a:solidFill>
                  <a:schemeClr val="accent1">
                    <a:satMod val="150000"/>
                  </a:schemeClr>
                </a:solidFill>
              </a:rPr>
              <a:t> Evaluation of </a:t>
            </a:r>
            <a:r>
              <a:rPr lang="fr-FR" dirty="0" err="1" smtClean="0">
                <a:solidFill>
                  <a:schemeClr val="accent1">
                    <a:satMod val="150000"/>
                  </a:schemeClr>
                </a:solidFill>
              </a:rPr>
              <a:t>Grammar</a:t>
            </a:r>
            <a:endParaRPr lang="fr-FR" dirty="0" smtClean="0">
              <a:solidFill>
                <a:schemeClr val="accent1">
                  <a:satMod val="150000"/>
                </a:schemeClr>
              </a:solidFill>
            </a:endParaRPr>
          </a:p>
        </p:txBody>
      </p:sp>
      <p:sp>
        <p:nvSpPr>
          <p:cNvPr id="18435" name="Espace réservé du contenu 2"/>
          <p:cNvSpPr>
            <a:spLocks noGrp="1"/>
          </p:cNvSpPr>
          <p:nvPr>
            <p:ph idx="1"/>
          </p:nvPr>
        </p:nvSpPr>
        <p:spPr>
          <a:xfrm>
            <a:off x="457200" y="1219200"/>
            <a:ext cx="8305800" cy="5029200"/>
          </a:xfrm>
        </p:spPr>
        <p:txBody>
          <a:bodyPr/>
          <a:lstStyle/>
          <a:p>
            <a:pPr eaLnBrk="1" hangingPunct="1"/>
            <a:r>
              <a:rPr lang="fr-FR" sz="2800" smtClean="0"/>
              <a:t></a:t>
            </a:r>
            <a:r>
              <a:rPr lang="fr-FR" sz="2400" smtClean="0"/>
              <a:t>Inadequacy of corpora lead Chomsky to reconsider the theoretical approach to data analysis.</a:t>
            </a:r>
          </a:p>
          <a:p>
            <a:pPr eaLnBrk="1" hangingPunct="1"/>
            <a:r>
              <a:rPr lang="fr-FR" sz="2400" smtClean="0"/>
              <a:t>A linguistic theory explains rather than describes grammars:</a:t>
            </a:r>
          </a:p>
          <a:p>
            <a:pPr eaLnBrk="1" hangingPunct="1"/>
            <a:r>
              <a:rPr lang="fr-FR" sz="2400" smtClean="0"/>
              <a:t>Observationally adequate: It </a:t>
            </a:r>
            <a:r>
              <a:rPr lang="en-GB" sz="2400" smtClean="0"/>
              <a:t>accounts for all the observed (corpus/performance) data. </a:t>
            </a:r>
          </a:p>
          <a:p>
            <a:pPr eaLnBrk="1" hangingPunct="1"/>
            <a:r>
              <a:rPr lang="fr-FR" sz="2400" smtClean="0"/>
              <a:t>Descriptively adequate: It a</a:t>
            </a:r>
            <a:r>
              <a:rPr lang="en-GB" sz="2400" smtClean="0"/>
              <a:t>ccounts for      </a:t>
            </a:r>
          </a:p>
          <a:p>
            <a:pPr eaLnBrk="1" hangingPunct="1">
              <a:buFont typeface="Wingdings 2" pitchFamily="18" charset="2"/>
              <a:buNone/>
            </a:pPr>
            <a:r>
              <a:rPr lang="en-GB" sz="2400" smtClean="0"/>
              <a:t>    observations and acceptability judgements (competence), and generalizations . </a:t>
            </a:r>
          </a:p>
          <a:p>
            <a:pPr eaLnBrk="1" hangingPunct="1"/>
            <a:r>
              <a:rPr lang="fr-FR" sz="2400" smtClean="0"/>
              <a:t>Explanatorily adequate: It a</a:t>
            </a:r>
            <a:r>
              <a:rPr lang="en-GB" sz="2400" smtClean="0"/>
              <a:t>ccounts for observations, acceptability, and language acquisition.</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Título"/>
          <p:cNvSpPr>
            <a:spLocks noGrp="1"/>
          </p:cNvSpPr>
          <p:nvPr>
            <p:ph type="title"/>
          </p:nvPr>
        </p:nvSpPr>
        <p:spPr/>
        <p:txBody>
          <a:bodyPr/>
          <a:lstStyle/>
          <a:p>
            <a:pPr>
              <a:defRPr/>
            </a:pPr>
            <a:r>
              <a:rPr lang="es-ES" b="1" dirty="0" err="1" smtClean="0">
                <a:solidFill>
                  <a:schemeClr val="tx2">
                    <a:lumMod val="60000"/>
                    <a:lumOff val="40000"/>
                  </a:schemeClr>
                </a:solidFill>
              </a:rPr>
              <a:t>Grammar</a:t>
            </a:r>
            <a:endParaRPr lang="es-ES" b="1" dirty="0" smtClean="0">
              <a:solidFill>
                <a:schemeClr val="tx2">
                  <a:lumMod val="60000"/>
                  <a:lumOff val="40000"/>
                </a:schemeClr>
              </a:solidFill>
            </a:endParaRPr>
          </a:p>
        </p:txBody>
      </p:sp>
      <p:sp>
        <p:nvSpPr>
          <p:cNvPr id="7171" name="2 Marcador de contenido"/>
          <p:cNvSpPr>
            <a:spLocks noGrp="1"/>
          </p:cNvSpPr>
          <p:nvPr>
            <p:ph idx="1"/>
          </p:nvPr>
        </p:nvSpPr>
        <p:spPr>
          <a:xfrm>
            <a:off x="152400" y="1295400"/>
            <a:ext cx="8839200" cy="5181600"/>
          </a:xfrm>
        </p:spPr>
        <p:txBody>
          <a:bodyPr/>
          <a:lstStyle/>
          <a:p>
            <a:pPr algn="just"/>
            <a:r>
              <a:rPr lang="en-US" sz="2800" dirty="0" smtClean="0"/>
              <a:t>Grammar is the set of logical and structural rules that govern the composition of </a:t>
            </a:r>
            <a:r>
              <a:rPr lang="en-US" sz="2800" dirty="0" smtClean="0">
                <a:solidFill>
                  <a:srgbClr val="7030A0"/>
                </a:solidFill>
              </a:rPr>
              <a:t>sentences</a:t>
            </a:r>
            <a:r>
              <a:rPr lang="en-US" sz="2800" dirty="0" smtClean="0"/>
              <a:t>, </a:t>
            </a:r>
            <a:r>
              <a:rPr lang="en-US" sz="2800" dirty="0" smtClean="0">
                <a:solidFill>
                  <a:srgbClr val="7030A0"/>
                </a:solidFill>
              </a:rPr>
              <a:t>phrases</a:t>
            </a:r>
            <a:r>
              <a:rPr lang="en-US" sz="2800" dirty="0" smtClean="0"/>
              <a:t>, and </a:t>
            </a:r>
            <a:r>
              <a:rPr lang="en-US" sz="2800" dirty="0" smtClean="0">
                <a:solidFill>
                  <a:srgbClr val="7030A0"/>
                </a:solidFill>
              </a:rPr>
              <a:t>words</a:t>
            </a:r>
            <a:r>
              <a:rPr lang="en-US" sz="2800" dirty="0" smtClean="0"/>
              <a:t> in any given natural language. </a:t>
            </a:r>
          </a:p>
          <a:p>
            <a:pPr algn="just"/>
            <a:r>
              <a:rPr kumimoji="1" lang="en-US" sz="2800" kern="0" dirty="0" smtClean="0">
                <a:latin typeface="+mn-lt"/>
              </a:rPr>
              <a:t>It´s the field of linguistics related to the rules governing the use of any given natural language. It includes morphology and syntax, often complemented by phonetics, phonology, semantics, and pragmatics.</a:t>
            </a:r>
          </a:p>
          <a:p>
            <a:pPr algn="just"/>
            <a:endParaRPr lang="en-US" sz="2800" dirty="0" smtClean="0">
              <a:latin typeface="Arial" pitchFamily="34" charset="0"/>
              <a:cs typeface="Arial" pitchFamily="34" charset="0"/>
            </a:endParaRPr>
          </a:p>
          <a:p>
            <a:pPr algn="just"/>
            <a:r>
              <a:rPr lang="en-US" sz="2800" dirty="0" smtClean="0">
                <a:latin typeface="Arial" pitchFamily="34" charset="0"/>
                <a:cs typeface="Arial" pitchFamily="34" charset="0"/>
              </a:rPr>
              <a:t>Internal linguistic knowledge which operates in the production and recognition of appropriately structured expressions in a language”</a:t>
            </a:r>
            <a:endParaRPr lang="en-US" sz="2800" dirty="0" smtClean="0"/>
          </a:p>
          <a:p>
            <a:pPr algn="just">
              <a:buFontTx/>
              <a:buNone/>
            </a:pPr>
            <a:endParaRPr lang="es-ES" sz="2800" dirty="0" smtClean="0"/>
          </a:p>
        </p:txBody>
      </p:sp>
    </p:spTree>
  </p:cSld>
  <p:clrMapOvr>
    <a:masterClrMapping/>
  </p:clrMapOvr>
  <p:transition advTm="10000"/>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Título"/>
          <p:cNvSpPr>
            <a:spLocks noGrp="1"/>
          </p:cNvSpPr>
          <p:nvPr>
            <p:ph type="title"/>
          </p:nvPr>
        </p:nvSpPr>
        <p:spPr>
          <a:xfrm>
            <a:off x="457200" y="274638"/>
            <a:ext cx="8229600" cy="715962"/>
          </a:xfrm>
        </p:spPr>
        <p:txBody>
          <a:bodyPr>
            <a:normAutofit fontScale="90000"/>
          </a:bodyPr>
          <a:lstStyle/>
          <a:p>
            <a:pPr>
              <a:defRPr/>
            </a:pPr>
            <a:r>
              <a:rPr lang="en-US" b="1" dirty="0" smtClean="0"/>
              <a:t>Why Study Grammar?</a:t>
            </a:r>
            <a:endParaRPr lang="es-ES" dirty="0" smtClean="0"/>
          </a:p>
        </p:txBody>
      </p:sp>
      <p:sp>
        <p:nvSpPr>
          <p:cNvPr id="9219" name="2 Marcador de contenido"/>
          <p:cNvSpPr>
            <a:spLocks noGrp="1"/>
          </p:cNvSpPr>
          <p:nvPr>
            <p:ph idx="1"/>
          </p:nvPr>
        </p:nvSpPr>
        <p:spPr>
          <a:xfrm>
            <a:off x="228600" y="1371600"/>
            <a:ext cx="8610600" cy="5105400"/>
          </a:xfrm>
        </p:spPr>
        <p:txBody>
          <a:bodyPr/>
          <a:lstStyle/>
          <a:p>
            <a:pPr algn="just"/>
            <a:r>
              <a:rPr lang="en-US" sz="2800" dirty="0" smtClean="0"/>
              <a:t>When you study grammar, you are studying the structure of languages, and learning about how languages work. </a:t>
            </a:r>
          </a:p>
          <a:p>
            <a:pPr algn="just"/>
            <a:r>
              <a:rPr lang="en-US" sz="2800" dirty="0" smtClean="0"/>
              <a:t>There are two types of grammar you can study: </a:t>
            </a:r>
            <a:r>
              <a:rPr lang="en-US" sz="2800" b="1" dirty="0" smtClean="0"/>
              <a:t>descriptive</a:t>
            </a:r>
            <a:r>
              <a:rPr lang="en-US" sz="2800" dirty="0" smtClean="0"/>
              <a:t> and </a:t>
            </a:r>
            <a:r>
              <a:rPr lang="en-US" sz="2800" b="1" dirty="0" smtClean="0"/>
              <a:t>prescriptive</a:t>
            </a:r>
            <a:r>
              <a:rPr lang="en-US" sz="2800" dirty="0" smtClean="0"/>
              <a:t>.</a:t>
            </a:r>
          </a:p>
          <a:p>
            <a:pPr algn="just"/>
            <a:r>
              <a:rPr lang="en-US" sz="2800" b="1" dirty="0" smtClean="0">
                <a:solidFill>
                  <a:schemeClr val="tx2">
                    <a:lumMod val="60000"/>
                    <a:lumOff val="40000"/>
                  </a:schemeClr>
                </a:solidFill>
              </a:rPr>
              <a:t>Descriptive grammar</a:t>
            </a:r>
            <a:r>
              <a:rPr lang="en-US" sz="2800" dirty="0" smtClean="0"/>
              <a:t>, on the one hand, refers to the structure of languages </a:t>
            </a:r>
            <a:r>
              <a:rPr lang="en-US" sz="2800" b="1" dirty="0" smtClean="0"/>
              <a:t>as they are </a:t>
            </a:r>
            <a:r>
              <a:rPr lang="en-US" sz="2800" b="1" dirty="0" smtClean="0">
                <a:solidFill>
                  <a:srgbClr val="7030A0"/>
                </a:solidFill>
              </a:rPr>
              <a:t>actually used</a:t>
            </a:r>
            <a:r>
              <a:rPr lang="en-US" sz="2800" dirty="0" smtClean="0"/>
              <a:t>. </a:t>
            </a:r>
          </a:p>
          <a:p>
            <a:pPr algn="just"/>
            <a:r>
              <a:rPr lang="en-US" sz="2800" dirty="0" smtClean="0"/>
              <a:t>Descriptive grammar is generally produced by </a:t>
            </a:r>
            <a:r>
              <a:rPr lang="en-US" sz="2800" dirty="0" smtClean="0">
                <a:solidFill>
                  <a:srgbClr val="7030A0"/>
                </a:solidFill>
              </a:rPr>
              <a:t>linguists</a:t>
            </a:r>
            <a:r>
              <a:rPr lang="en-US" sz="2800" dirty="0" smtClean="0"/>
              <a:t> interested in specific languages or the nature of language in general.</a:t>
            </a:r>
            <a:endParaRPr lang="es-ES" sz="2800" dirty="0" smtClean="0"/>
          </a:p>
          <a:p>
            <a:pPr>
              <a:buFontTx/>
              <a:buNone/>
            </a:pPr>
            <a:endParaRPr lang="es-ES" dirty="0" smtClean="0"/>
          </a:p>
        </p:txBody>
      </p:sp>
    </p:spTree>
  </p:cSld>
  <p:clrMapOvr>
    <a:masterClrMapping/>
  </p:clrMapOvr>
  <p:transition advTm="10000"/>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20000"/>
          </a:bodyPr>
          <a:lstStyle/>
          <a:p>
            <a:r>
              <a:rPr lang="en-US" b="1" dirty="0" smtClean="0"/>
              <a:t>The Descriptive Approach </a:t>
            </a:r>
            <a:r>
              <a:rPr lang="en-US" dirty="0" smtClean="0"/>
              <a:t>is the basis of most modern attempts to characterize the structure of different languages. </a:t>
            </a:r>
          </a:p>
          <a:p>
            <a:r>
              <a:rPr lang="en-US" dirty="0" smtClean="0"/>
              <a:t>It attempts to describe the regular structures of the language as it is used, not according to some view of how it should be used.</a:t>
            </a:r>
            <a:endParaRPr lang="en-US" b="1" dirty="0" smtClean="0">
              <a:solidFill>
                <a:schemeClr val="tx2">
                  <a:lumMod val="60000"/>
                  <a:lumOff val="40000"/>
                </a:schemeClr>
              </a:solidFill>
            </a:endParaRPr>
          </a:p>
          <a:p>
            <a:r>
              <a:rPr lang="en-US" b="1" dirty="0" smtClean="0">
                <a:solidFill>
                  <a:schemeClr val="tx2">
                    <a:lumMod val="60000"/>
                    <a:lumOff val="40000"/>
                  </a:schemeClr>
                </a:solidFill>
              </a:rPr>
              <a:t>Prescriptive grammar</a:t>
            </a:r>
            <a:r>
              <a:rPr lang="en-US" dirty="0" smtClean="0"/>
              <a:t> refers to the structure of languages </a:t>
            </a:r>
            <a:r>
              <a:rPr lang="en-US" b="1" dirty="0" smtClean="0"/>
              <a:t>as people think they </a:t>
            </a:r>
            <a:r>
              <a:rPr lang="en-US" b="1" dirty="0" smtClean="0">
                <a:solidFill>
                  <a:srgbClr val="7030A0"/>
                </a:solidFill>
              </a:rPr>
              <a:t>should be used</a:t>
            </a:r>
            <a:r>
              <a:rPr lang="en-US" dirty="0" smtClean="0"/>
              <a:t>. These grammars are generally developed by </a:t>
            </a:r>
            <a:r>
              <a:rPr lang="en-US" dirty="0" smtClean="0">
                <a:solidFill>
                  <a:srgbClr val="7030A0"/>
                </a:solidFill>
              </a:rPr>
              <a:t>writing and language teachers (grammarians) </a:t>
            </a:r>
            <a:r>
              <a:rPr lang="en-US" dirty="0" smtClean="0"/>
              <a:t>who are responsible for instruction in standard forms of expression. </a:t>
            </a:r>
          </a:p>
          <a:p>
            <a:r>
              <a:rPr lang="en-US" dirty="0" smtClean="0"/>
              <a:t>They are most frequently applied to the standard written forms of language. </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The Prescriptive Approach </a:t>
            </a:r>
            <a:r>
              <a:rPr lang="en-US" dirty="0" smtClean="0"/>
              <a:t>was an approach taken by some grammarians, mainly in eighteenth-century in England, who set out rules for the correct or 'proper' use of English. </a:t>
            </a:r>
          </a:p>
          <a:p>
            <a:endParaRPr lang="en-US" dirty="0"/>
          </a:p>
        </p:txBody>
      </p:sp>
      <p:sp>
        <p:nvSpPr>
          <p:cNvPr id="4" name="6 Rectángulo"/>
          <p:cNvSpPr>
            <a:spLocks noChangeArrowheads="1"/>
          </p:cNvSpPr>
          <p:nvPr/>
        </p:nvSpPr>
        <p:spPr bwMode="auto">
          <a:xfrm>
            <a:off x="457200" y="3962400"/>
            <a:ext cx="3524250" cy="338554"/>
          </a:xfrm>
          <a:prstGeom prst="rect">
            <a:avLst/>
          </a:prstGeom>
          <a:noFill/>
          <a:ln w="9525">
            <a:noFill/>
            <a:miter lim="800000"/>
            <a:headEnd/>
            <a:tailEnd/>
          </a:ln>
        </p:spPr>
        <p:txBody>
          <a:bodyPr wrap="square">
            <a:spAutoFit/>
          </a:bodyPr>
          <a:lstStyle/>
          <a:p>
            <a:r>
              <a:rPr lang="en-US" sz="1600" b="1" dirty="0" smtClean="0">
                <a:solidFill>
                  <a:srgbClr val="002060"/>
                </a:solidFill>
                <a:latin typeface="Century Schoolbook" pitchFamily="18" charset="0"/>
              </a:rPr>
              <a:t>Structure of English sentences</a:t>
            </a:r>
            <a:endParaRPr lang="es-ES" sz="1600" b="1" dirty="0">
              <a:solidFill>
                <a:srgbClr val="002060"/>
              </a:solidFill>
              <a:latin typeface="Century Schoolbook" pitchFamily="18" charset="0"/>
            </a:endParaRPr>
          </a:p>
        </p:txBody>
      </p:sp>
      <p:pic>
        <p:nvPicPr>
          <p:cNvPr id="5" name="Picture 4" descr="http://tbn0.google.com/images?q=tbn:7sI7eh8Fyz0AgM:http://nylawblog.typepad.com/photos/uncategorized/2008/03/11/equal.jpg">
            <a:hlinkClick r:id="rId2"/>
          </p:cNvPr>
          <p:cNvPicPr>
            <a:picLocks noChangeAspect="1" noChangeArrowheads="1"/>
          </p:cNvPicPr>
          <p:nvPr/>
        </p:nvPicPr>
        <p:blipFill>
          <a:blip r:embed="rId3"/>
          <a:srcRect/>
          <a:stretch>
            <a:fillRect/>
          </a:stretch>
        </p:blipFill>
        <p:spPr bwMode="auto">
          <a:xfrm>
            <a:off x="3962400" y="3657600"/>
            <a:ext cx="1104900" cy="1104900"/>
          </a:xfrm>
          <a:prstGeom prst="rect">
            <a:avLst/>
          </a:prstGeom>
          <a:noFill/>
          <a:ln w="9525">
            <a:noFill/>
            <a:miter lim="800000"/>
            <a:headEnd/>
            <a:tailEnd/>
          </a:ln>
        </p:spPr>
      </p:pic>
      <p:sp>
        <p:nvSpPr>
          <p:cNvPr id="6" name="8 Rectángulo"/>
          <p:cNvSpPr>
            <a:spLocks noChangeArrowheads="1"/>
          </p:cNvSpPr>
          <p:nvPr/>
        </p:nvSpPr>
        <p:spPr bwMode="auto">
          <a:xfrm>
            <a:off x="5257800" y="3962400"/>
            <a:ext cx="3657600" cy="338554"/>
          </a:xfrm>
          <a:prstGeom prst="rect">
            <a:avLst/>
          </a:prstGeom>
          <a:noFill/>
          <a:ln w="9525">
            <a:noFill/>
            <a:miter lim="800000"/>
            <a:headEnd/>
            <a:tailEnd/>
          </a:ln>
        </p:spPr>
        <p:txBody>
          <a:bodyPr wrap="square">
            <a:spAutoFit/>
          </a:bodyPr>
          <a:lstStyle/>
          <a:p>
            <a:r>
              <a:rPr lang="en-US" sz="1600" b="1" dirty="0">
                <a:solidFill>
                  <a:srgbClr val="002060"/>
                </a:solidFill>
                <a:latin typeface="Century Schoolbook" pitchFamily="18" charset="0"/>
              </a:rPr>
              <a:t>Structure of sentences in Latin.</a:t>
            </a:r>
            <a:endParaRPr lang="es-ES" sz="1600" b="1" dirty="0">
              <a:solidFill>
                <a:srgbClr val="002060"/>
              </a:solidFill>
              <a:latin typeface="Century Schoolbook"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nodeType="clickEffect">
                                  <p:stCondLst>
                                    <p:cond delay="0"/>
                                  </p:stCondLst>
                                  <p:childTnLst>
                                    <p:animRot by="10800000">
                                      <p:cBhvr>
                                        <p:cTn id="11" dur="2000" fill="hold"/>
                                        <p:tgtEl>
                                          <p:spTgt spid="5"/>
                                        </p:tgtEl>
                                        <p:attrNameLst>
                                          <p:attrName>r</p:attrName>
                                        </p:attrNameLst>
                                      </p:cBhvr>
                                    </p:animRot>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ox(in)">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defRPr/>
            </a:pPr>
            <a:r>
              <a:rPr lang="es-ES_tradnl" smtClean="0"/>
              <a:t>Generative Grammar</a:t>
            </a:r>
          </a:p>
        </p:txBody>
      </p:sp>
      <p:sp>
        <p:nvSpPr>
          <p:cNvPr id="14339" name="Rectangle 3"/>
          <p:cNvSpPr>
            <a:spLocks noGrp="1" noChangeArrowheads="1"/>
          </p:cNvSpPr>
          <p:nvPr>
            <p:ph type="body" idx="1"/>
          </p:nvPr>
        </p:nvSpPr>
        <p:spPr/>
        <p:txBody>
          <a:bodyPr>
            <a:normAutofit lnSpcReduction="10000"/>
          </a:bodyPr>
          <a:lstStyle/>
          <a:p>
            <a:pPr eaLnBrk="1" hangingPunct="1">
              <a:defRPr/>
            </a:pPr>
            <a:r>
              <a:rPr lang="es-ES_tradnl" dirty="0" err="1" smtClean="0"/>
              <a:t>The</a:t>
            </a:r>
            <a:r>
              <a:rPr lang="es-ES_tradnl" dirty="0" smtClean="0"/>
              <a:t> idea of Universal </a:t>
            </a:r>
            <a:r>
              <a:rPr lang="es-ES_tradnl" dirty="0" err="1" smtClean="0"/>
              <a:t>grammar</a:t>
            </a:r>
            <a:r>
              <a:rPr lang="es-ES_tradnl" dirty="0" smtClean="0"/>
              <a:t> </a:t>
            </a:r>
            <a:r>
              <a:rPr lang="es-ES_tradnl" dirty="0" err="1" smtClean="0"/>
              <a:t>by</a:t>
            </a:r>
            <a:r>
              <a:rPr lang="es-ES_tradnl" dirty="0" smtClean="0"/>
              <a:t> Chomsky </a:t>
            </a:r>
            <a:r>
              <a:rPr lang="es-ES_tradnl" dirty="0" err="1" smtClean="0"/>
              <a:t>was</a:t>
            </a:r>
            <a:r>
              <a:rPr lang="es-ES_tradnl" dirty="0" smtClean="0"/>
              <a:t> </a:t>
            </a:r>
            <a:r>
              <a:rPr lang="es-ES_tradnl" dirty="0" err="1" smtClean="0"/>
              <a:t>further</a:t>
            </a:r>
            <a:r>
              <a:rPr lang="es-ES_tradnl" dirty="0" smtClean="0"/>
              <a:t> </a:t>
            </a:r>
            <a:r>
              <a:rPr lang="es-ES_tradnl" dirty="0" err="1" smtClean="0"/>
              <a:t>refined</a:t>
            </a:r>
            <a:r>
              <a:rPr lang="es-ES_tradnl" dirty="0" smtClean="0"/>
              <a:t> and </a:t>
            </a:r>
            <a:r>
              <a:rPr lang="es-ES_tradnl" dirty="0" err="1" smtClean="0"/>
              <a:t>it</a:t>
            </a:r>
            <a:r>
              <a:rPr lang="es-ES_tradnl" dirty="0" smtClean="0"/>
              <a:t> </a:t>
            </a:r>
            <a:r>
              <a:rPr lang="es-ES_tradnl" dirty="0" err="1" smtClean="0"/>
              <a:t>was</a:t>
            </a:r>
            <a:r>
              <a:rPr lang="es-ES_tradnl" dirty="0" smtClean="0"/>
              <a:t> </a:t>
            </a:r>
            <a:r>
              <a:rPr lang="es-ES_tradnl" dirty="0" err="1" smtClean="0"/>
              <a:t>later</a:t>
            </a:r>
            <a:r>
              <a:rPr lang="es-ES_tradnl" dirty="0" smtClean="0"/>
              <a:t> </a:t>
            </a:r>
            <a:r>
              <a:rPr lang="es-ES_tradnl" dirty="0" err="1" smtClean="0"/>
              <a:t>on</a:t>
            </a:r>
            <a:r>
              <a:rPr lang="es-ES_tradnl" dirty="0" smtClean="0"/>
              <a:t> </a:t>
            </a:r>
            <a:r>
              <a:rPr lang="es-ES_tradnl" dirty="0" err="1" smtClean="0"/>
              <a:t>adressed</a:t>
            </a:r>
            <a:r>
              <a:rPr lang="es-ES_tradnl" dirty="0" smtClean="0"/>
              <a:t> as </a:t>
            </a:r>
            <a:r>
              <a:rPr lang="es-ES_tradnl" dirty="0" err="1" smtClean="0"/>
              <a:t>Generative</a:t>
            </a:r>
            <a:r>
              <a:rPr lang="es-ES_tradnl" dirty="0" smtClean="0"/>
              <a:t> </a:t>
            </a:r>
            <a:r>
              <a:rPr lang="es-ES_tradnl" dirty="0" err="1" smtClean="0"/>
              <a:t>Grammar</a:t>
            </a:r>
            <a:r>
              <a:rPr lang="es-ES_tradnl" dirty="0" smtClean="0"/>
              <a:t> </a:t>
            </a:r>
            <a:r>
              <a:rPr lang="es-ES_tradnl" dirty="0" err="1" smtClean="0"/>
              <a:t>by</a:t>
            </a:r>
            <a:r>
              <a:rPr lang="es-ES_tradnl" dirty="0" smtClean="0"/>
              <a:t> Chomsky </a:t>
            </a:r>
            <a:r>
              <a:rPr lang="es-ES_tradnl" dirty="0" err="1" smtClean="0"/>
              <a:t>himself</a:t>
            </a:r>
            <a:r>
              <a:rPr lang="es-ES_tradnl" dirty="0" smtClean="0"/>
              <a:t>.</a:t>
            </a:r>
          </a:p>
          <a:p>
            <a:pPr eaLnBrk="1" hangingPunct="1">
              <a:defRPr/>
            </a:pPr>
            <a:r>
              <a:rPr lang="es-ES_tradnl" dirty="0" err="1" smtClean="0"/>
              <a:t>Generative</a:t>
            </a:r>
            <a:r>
              <a:rPr lang="es-ES_tradnl" dirty="0" smtClean="0"/>
              <a:t> </a:t>
            </a:r>
            <a:r>
              <a:rPr lang="es-ES_tradnl" dirty="0" err="1" smtClean="0"/>
              <a:t>grammar</a:t>
            </a:r>
            <a:r>
              <a:rPr lang="es-ES_tradnl" dirty="0" smtClean="0"/>
              <a:t> </a:t>
            </a:r>
            <a:r>
              <a:rPr lang="es-ES_tradnl" dirty="0" err="1" smtClean="0"/>
              <a:t>strives</a:t>
            </a:r>
            <a:r>
              <a:rPr lang="es-ES_tradnl" dirty="0" smtClean="0"/>
              <a:t> </a:t>
            </a:r>
            <a:r>
              <a:rPr lang="es-ES_tradnl" dirty="0" err="1" smtClean="0"/>
              <a:t>to</a:t>
            </a:r>
            <a:r>
              <a:rPr lang="es-ES_tradnl" dirty="0" smtClean="0"/>
              <a:t> </a:t>
            </a:r>
            <a:r>
              <a:rPr lang="es-ES_tradnl" dirty="0" err="1" smtClean="0"/>
              <a:t>develop</a:t>
            </a:r>
            <a:r>
              <a:rPr lang="es-ES_tradnl" dirty="0" smtClean="0"/>
              <a:t> a general </a:t>
            </a:r>
            <a:r>
              <a:rPr lang="es-ES_tradnl" dirty="0" err="1" smtClean="0"/>
              <a:t>theory</a:t>
            </a:r>
            <a:r>
              <a:rPr lang="es-ES_tradnl" dirty="0" smtClean="0"/>
              <a:t> </a:t>
            </a:r>
            <a:r>
              <a:rPr lang="es-ES_tradnl" dirty="0" err="1" smtClean="0"/>
              <a:t>that</a:t>
            </a:r>
            <a:r>
              <a:rPr lang="es-ES_tradnl" dirty="0" smtClean="0"/>
              <a:t> </a:t>
            </a:r>
            <a:r>
              <a:rPr lang="es-ES_tradnl" dirty="0" err="1" smtClean="0"/>
              <a:t>reveals</a:t>
            </a:r>
            <a:r>
              <a:rPr lang="es-ES_tradnl" dirty="0" smtClean="0"/>
              <a:t> </a:t>
            </a:r>
            <a:r>
              <a:rPr lang="es-ES_tradnl" dirty="0" err="1" smtClean="0"/>
              <a:t>the</a:t>
            </a:r>
            <a:r>
              <a:rPr lang="es-ES_tradnl" dirty="0" smtClean="0"/>
              <a:t> rules and </a:t>
            </a:r>
            <a:r>
              <a:rPr lang="es-ES_tradnl" dirty="0" err="1" smtClean="0"/>
              <a:t>laws</a:t>
            </a:r>
            <a:r>
              <a:rPr lang="es-ES_tradnl" dirty="0" smtClean="0"/>
              <a:t> </a:t>
            </a:r>
            <a:r>
              <a:rPr lang="es-ES_tradnl" dirty="0" err="1" smtClean="0"/>
              <a:t>that</a:t>
            </a:r>
            <a:r>
              <a:rPr lang="es-ES_tradnl" dirty="0" smtClean="0"/>
              <a:t> </a:t>
            </a:r>
            <a:r>
              <a:rPr lang="es-ES_tradnl" dirty="0" err="1" smtClean="0"/>
              <a:t>govern</a:t>
            </a:r>
            <a:r>
              <a:rPr lang="es-ES_tradnl" dirty="0" smtClean="0"/>
              <a:t> </a:t>
            </a:r>
            <a:r>
              <a:rPr lang="es-ES_tradnl" dirty="0" err="1" smtClean="0"/>
              <a:t>the</a:t>
            </a:r>
            <a:r>
              <a:rPr lang="es-ES_tradnl" dirty="0" smtClean="0"/>
              <a:t> </a:t>
            </a:r>
            <a:r>
              <a:rPr lang="es-ES_tradnl" dirty="0" err="1" smtClean="0"/>
              <a:t>structure</a:t>
            </a:r>
            <a:r>
              <a:rPr lang="es-ES_tradnl" dirty="0" smtClean="0"/>
              <a:t> of particular languages, and </a:t>
            </a:r>
            <a:r>
              <a:rPr lang="es-ES_tradnl" dirty="0" err="1" smtClean="0"/>
              <a:t>the</a:t>
            </a:r>
            <a:r>
              <a:rPr lang="es-ES_tradnl" dirty="0" smtClean="0"/>
              <a:t> general </a:t>
            </a:r>
            <a:r>
              <a:rPr lang="es-ES_tradnl" dirty="0" err="1" smtClean="0"/>
              <a:t>laws</a:t>
            </a:r>
            <a:r>
              <a:rPr lang="es-ES_tradnl" dirty="0" smtClean="0"/>
              <a:t> and </a:t>
            </a:r>
            <a:r>
              <a:rPr lang="es-ES_tradnl" dirty="0" err="1" smtClean="0"/>
              <a:t>principles</a:t>
            </a:r>
            <a:r>
              <a:rPr lang="es-ES_tradnl" dirty="0" smtClean="0"/>
              <a:t> governing </a:t>
            </a:r>
            <a:r>
              <a:rPr lang="es-ES_tradnl" dirty="0" err="1" smtClean="0"/>
              <a:t>all</a:t>
            </a:r>
            <a:r>
              <a:rPr lang="es-ES_tradnl" dirty="0" smtClean="0"/>
              <a:t> natural languages.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mtClean="0">
                <a:latin typeface="Cooper Std Black" pitchFamily="18" charset="0"/>
              </a:rPr>
              <a:t>GENERATIVE GRAMMAR</a:t>
            </a:r>
          </a:p>
        </p:txBody>
      </p:sp>
      <p:sp>
        <p:nvSpPr>
          <p:cNvPr id="3075" name="Text Box 3"/>
          <p:cNvSpPr txBox="1">
            <a:spLocks noChangeArrowheads="1"/>
          </p:cNvSpPr>
          <p:nvPr/>
        </p:nvSpPr>
        <p:spPr bwMode="auto">
          <a:xfrm>
            <a:off x="685800" y="1295400"/>
            <a:ext cx="7772400" cy="4524375"/>
          </a:xfrm>
          <a:prstGeom prst="rect">
            <a:avLst/>
          </a:prstGeom>
          <a:noFill/>
          <a:ln w="9525">
            <a:noFill/>
            <a:miter lim="800000"/>
            <a:headEnd/>
            <a:tailEnd/>
          </a:ln>
          <a:effectLst/>
        </p:spPr>
        <p:txBody>
          <a:bodyPr>
            <a:spAutoFit/>
          </a:bodyPr>
          <a:lstStyle/>
          <a:p>
            <a:pPr marL="914400" lvl="1" indent="-457200" algn="just">
              <a:buFont typeface="Arial" charset="0"/>
              <a:buChar char="•"/>
            </a:pPr>
            <a:r>
              <a:rPr lang="en-PH" sz="3200" b="1"/>
              <a:t>refers to a particular approach to the study of syntax.</a:t>
            </a:r>
            <a:endParaRPr lang="en-US" sz="3200" b="1"/>
          </a:p>
          <a:p>
            <a:pPr marL="914400" lvl="1" indent="-457200" algn="just">
              <a:buFont typeface="Arial" charset="0"/>
              <a:buChar char="•"/>
            </a:pPr>
            <a:r>
              <a:rPr lang="en-PH" sz="3200" b="1"/>
              <a:t>attempts to give a set of rules that will correctly predict which combinations of words will form grammatical sentences.</a:t>
            </a:r>
            <a:endParaRPr lang="en-US" sz="3200" b="1"/>
          </a:p>
          <a:p>
            <a:pPr marL="914400" lvl="1" indent="-457200" algn="just">
              <a:buFont typeface="Arial" charset="0"/>
              <a:buChar char="•"/>
            </a:pPr>
            <a:r>
              <a:rPr lang="en-PH" sz="3200" b="1"/>
              <a:t>originates in the work of Noam Chomsky, beginning in the late 1950s.</a:t>
            </a:r>
            <a:endParaRPr lang="en-US" sz="3200" b="1"/>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1000"/>
                                        <p:tgtEl>
                                          <p:spTgt spid="3075">
                                            <p:txEl>
                                              <p:pRg st="0" end="0"/>
                                            </p:txEl>
                                          </p:spTgt>
                                        </p:tgtEl>
                                      </p:cBhvr>
                                    </p:animEffect>
                                    <p:anim calcmode="lin" valueType="num">
                                      <p:cBhvr>
                                        <p:cTn id="8" dur="10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07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075">
                                            <p:txEl>
                                              <p:pRg st="1" end="1"/>
                                            </p:txEl>
                                          </p:spTgt>
                                        </p:tgtEl>
                                        <p:attrNameLst>
                                          <p:attrName>style.visibility</p:attrName>
                                        </p:attrNameLst>
                                      </p:cBhvr>
                                      <p:to>
                                        <p:strVal val="visible"/>
                                      </p:to>
                                    </p:set>
                                    <p:animEffect transition="in" filter="fade">
                                      <p:cBhvr>
                                        <p:cTn id="14" dur="1000"/>
                                        <p:tgtEl>
                                          <p:spTgt spid="3075">
                                            <p:txEl>
                                              <p:pRg st="1" end="1"/>
                                            </p:txEl>
                                          </p:spTgt>
                                        </p:tgtEl>
                                      </p:cBhvr>
                                    </p:animEffect>
                                    <p:anim calcmode="lin" valueType="num">
                                      <p:cBhvr>
                                        <p:cTn id="15" dur="10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07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3075">
                                            <p:txEl>
                                              <p:pRg st="2" end="2"/>
                                            </p:txEl>
                                          </p:spTgt>
                                        </p:tgtEl>
                                        <p:attrNameLst>
                                          <p:attrName>style.visibility</p:attrName>
                                        </p:attrNameLst>
                                      </p:cBhvr>
                                      <p:to>
                                        <p:strVal val="visible"/>
                                      </p:to>
                                    </p:set>
                                    <p:animEffect transition="in" filter="fade">
                                      <p:cBhvr>
                                        <p:cTn id="21" dur="1000"/>
                                        <p:tgtEl>
                                          <p:spTgt spid="3075">
                                            <p:txEl>
                                              <p:pRg st="2" end="2"/>
                                            </p:txEl>
                                          </p:spTgt>
                                        </p:tgtEl>
                                      </p:cBhvr>
                                    </p:animEffect>
                                    <p:anim calcmode="lin" valueType="num">
                                      <p:cBhvr>
                                        <p:cTn id="22" dur="10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07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a:bodyPr>
          <a:lstStyle/>
          <a:p>
            <a:pPr eaLnBrk="1" fontAlgn="auto" hangingPunct="1">
              <a:spcAft>
                <a:spcPts val="0"/>
              </a:spcAft>
              <a:defRPr/>
            </a:pPr>
            <a:r>
              <a:rPr lang="fr-FR" dirty="0" smtClean="0">
                <a:solidFill>
                  <a:schemeClr val="accent1">
                    <a:satMod val="150000"/>
                  </a:schemeClr>
                </a:solidFill>
              </a:rPr>
              <a:t>The </a:t>
            </a:r>
            <a:r>
              <a:rPr lang="fr-FR" dirty="0" err="1" smtClean="0">
                <a:solidFill>
                  <a:schemeClr val="accent1">
                    <a:satMod val="150000"/>
                  </a:schemeClr>
                </a:solidFill>
              </a:rPr>
              <a:t>Generative</a:t>
            </a:r>
            <a:r>
              <a:rPr lang="fr-FR" dirty="0" smtClean="0">
                <a:solidFill>
                  <a:schemeClr val="accent1">
                    <a:satMod val="150000"/>
                  </a:schemeClr>
                </a:solidFill>
              </a:rPr>
              <a:t> Aspects</a:t>
            </a:r>
          </a:p>
        </p:txBody>
      </p:sp>
      <p:sp>
        <p:nvSpPr>
          <p:cNvPr id="29699" name="Espace réservé du contenu 2"/>
          <p:cNvSpPr>
            <a:spLocks noGrp="1"/>
          </p:cNvSpPr>
          <p:nvPr>
            <p:ph idx="1"/>
          </p:nvPr>
        </p:nvSpPr>
        <p:spPr>
          <a:xfrm>
            <a:off x="228600" y="1447800"/>
            <a:ext cx="8458200" cy="4953000"/>
          </a:xfrm>
        </p:spPr>
        <p:txBody>
          <a:bodyPr/>
          <a:lstStyle/>
          <a:p>
            <a:pPr eaLnBrk="1" hangingPunct="1"/>
            <a:r>
              <a:rPr lang="en-US" sz="2200" smtClean="0"/>
              <a:t>A grammar is to generate all and only the grammatical sentences of a language.</a:t>
            </a:r>
          </a:p>
          <a:p>
            <a:pPr eaLnBrk="1" hangingPunct="1"/>
            <a:r>
              <a:rPr lang="en-US" sz="2200" smtClean="0"/>
              <a:t>The grammar must be so designed that by following its rules and conventions we can produce all or any of the possible sentences of the language.</a:t>
            </a:r>
          </a:p>
          <a:p>
            <a:pPr eaLnBrk="1" hangingPunct="1"/>
            <a:r>
              <a:rPr lang="en-US" sz="2200" smtClean="0"/>
              <a:t>To generate is to predict or specify precisely what are the possible sentences of the language</a:t>
            </a:r>
            <a:r>
              <a:rPr lang="fr-FR" sz="2200" smtClean="0"/>
              <a:t>. </a:t>
            </a:r>
          </a:p>
          <a:p>
            <a:pPr eaLnBrk="1" hangingPunct="1"/>
            <a:r>
              <a:rPr lang="en-US" sz="2200" smtClean="0"/>
              <a:t>Thus a grammar should `generate', `specify', and `predict' sentences such as: </a:t>
            </a:r>
          </a:p>
          <a:p>
            <a:pPr eaLnBrk="1" hangingPunct="1"/>
            <a:r>
              <a:rPr lang="fr-FR" sz="2200" smtClean="0"/>
              <a:t>He is waiting for the bus. </a:t>
            </a:r>
          </a:p>
          <a:p>
            <a:pPr eaLnBrk="1" hangingPunct="1"/>
            <a:r>
              <a:rPr lang="en-US" sz="2200" smtClean="0"/>
              <a:t>but not * waiting  he is for the bus, or </a:t>
            </a:r>
            <a:r>
              <a:rPr lang="fr-FR" sz="2200" smtClean="0"/>
              <a:t>* He the bus is waiting for.</a:t>
            </a:r>
          </a:p>
          <a:p>
            <a:pPr eaLnBrk="1" hangingPunct="1"/>
            <a:r>
              <a:rPr lang="fr-FR" sz="2200" smtClean="0"/>
              <a:t>There is concern with potential utterances.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u contenu 2"/>
          <p:cNvSpPr>
            <a:spLocks noGrp="1"/>
          </p:cNvSpPr>
          <p:nvPr>
            <p:ph idx="1"/>
          </p:nvPr>
        </p:nvSpPr>
        <p:spPr>
          <a:xfrm>
            <a:off x="457200" y="457200"/>
            <a:ext cx="8305800" cy="5867400"/>
          </a:xfrm>
        </p:spPr>
        <p:txBody>
          <a:bodyPr/>
          <a:lstStyle/>
          <a:p>
            <a:pPr eaLnBrk="1" hangingPunct="1">
              <a:buFont typeface="Wingdings 2" pitchFamily="18" charset="2"/>
              <a:buNone/>
            </a:pPr>
            <a:r>
              <a:rPr lang="en-US" sz="1600" b="1" smtClean="0"/>
              <a:t>To generate a sentence like `A man read the book’</a:t>
            </a:r>
          </a:p>
          <a:p>
            <a:pPr eaLnBrk="1" hangingPunct="1">
              <a:buFont typeface="Wingdings 2" pitchFamily="18" charset="2"/>
              <a:buNone/>
            </a:pPr>
            <a:r>
              <a:rPr lang="fr-FR" sz="1600" b="1" smtClean="0"/>
              <a:t>1. S---------NP + VP </a:t>
            </a:r>
          </a:p>
          <a:p>
            <a:pPr eaLnBrk="1" hangingPunct="1">
              <a:buFont typeface="Wingdings 2" pitchFamily="18" charset="2"/>
              <a:buNone/>
            </a:pPr>
            <a:r>
              <a:rPr lang="fr-FR" sz="1600" b="1" smtClean="0"/>
              <a:t>2. VP---------V + NP </a:t>
            </a:r>
          </a:p>
          <a:p>
            <a:pPr eaLnBrk="1" hangingPunct="1">
              <a:buFont typeface="Wingdings 2" pitchFamily="18" charset="2"/>
              <a:buNone/>
            </a:pPr>
            <a:r>
              <a:rPr lang="fr-FR" sz="1600" b="1" smtClean="0"/>
              <a:t>3. NP---------D + N </a:t>
            </a:r>
          </a:p>
          <a:p>
            <a:pPr eaLnBrk="1" hangingPunct="1">
              <a:buFont typeface="Wingdings 2" pitchFamily="18" charset="2"/>
              <a:buNone/>
            </a:pPr>
            <a:r>
              <a:rPr lang="fr-FR" sz="1600" b="1" smtClean="0"/>
              <a:t>4. V--------- read </a:t>
            </a:r>
          </a:p>
          <a:p>
            <a:pPr eaLnBrk="1" hangingPunct="1">
              <a:buFont typeface="Wingdings 2" pitchFamily="18" charset="2"/>
              <a:buNone/>
            </a:pPr>
            <a:r>
              <a:rPr lang="fr-FR" sz="1600" b="1" smtClean="0"/>
              <a:t>5.Det---------a, the </a:t>
            </a:r>
          </a:p>
          <a:p>
            <a:pPr eaLnBrk="1" hangingPunct="1">
              <a:buFont typeface="Wingdings 2" pitchFamily="18" charset="2"/>
              <a:buNone/>
            </a:pPr>
            <a:r>
              <a:rPr lang="fr-FR" sz="1600" b="1" smtClean="0"/>
              <a:t>6. N---------man, book </a:t>
            </a:r>
          </a:p>
          <a:p>
            <a:pPr eaLnBrk="1" hangingPunct="1">
              <a:buFont typeface="Wingdings 2" pitchFamily="18" charset="2"/>
              <a:buNone/>
            </a:pPr>
            <a:r>
              <a:rPr lang="en-US" sz="1600" b="1" smtClean="0"/>
              <a:t>If we apply the rules in sequence, we generate the following strings successively: </a:t>
            </a:r>
          </a:p>
          <a:p>
            <a:pPr eaLnBrk="1" hangingPunct="1">
              <a:buFont typeface="Wingdings 2" pitchFamily="18" charset="2"/>
              <a:buNone/>
            </a:pPr>
            <a:r>
              <a:rPr lang="fr-FR" sz="1600" b="1" smtClean="0"/>
              <a:t>S </a:t>
            </a:r>
          </a:p>
          <a:p>
            <a:pPr eaLnBrk="1" hangingPunct="1">
              <a:buFont typeface="Wingdings 2" pitchFamily="18" charset="2"/>
              <a:buNone/>
            </a:pPr>
            <a:r>
              <a:rPr lang="fr-FR" sz="1600" b="1" smtClean="0"/>
              <a:t>NP + VP </a:t>
            </a:r>
          </a:p>
          <a:p>
            <a:pPr eaLnBrk="1" hangingPunct="1">
              <a:buFont typeface="Wingdings 2" pitchFamily="18" charset="2"/>
              <a:buNone/>
            </a:pPr>
            <a:r>
              <a:rPr lang="fr-FR" sz="1600" b="1" smtClean="0"/>
              <a:t>NP + V + NP </a:t>
            </a:r>
          </a:p>
          <a:p>
            <a:pPr eaLnBrk="1" hangingPunct="1">
              <a:buFont typeface="Wingdings 2" pitchFamily="18" charset="2"/>
              <a:buNone/>
            </a:pPr>
            <a:r>
              <a:rPr lang="fr-FR" sz="1600" b="1" smtClean="0"/>
              <a:t>Det + N + V + Det + N </a:t>
            </a:r>
          </a:p>
          <a:p>
            <a:pPr eaLnBrk="1" hangingPunct="1">
              <a:buFont typeface="Wingdings 2" pitchFamily="18" charset="2"/>
              <a:buNone/>
            </a:pPr>
            <a:r>
              <a:rPr lang="fr-FR" sz="1600" b="1" smtClean="0"/>
              <a:t>Det + N + read + Det + N </a:t>
            </a:r>
          </a:p>
          <a:p>
            <a:pPr eaLnBrk="1" hangingPunct="1">
              <a:buFont typeface="Wingdings 2" pitchFamily="18" charset="2"/>
              <a:buNone/>
            </a:pPr>
            <a:r>
              <a:rPr lang="en-US" sz="1600" b="1" smtClean="0"/>
              <a:t>A man read the book. </a:t>
            </a:r>
          </a:p>
          <a:p>
            <a:pPr eaLnBrk="1" hangingPunct="1">
              <a:buFont typeface="Wingdings 2" pitchFamily="18" charset="2"/>
              <a:buNone/>
            </a:pPr>
            <a:r>
              <a:rPr lang="en-US" sz="1600" b="1" smtClean="0"/>
              <a:t>We can indicate optional elements by the use of brackets. Thus the string can be rewritten as:	</a:t>
            </a:r>
            <a:r>
              <a:rPr lang="fr-FR" sz="1600" b="1" smtClean="0"/>
              <a:t>NP---Det (adj) + N. </a:t>
            </a:r>
          </a:p>
          <a:p>
            <a:pPr eaLnBrk="1" hangingPunct="1">
              <a:buFont typeface="Wingdings 2" pitchFamily="18" charset="2"/>
              <a:buNone/>
            </a:pPr>
            <a:r>
              <a:rPr lang="en-US" sz="1600" b="1" smtClean="0"/>
              <a:t>We can now generate such sentences as:</a:t>
            </a:r>
          </a:p>
          <a:p>
            <a:pPr eaLnBrk="1" hangingPunct="1">
              <a:buFont typeface="Wingdings 2" pitchFamily="18" charset="2"/>
              <a:buNone/>
            </a:pPr>
            <a:r>
              <a:rPr lang="en-US" sz="1600" b="1" smtClean="0"/>
              <a:t>A tall man read the short book. </a:t>
            </a:r>
            <a:endParaRPr lang="fr-FR" sz="1600" b="1"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25487"/>
          </a:xfrm>
        </p:spPr>
        <p:txBody>
          <a:bodyPr rtlCol="0">
            <a:noAutofit/>
          </a:bodyPr>
          <a:lstStyle/>
          <a:p>
            <a:pPr eaLnBrk="1" fontAlgn="auto" hangingPunct="1">
              <a:spcAft>
                <a:spcPts val="0"/>
              </a:spcAft>
              <a:defRPr/>
            </a:pPr>
            <a:r>
              <a:rPr lang="fr-FR" dirty="0" smtClean="0">
                <a:solidFill>
                  <a:schemeClr val="accent1">
                    <a:satMod val="150000"/>
                  </a:schemeClr>
                </a:solidFill>
              </a:rPr>
              <a:t>Background	</a:t>
            </a:r>
            <a:endParaRPr lang="fr-FR" dirty="0">
              <a:solidFill>
                <a:schemeClr val="accent1">
                  <a:satMod val="150000"/>
                </a:schemeClr>
              </a:solidFill>
            </a:endParaRPr>
          </a:p>
        </p:txBody>
      </p:sp>
      <p:sp>
        <p:nvSpPr>
          <p:cNvPr id="3" name="Espace réservé du contenu 2"/>
          <p:cNvSpPr>
            <a:spLocks noGrp="1"/>
          </p:cNvSpPr>
          <p:nvPr>
            <p:ph idx="1"/>
          </p:nvPr>
        </p:nvSpPr>
        <p:spPr>
          <a:xfrm>
            <a:off x="457200" y="1428750"/>
            <a:ext cx="8229600" cy="5143500"/>
          </a:xfrm>
        </p:spPr>
        <p:txBody>
          <a:bodyPr rtlCol="0">
            <a:normAutofit fontScale="85000" lnSpcReduction="20000"/>
          </a:bodyPr>
          <a:lstStyle/>
          <a:p>
            <a:pPr algn="just" eaLnBrk="1" fontAlgn="auto" hangingPunct="1">
              <a:spcAft>
                <a:spcPts val="0"/>
              </a:spcAft>
              <a:buFont typeface="Arial" pitchFamily="34" charset="0"/>
              <a:buChar char="•"/>
              <a:defRPr/>
            </a:pPr>
            <a:r>
              <a:rPr lang="en-US" dirty="0" smtClean="0"/>
              <a:t>Before </a:t>
            </a:r>
            <a:r>
              <a:rPr lang="en-US" dirty="0"/>
              <a:t>the 1960s, the </a:t>
            </a:r>
            <a:r>
              <a:rPr lang="en-US" dirty="0" err="1"/>
              <a:t>structuralist</a:t>
            </a:r>
            <a:r>
              <a:rPr lang="en-US" dirty="0"/>
              <a:t> Model </a:t>
            </a:r>
            <a:r>
              <a:rPr lang="en-US" dirty="0" smtClean="0"/>
              <a:t>was </a:t>
            </a:r>
            <a:r>
              <a:rPr lang="en-US" dirty="0"/>
              <a:t>very </a:t>
            </a:r>
            <a:r>
              <a:rPr lang="en-US" dirty="0" smtClean="0"/>
              <a:t>dominant. </a:t>
            </a:r>
            <a:r>
              <a:rPr lang="en-US" dirty="0"/>
              <a:t>It was simply descriptive of the different levels of production, namely: phonology, morphology, syntax and semantics.</a:t>
            </a:r>
            <a:endParaRPr lang="fr-FR" dirty="0"/>
          </a:p>
          <a:p>
            <a:pPr algn="just" eaLnBrk="1" fontAlgn="auto" hangingPunct="1">
              <a:spcAft>
                <a:spcPts val="0"/>
              </a:spcAft>
              <a:buFont typeface="Arial" pitchFamily="34" charset="0"/>
              <a:buChar char="•"/>
              <a:defRPr/>
            </a:pPr>
            <a:r>
              <a:rPr lang="en-US" dirty="0"/>
              <a:t>It did not provide any model </a:t>
            </a:r>
            <a:r>
              <a:rPr lang="en-US" dirty="0" smtClean="0"/>
              <a:t>or </a:t>
            </a:r>
            <a:r>
              <a:rPr lang="en-US" dirty="0"/>
              <a:t>frame work for understanding how the actual learning takes place.</a:t>
            </a:r>
            <a:endParaRPr lang="fr-FR" dirty="0"/>
          </a:p>
          <a:p>
            <a:pPr algn="just" eaLnBrk="1" fontAlgn="auto" hangingPunct="1">
              <a:spcAft>
                <a:spcPts val="0"/>
              </a:spcAft>
              <a:buFont typeface="Arial" pitchFamily="34" charset="0"/>
              <a:buChar char="•"/>
              <a:defRPr/>
            </a:pPr>
            <a:r>
              <a:rPr lang="en-US" dirty="0"/>
              <a:t>In the late 1950s, Skinner constructed his cognitive learning model: behaviorism which correlates with the notion.</a:t>
            </a:r>
            <a:endParaRPr lang="fr-FR" dirty="0"/>
          </a:p>
          <a:p>
            <a:pPr eaLnBrk="1" fontAlgn="auto" hangingPunct="1">
              <a:spcAft>
                <a:spcPts val="0"/>
              </a:spcAft>
              <a:buFont typeface="Arial" pitchFamily="34" charset="0"/>
              <a:buNone/>
              <a:defRPr/>
            </a:pPr>
            <a:r>
              <a:rPr lang="en-US" dirty="0" smtClean="0"/>
              <a:t>     Stimulus → response→ reinforcement</a:t>
            </a:r>
          </a:p>
          <a:p>
            <a:pPr eaLnBrk="1" fontAlgn="auto" hangingPunct="1">
              <a:spcAft>
                <a:spcPts val="0"/>
              </a:spcAft>
              <a:buFont typeface="Arial" pitchFamily="34" charset="0"/>
              <a:buNone/>
              <a:defRPr/>
            </a:pPr>
            <a:r>
              <a:rPr lang="en-US" dirty="0"/>
              <a:t> </a:t>
            </a:r>
            <a:r>
              <a:rPr lang="en-US" dirty="0" smtClean="0"/>
              <a:t>    and habit </a:t>
            </a:r>
            <a:r>
              <a:rPr lang="en-US" dirty="0"/>
              <a:t>formation</a:t>
            </a:r>
            <a:endParaRPr lang="fr-FR" dirty="0"/>
          </a:p>
          <a:p>
            <a:pPr algn="just" eaLnBrk="1" fontAlgn="auto" hangingPunct="1">
              <a:spcAft>
                <a:spcPts val="0"/>
              </a:spcAft>
              <a:buFont typeface="Arial" pitchFamily="34" charset="0"/>
              <a:buChar char="•"/>
              <a:defRPr/>
            </a:pPr>
            <a:r>
              <a:rPr lang="en-US" dirty="0"/>
              <a:t>According to Skinner, children learn the language by imitating and repeating and the mind is a blank slate at birth</a:t>
            </a:r>
            <a:r>
              <a:rPr lang="en-US" dirty="0" smtClean="0"/>
              <a:t>.</a:t>
            </a:r>
            <a:endParaRPr lang="fr-F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atin typeface="Comic Sans MS" pitchFamily="66" charset="0"/>
              </a:rPr>
              <a:t>Generative Grammar</a:t>
            </a:r>
          </a:p>
        </p:txBody>
      </p:sp>
      <p:sp>
        <p:nvSpPr>
          <p:cNvPr id="32771" name="Rectangle 3"/>
          <p:cNvSpPr>
            <a:spLocks noGrp="1" noChangeArrowheads="1"/>
          </p:cNvSpPr>
          <p:nvPr>
            <p:ph type="body" idx="1"/>
          </p:nvPr>
        </p:nvSpPr>
        <p:spPr/>
        <p:txBody>
          <a:bodyPr/>
          <a:lstStyle/>
          <a:p>
            <a:pPr>
              <a:buFont typeface="Wingdings" pitchFamily="2" charset="2"/>
              <a:buNone/>
            </a:pPr>
            <a:r>
              <a:rPr lang="en-US" sz="2000" dirty="0">
                <a:latin typeface="Comic Sans MS" pitchFamily="66" charset="0"/>
              </a:rPr>
              <a:t>	Chomsky insisted that a grammar</a:t>
            </a:r>
            <a:r>
              <a:rPr lang="en-US" dirty="0">
                <a:latin typeface="Comic Sans MS" pitchFamily="66" charset="0"/>
              </a:rPr>
              <a:t> -</a:t>
            </a:r>
          </a:p>
          <a:p>
            <a:r>
              <a:rPr lang="en-US" sz="1800" dirty="0">
                <a:latin typeface="Comic Sans MS" pitchFamily="66" charset="0"/>
              </a:rPr>
              <a:t>Must systematically describe all of the sentences in a language that a native speaker would regard as grammatical</a:t>
            </a:r>
            <a:r>
              <a:rPr lang="en-US" sz="1800" dirty="0">
                <a:latin typeface="Verdana" pitchFamily="34" charset="0"/>
              </a:rPr>
              <a:t>.</a:t>
            </a:r>
          </a:p>
          <a:p>
            <a:r>
              <a:rPr lang="en-US" sz="1800" dirty="0">
                <a:latin typeface="Comic Sans MS" pitchFamily="66" charset="0"/>
              </a:rPr>
              <a:t>Must sort out all of the possible "good" sentences from all of the possible "bad" ones.</a:t>
            </a:r>
          </a:p>
          <a:p>
            <a:r>
              <a:rPr lang="en-US" sz="1800" dirty="0">
                <a:latin typeface="Comic Sans MS" pitchFamily="66" charset="0"/>
              </a:rPr>
              <a:t>Must use a finite set of rules.</a:t>
            </a:r>
          </a:p>
          <a:p>
            <a:r>
              <a:rPr lang="en-US" sz="1800" dirty="0">
                <a:latin typeface="Comic Sans MS" pitchFamily="66" charset="0"/>
              </a:rPr>
              <a:t>Must provide a way to account for our perceived ambiguity of certain sentences.</a:t>
            </a:r>
          </a:p>
          <a:p>
            <a:pPr>
              <a:buFont typeface="Wingdings" pitchFamily="2" charset="2"/>
              <a:buNone/>
            </a:pPr>
            <a:endParaRPr lang="en-US" dirty="0">
              <a:latin typeface="SimSun" pitchFamily="2" charset="-122"/>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12775" y="228600"/>
            <a:ext cx="8153400" cy="990600"/>
          </a:xfrm>
        </p:spPr>
        <p:txBody>
          <a:bodyPr/>
          <a:lstStyle/>
          <a:p>
            <a:pPr eaLnBrk="1" hangingPunct="1"/>
            <a:r>
              <a:rPr lang="en-GB" sz="4000" b="1" smtClean="0">
                <a:cs typeface="Arial" charset="0"/>
              </a:rPr>
              <a:t>GENERATIVE GRAMMAR RULES</a:t>
            </a:r>
            <a:endParaRPr lang="ar-SA" sz="4000" b="1" smtClean="0"/>
          </a:p>
        </p:txBody>
      </p:sp>
      <p:sp>
        <p:nvSpPr>
          <p:cNvPr id="22531" name="Content Placeholder 2"/>
          <p:cNvSpPr>
            <a:spLocks noGrp="1"/>
          </p:cNvSpPr>
          <p:nvPr>
            <p:ph sz="quarter" idx="1"/>
          </p:nvPr>
        </p:nvSpPr>
        <p:spPr>
          <a:xfrm>
            <a:off x="0" y="1600200"/>
            <a:ext cx="9144000" cy="5257800"/>
          </a:xfrm>
        </p:spPr>
        <p:txBody>
          <a:bodyPr>
            <a:normAutofit lnSpcReduction="10000"/>
          </a:bodyPr>
          <a:lstStyle/>
          <a:p>
            <a:pPr algn="l" rtl="0" eaLnBrk="1" hangingPunct="1"/>
            <a:r>
              <a:rPr lang="en-GB" sz="3600" smtClean="0">
                <a:cs typeface="Arial" charset="0"/>
              </a:rPr>
              <a:t>Older schools of grammar:</a:t>
            </a:r>
          </a:p>
          <a:p>
            <a:pPr algn="l" rtl="0" eaLnBrk="1" hangingPunct="1"/>
            <a:r>
              <a:rPr lang="en-GB" sz="3600" b="1" u="sng" smtClean="0">
                <a:cs typeface="Arial" charset="0"/>
              </a:rPr>
              <a:t>PERSCRIPTIVE RULES: </a:t>
            </a:r>
            <a:r>
              <a:rPr lang="en-GB" sz="3600" smtClean="0">
                <a:cs typeface="Arial" charset="0"/>
              </a:rPr>
              <a:t>perscribe how people ‘should’ produce language.</a:t>
            </a:r>
          </a:p>
          <a:p>
            <a:pPr algn="l" rtl="0" eaLnBrk="1" hangingPunct="1"/>
            <a:endParaRPr lang="en-GB" sz="3600" smtClean="0">
              <a:cs typeface="Arial" charset="0"/>
            </a:endParaRPr>
          </a:p>
          <a:p>
            <a:pPr algn="l" rtl="0" eaLnBrk="1" hangingPunct="1"/>
            <a:r>
              <a:rPr lang="en-GB" sz="3600" smtClean="0">
                <a:cs typeface="Arial" charset="0"/>
              </a:rPr>
              <a:t>The ‘rules’ in TG do not tell us how to produce language&gt; They tell us the ‘ORDER’ in which to put words and phrases. </a:t>
            </a:r>
          </a:p>
          <a:p>
            <a:pPr algn="l" rtl="0" eaLnBrk="1" hangingPunct="1"/>
            <a:r>
              <a:rPr lang="en-GB" sz="3600" b="1" u="sng" smtClean="0">
                <a:cs typeface="Arial" charset="0"/>
              </a:rPr>
              <a:t>DESCRIPTIVE RULES: </a:t>
            </a:r>
            <a:r>
              <a:rPr lang="en-GB" sz="3600" smtClean="0">
                <a:cs typeface="Arial" charset="0"/>
              </a:rPr>
              <a:t>Describes how people produce language.</a:t>
            </a:r>
          </a:p>
          <a:p>
            <a:pPr algn="l" rtl="0" eaLnBrk="1" hangingPunct="1"/>
            <a:endParaRPr lang="en-GB" sz="3600" smtClean="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wipe(down)">
                                      <p:cBhvr>
                                        <p:cTn id="7" dur="500"/>
                                        <p:tgtEl>
                                          <p:spTgt spid="225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wipe(down)">
                                      <p:cBhvr>
                                        <p:cTn id="12" dur="500"/>
                                        <p:tgtEl>
                                          <p:spTgt spid="225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2531">
                                            <p:txEl>
                                              <p:pRg st="3" end="3"/>
                                            </p:txEl>
                                          </p:spTgt>
                                        </p:tgtEl>
                                        <p:attrNameLst>
                                          <p:attrName>style.visibility</p:attrName>
                                        </p:attrNameLst>
                                      </p:cBhvr>
                                      <p:to>
                                        <p:strVal val="visible"/>
                                      </p:to>
                                    </p:set>
                                    <p:animEffect transition="in" filter="wipe(down)">
                                      <p:cBhvr>
                                        <p:cTn id="17" dur="500"/>
                                        <p:tgtEl>
                                          <p:spTgt spid="2253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2531">
                                            <p:txEl>
                                              <p:pRg st="4" end="4"/>
                                            </p:txEl>
                                          </p:spTgt>
                                        </p:tgtEl>
                                        <p:attrNameLst>
                                          <p:attrName>style.visibility</p:attrName>
                                        </p:attrNameLst>
                                      </p:cBhvr>
                                      <p:to>
                                        <p:strVal val="visible"/>
                                      </p:to>
                                    </p:set>
                                    <p:animEffect transition="in" filter="wipe(down)">
                                      <p:cBhvr>
                                        <p:cTn id="22" dur="500"/>
                                        <p:tgtEl>
                                          <p:spTgt spid="225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12775" y="228600"/>
            <a:ext cx="8153400" cy="990600"/>
          </a:xfrm>
        </p:spPr>
        <p:txBody>
          <a:bodyPr>
            <a:normAutofit fontScale="90000"/>
          </a:bodyPr>
          <a:lstStyle/>
          <a:p>
            <a:pPr rtl="0" eaLnBrk="1" hangingPunct="1"/>
            <a:r>
              <a:rPr lang="en-GB" smtClean="0">
                <a:cs typeface="Arial" charset="0"/>
              </a:rPr>
              <a:t/>
            </a:r>
            <a:br>
              <a:rPr lang="en-GB" smtClean="0">
                <a:cs typeface="Arial" charset="0"/>
              </a:rPr>
            </a:br>
            <a:r>
              <a:rPr lang="en-GB" b="1" u="sng" smtClean="0">
                <a:cs typeface="Arial" charset="0"/>
              </a:rPr>
              <a:t>GENERATIVE? </a:t>
            </a:r>
            <a:r>
              <a:rPr lang="ar-SA" smtClean="0"/>
              <a:t/>
            </a:r>
            <a:br>
              <a:rPr lang="ar-SA" smtClean="0"/>
            </a:br>
            <a:endParaRPr lang="ar-SA" smtClean="0"/>
          </a:p>
        </p:txBody>
      </p:sp>
      <p:sp>
        <p:nvSpPr>
          <p:cNvPr id="16387" name="Content Placeholder 2"/>
          <p:cNvSpPr>
            <a:spLocks noGrp="1"/>
          </p:cNvSpPr>
          <p:nvPr>
            <p:ph sz="quarter" idx="1"/>
          </p:nvPr>
        </p:nvSpPr>
        <p:spPr>
          <a:xfrm>
            <a:off x="612775" y="1600200"/>
            <a:ext cx="8153400" cy="4495800"/>
          </a:xfrm>
        </p:spPr>
        <p:txBody>
          <a:bodyPr/>
          <a:lstStyle/>
          <a:p>
            <a:pPr algn="l" rtl="0"/>
            <a:r>
              <a:rPr lang="en-GB" sz="4800" smtClean="0">
                <a:cs typeface="Arial" charset="0"/>
              </a:rPr>
              <a:t>Because they allow us to generate an infinite number of sentences. </a:t>
            </a:r>
            <a:endParaRPr lang="ar-SA" sz="480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normAutofit/>
          </a:bodyPr>
          <a:lstStyle/>
          <a:p>
            <a:r>
              <a:rPr lang="en-US" dirty="0">
                <a:latin typeface="Times New Roman" pitchFamily="18" charset="0"/>
                <a:cs typeface="Times New Roman" pitchFamily="18" charset="0"/>
              </a:rPr>
              <a:t>Models of Generative Grammar</a:t>
            </a:r>
          </a:p>
        </p:txBody>
      </p:sp>
      <p:sp>
        <p:nvSpPr>
          <p:cNvPr id="53251" name="Rectangle 3"/>
          <p:cNvSpPr>
            <a:spLocks noGrp="1" noChangeArrowheads="1"/>
          </p:cNvSpPr>
          <p:nvPr>
            <p:ph type="body" idx="1"/>
          </p:nvPr>
        </p:nvSpPr>
        <p:spPr/>
        <p:txBody>
          <a:bodyPr/>
          <a:lstStyle/>
          <a:p>
            <a:pPr marL="609600" indent="-609600">
              <a:lnSpc>
                <a:spcPct val="90000"/>
              </a:lnSpc>
            </a:pPr>
            <a:r>
              <a:rPr lang="en-US" sz="2000" dirty="0">
                <a:latin typeface="Times New Roman" pitchFamily="18" charset="0"/>
                <a:cs typeface="Times New Roman" pitchFamily="18" charset="0"/>
              </a:rPr>
              <a:t>Several models of Generative Grammar have been formally investigated following Chomsky’s initial discussion of –</a:t>
            </a:r>
          </a:p>
          <a:p>
            <a:pPr marL="609600" indent="-609600">
              <a:lnSpc>
                <a:spcPct val="90000"/>
              </a:lnSpc>
              <a:buFont typeface="Wingdings" pitchFamily="2" charset="2"/>
              <a:buAutoNum type="arabicPeriod"/>
            </a:pPr>
            <a:r>
              <a:rPr lang="en-US" sz="2000" i="1" dirty="0">
                <a:latin typeface="Times New Roman" pitchFamily="18" charset="0"/>
                <a:cs typeface="Times New Roman" pitchFamily="18" charset="0"/>
              </a:rPr>
              <a:t>Finite State Grammars</a:t>
            </a:r>
          </a:p>
          <a:p>
            <a:pPr marL="609600" indent="-609600">
              <a:lnSpc>
                <a:spcPct val="90000"/>
              </a:lnSpc>
              <a:buFont typeface="Wingdings" pitchFamily="2" charset="2"/>
              <a:buAutoNum type="arabicPeriod"/>
            </a:pPr>
            <a:r>
              <a:rPr lang="en-US" sz="2000" i="1" dirty="0">
                <a:latin typeface="Times New Roman" pitchFamily="18" charset="0"/>
                <a:cs typeface="Times New Roman" pitchFamily="18" charset="0"/>
              </a:rPr>
              <a:t>Phrase Structure Grammars </a:t>
            </a:r>
            <a:r>
              <a:rPr lang="en-US" sz="2000" i="1" dirty="0" smtClean="0">
                <a:latin typeface="Times New Roman" pitchFamily="18" charset="0"/>
                <a:cs typeface="Times New Roman" pitchFamily="18" charset="0"/>
              </a:rPr>
              <a:t>and</a:t>
            </a:r>
          </a:p>
          <a:p>
            <a:pPr marL="609600" indent="-609600">
              <a:lnSpc>
                <a:spcPct val="90000"/>
              </a:lnSpc>
              <a:buFont typeface="Wingdings" pitchFamily="2" charset="2"/>
              <a:buAutoNum type="arabicPeriod"/>
            </a:pPr>
            <a:r>
              <a:rPr lang="en-US" sz="2000" dirty="0" smtClean="0">
                <a:latin typeface="Times New Roman" pitchFamily="18" charset="0"/>
                <a:cs typeface="Times New Roman" pitchFamily="18" charset="0"/>
              </a:rPr>
              <a:t>Transformational Generative Grammar (Extension of Phrase Structure Grammar)</a:t>
            </a:r>
          </a:p>
          <a:p>
            <a:pPr marL="609600" indent="-609600">
              <a:lnSpc>
                <a:spcPct val="90000"/>
              </a:lnSpc>
              <a:buFont typeface="Wingdings" pitchFamily="2" charset="2"/>
              <a:buNone/>
            </a:pP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609600" indent="-609600">
              <a:lnSpc>
                <a:spcPct val="90000"/>
              </a:lnSpc>
              <a:buFont typeface="Wingdings" pitchFamily="2" charset="2"/>
              <a:buNone/>
            </a:pPr>
            <a:r>
              <a:rPr lang="en-US" sz="2000" dirty="0" smtClean="0">
                <a:latin typeface="Times New Roman" pitchFamily="18" charset="0"/>
                <a:cs typeface="Times New Roman" pitchFamily="18" charset="0"/>
              </a:rPr>
              <a:t>Chomsky </a:t>
            </a:r>
            <a:r>
              <a:rPr lang="en-US" sz="2000" dirty="0">
                <a:latin typeface="Times New Roman" pitchFamily="18" charset="0"/>
                <a:cs typeface="Times New Roman" pitchFamily="18" charset="0"/>
              </a:rPr>
              <a:t>reviewed the two conceptions of grammar (1957):</a:t>
            </a:r>
          </a:p>
          <a:p>
            <a:pPr marL="609600" indent="-609600">
              <a:lnSpc>
                <a:spcPct val="90000"/>
              </a:lnSpc>
            </a:pPr>
            <a:r>
              <a:rPr lang="en-US" sz="2000" dirty="0">
                <a:latin typeface="Times New Roman" pitchFamily="18" charset="0"/>
                <a:cs typeface="Times New Roman" pitchFamily="18" charset="0"/>
              </a:rPr>
              <a:t>The simpler of the two, </a:t>
            </a:r>
            <a:r>
              <a:rPr lang="en-US" sz="2000" b="1" dirty="0">
                <a:latin typeface="Times New Roman" pitchFamily="18" charset="0"/>
                <a:cs typeface="Times New Roman" pitchFamily="18" charset="0"/>
              </a:rPr>
              <a:t>finite-state grammars,</a:t>
            </a:r>
            <a:r>
              <a:rPr lang="en-US" sz="2000" dirty="0">
                <a:latin typeface="Times New Roman" pitchFamily="18" charset="0"/>
                <a:cs typeface="Times New Roman" pitchFamily="18" charset="0"/>
              </a:rPr>
              <a:t> are the rule systems that strung words together, one by one, and acknowledge no larger phrase structure.</a:t>
            </a:r>
          </a:p>
          <a:p>
            <a:pPr marL="609600" indent="-609600">
              <a:lnSpc>
                <a:spcPct val="90000"/>
              </a:lnSpc>
            </a:pPr>
            <a:r>
              <a:rPr lang="en-US" sz="2000" dirty="0">
                <a:latin typeface="Times New Roman" pitchFamily="18" charset="0"/>
                <a:cs typeface="Times New Roman" pitchFamily="18" charset="0"/>
              </a:rPr>
              <a:t>More complex than finite-state grammars are grammars called </a:t>
            </a:r>
            <a:r>
              <a:rPr lang="en-US" sz="2000" b="1" dirty="0">
                <a:latin typeface="Times New Roman" pitchFamily="18" charset="0"/>
                <a:cs typeface="Times New Roman" pitchFamily="18" charset="0"/>
              </a:rPr>
              <a:t>phrase structure grammars </a:t>
            </a:r>
            <a:r>
              <a:rPr lang="en-US" sz="2000" dirty="0">
                <a:latin typeface="Times New Roman" pitchFamily="18" charset="0"/>
                <a:cs typeface="Times New Roman" pitchFamily="18" charset="0"/>
              </a:rPr>
              <a:t>that build up phrases out of words and put the phrases together into sentences. </a:t>
            </a:r>
          </a:p>
          <a:p>
            <a:pPr marL="609600" indent="-609600">
              <a:lnSpc>
                <a:spcPct val="90000"/>
              </a:lnSpc>
              <a:buFont typeface="Wingdings" pitchFamily="2" charset="2"/>
              <a:buNone/>
            </a:pPr>
            <a:endParaRPr lang="en-US" sz="36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atin typeface="Comic Sans MS" pitchFamily="66" charset="0"/>
              </a:rPr>
              <a:t>Finite State Machine</a:t>
            </a:r>
          </a:p>
        </p:txBody>
      </p:sp>
      <p:sp>
        <p:nvSpPr>
          <p:cNvPr id="33795" name="Rectangle 3"/>
          <p:cNvSpPr>
            <a:spLocks noGrp="1" noChangeArrowheads="1"/>
          </p:cNvSpPr>
          <p:nvPr>
            <p:ph type="body" idx="1"/>
          </p:nvPr>
        </p:nvSpPr>
        <p:spPr/>
        <p:txBody>
          <a:bodyPr/>
          <a:lstStyle/>
          <a:p>
            <a:pPr marL="609600" indent="-609600">
              <a:buFont typeface="Wingdings" pitchFamily="2" charset="2"/>
              <a:buNone/>
            </a:pPr>
            <a:r>
              <a:rPr lang="en-US" sz="2400">
                <a:latin typeface="Comic Sans MS" pitchFamily="66" charset="0"/>
              </a:rPr>
              <a:t>Suppose we have a machine  –</a:t>
            </a:r>
          </a:p>
          <a:p>
            <a:pPr marL="609600" indent="-609600"/>
            <a:r>
              <a:rPr lang="en-US" sz="2400">
                <a:latin typeface="Comic Sans MS" pitchFamily="66" charset="0"/>
              </a:rPr>
              <a:t>That has a finite number of different internal states -</a:t>
            </a:r>
          </a:p>
          <a:p>
            <a:pPr marL="609600" indent="-609600">
              <a:buFont typeface="Wingdings" pitchFamily="2" charset="2"/>
              <a:buAutoNum type="arabicPeriod"/>
            </a:pPr>
            <a:r>
              <a:rPr lang="en-US" sz="2400">
                <a:latin typeface="Comic Sans MS" pitchFamily="66" charset="0"/>
              </a:rPr>
              <a:t>One of these states is an </a:t>
            </a:r>
            <a:r>
              <a:rPr lang="en-US" sz="2400" i="1">
                <a:latin typeface="Comic Sans MS" pitchFamily="66" charset="0"/>
              </a:rPr>
              <a:t>initial state</a:t>
            </a:r>
            <a:r>
              <a:rPr lang="en-US" sz="2400">
                <a:latin typeface="Comic Sans MS" pitchFamily="66" charset="0"/>
              </a:rPr>
              <a:t> and</a:t>
            </a:r>
          </a:p>
          <a:p>
            <a:pPr marL="609600" indent="-609600">
              <a:buFont typeface="Wingdings" pitchFamily="2" charset="2"/>
              <a:buAutoNum type="arabicPeriod"/>
            </a:pPr>
            <a:r>
              <a:rPr lang="en-US" sz="2400">
                <a:latin typeface="Comic Sans MS" pitchFamily="66" charset="0"/>
              </a:rPr>
              <a:t>Another is a </a:t>
            </a:r>
            <a:r>
              <a:rPr lang="en-US" sz="2400" i="1">
                <a:latin typeface="Comic Sans MS" pitchFamily="66" charset="0"/>
              </a:rPr>
              <a:t>final state</a:t>
            </a:r>
            <a:r>
              <a:rPr lang="en-US" sz="2400">
                <a:latin typeface="Comic Sans MS" pitchFamily="66" charset="0"/>
              </a:rPr>
              <a:t>.</a:t>
            </a:r>
          </a:p>
          <a:p>
            <a:pPr marL="609600" indent="-609600"/>
            <a:r>
              <a:rPr lang="en-US" sz="2400">
                <a:latin typeface="Comic Sans MS" pitchFamily="66" charset="0"/>
              </a:rPr>
              <a:t>That switches from one state to another by producing a symbol.</a:t>
            </a:r>
          </a:p>
          <a:p>
            <a:pPr marL="609600" indent="-609600"/>
            <a:r>
              <a:rPr lang="en-US" sz="2400">
                <a:latin typeface="Comic Sans MS" pitchFamily="66" charset="0"/>
              </a:rPr>
              <a:t>That begins in the initial state, runs through a sequence of states and ends in the final state.</a:t>
            </a:r>
          </a:p>
          <a:p>
            <a:pPr marL="609600" indent="-609600">
              <a:buFont typeface="Wingdings" pitchFamily="2" charset="2"/>
              <a:buNone/>
            </a:pPr>
            <a:endParaRPr lang="en-US">
              <a:latin typeface="Comic Sans MS" pitchFamily="66"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atin typeface="Comic Sans MS" pitchFamily="66" charset="0"/>
              </a:rPr>
              <a:t>Finite State Machine</a:t>
            </a:r>
            <a:r>
              <a:rPr lang="en-US"/>
              <a:t> </a:t>
            </a:r>
            <a:r>
              <a:rPr lang="en-US">
                <a:latin typeface="Comic Sans MS" pitchFamily="66" charset="0"/>
              </a:rPr>
              <a:t>(contd.)</a:t>
            </a:r>
          </a:p>
        </p:txBody>
      </p:sp>
      <p:sp>
        <p:nvSpPr>
          <p:cNvPr id="35843" name="Rectangle 3"/>
          <p:cNvSpPr>
            <a:spLocks noGrp="1" noChangeArrowheads="1"/>
          </p:cNvSpPr>
          <p:nvPr>
            <p:ph type="body" idx="1"/>
          </p:nvPr>
        </p:nvSpPr>
        <p:spPr/>
        <p:txBody>
          <a:bodyPr/>
          <a:lstStyle/>
          <a:p>
            <a:pPr>
              <a:buFont typeface="Wingdings" pitchFamily="2" charset="2"/>
              <a:buNone/>
            </a:pPr>
            <a:r>
              <a:rPr lang="en-US" sz="2400">
                <a:latin typeface="Comic Sans MS" pitchFamily="66" charset="0"/>
              </a:rPr>
              <a:t>Representing Grammar/machine that produces just</a:t>
            </a:r>
          </a:p>
          <a:p>
            <a:pPr>
              <a:buFont typeface="Wingdings" pitchFamily="2" charset="2"/>
              <a:buNone/>
            </a:pPr>
            <a:r>
              <a:rPr lang="en-US" sz="2400">
                <a:latin typeface="Comic Sans MS" pitchFamily="66" charset="0"/>
              </a:rPr>
              <a:t>the two sentences – “</a:t>
            </a:r>
            <a:r>
              <a:rPr lang="en-US" sz="2400" b="1" i="1">
                <a:latin typeface="Comic Sans MS" pitchFamily="66" charset="0"/>
              </a:rPr>
              <a:t>the man comes</a:t>
            </a:r>
            <a:r>
              <a:rPr lang="en-US" sz="2400">
                <a:latin typeface="Comic Sans MS" pitchFamily="66" charset="0"/>
              </a:rPr>
              <a:t>” and “</a:t>
            </a:r>
            <a:r>
              <a:rPr lang="en-US" sz="2400" b="1" i="1">
                <a:latin typeface="Comic Sans MS" pitchFamily="66" charset="0"/>
              </a:rPr>
              <a:t>the man</a:t>
            </a:r>
          </a:p>
          <a:p>
            <a:pPr>
              <a:buFont typeface="Wingdings" pitchFamily="2" charset="2"/>
              <a:buNone/>
            </a:pPr>
            <a:r>
              <a:rPr lang="en-US" sz="2400" b="1" i="1">
                <a:latin typeface="Comic Sans MS" pitchFamily="66" charset="0"/>
              </a:rPr>
              <a:t>come</a:t>
            </a:r>
            <a:r>
              <a:rPr lang="en-US" sz="2400">
                <a:latin typeface="Comic Sans MS" pitchFamily="66" charset="0"/>
              </a:rPr>
              <a:t>”.</a:t>
            </a:r>
          </a:p>
          <a:p>
            <a:pPr>
              <a:buFont typeface="Wingdings" pitchFamily="2" charset="2"/>
              <a:buNone/>
            </a:pPr>
            <a:endParaRPr lang="en-US" sz="2400" b="1" u="sng">
              <a:latin typeface="Comic Sans MS" pitchFamily="66" charset="0"/>
            </a:endParaRPr>
          </a:p>
          <a:p>
            <a:pPr>
              <a:buFont typeface="Wingdings" pitchFamily="2" charset="2"/>
              <a:buNone/>
            </a:pPr>
            <a:r>
              <a:rPr lang="en-US" sz="2400" b="1" u="sng">
                <a:latin typeface="Comic Sans MS" pitchFamily="66" charset="0"/>
              </a:rPr>
              <a:t>State Diagram</a:t>
            </a:r>
            <a:r>
              <a:rPr lang="en-US" sz="2400" b="1">
                <a:latin typeface="Comic Sans MS" pitchFamily="66" charset="0"/>
              </a:rPr>
              <a:t> </a:t>
            </a:r>
          </a:p>
          <a:p>
            <a:pPr>
              <a:buFont typeface="Wingdings" pitchFamily="2" charset="2"/>
              <a:buNone/>
            </a:pPr>
            <a:r>
              <a:rPr lang="en-US" sz="2800"/>
              <a:t>                                </a:t>
            </a:r>
            <a:r>
              <a:rPr lang="en-US" sz="2400"/>
              <a:t>man </a:t>
            </a:r>
            <a:r>
              <a:rPr lang="en-US" sz="2800"/>
              <a:t>                    </a:t>
            </a:r>
            <a:r>
              <a:rPr lang="en-US" sz="2400"/>
              <a:t>comes</a:t>
            </a:r>
          </a:p>
          <a:p>
            <a:pPr>
              <a:buFont typeface="Wingdings" pitchFamily="2" charset="2"/>
              <a:buNone/>
            </a:pPr>
            <a:r>
              <a:rPr lang="en-US" sz="2800"/>
              <a:t>                </a:t>
            </a:r>
            <a:r>
              <a:rPr lang="en-US" sz="2400"/>
              <a:t>The</a:t>
            </a:r>
            <a:r>
              <a:rPr lang="en-US" sz="2800"/>
              <a:t>        </a:t>
            </a:r>
          </a:p>
          <a:p>
            <a:pPr>
              <a:buFont typeface="Wingdings" pitchFamily="2" charset="2"/>
              <a:buNone/>
            </a:pPr>
            <a:r>
              <a:rPr lang="en-US" sz="2800"/>
              <a:t>                                   </a:t>
            </a:r>
            <a:r>
              <a:rPr lang="en-US" sz="2400"/>
              <a:t>men</a:t>
            </a:r>
            <a:r>
              <a:rPr lang="en-US" sz="2800"/>
              <a:t>                </a:t>
            </a:r>
            <a:r>
              <a:rPr lang="en-US" sz="2400"/>
              <a:t>come</a:t>
            </a:r>
            <a:r>
              <a:rPr lang="en-US" sz="2800"/>
              <a:t>	</a:t>
            </a:r>
            <a:endParaRPr lang="en-US" sz="2400">
              <a:latin typeface="Comic Sans MS" pitchFamily="66" charset="0"/>
            </a:endParaRPr>
          </a:p>
        </p:txBody>
      </p:sp>
      <p:sp>
        <p:nvSpPr>
          <p:cNvPr id="35851" name="Line 11"/>
          <p:cNvSpPr>
            <a:spLocks noChangeShapeType="1"/>
          </p:cNvSpPr>
          <p:nvPr/>
        </p:nvSpPr>
        <p:spPr bwMode="auto">
          <a:xfrm>
            <a:off x="2209800" y="5105400"/>
            <a:ext cx="2057400" cy="0"/>
          </a:xfrm>
          <a:prstGeom prst="line">
            <a:avLst/>
          </a:prstGeom>
          <a:noFill/>
          <a:ln w="9525">
            <a:solidFill>
              <a:schemeClr val="tx1"/>
            </a:solidFill>
            <a:round/>
            <a:headEnd/>
            <a:tailEnd type="triangle" w="med" len="med"/>
          </a:ln>
          <a:effectLst/>
        </p:spPr>
        <p:txBody>
          <a:bodyPr wrap="none"/>
          <a:lstStyle/>
          <a:p>
            <a:endParaRPr lang="en-US"/>
          </a:p>
        </p:txBody>
      </p:sp>
      <p:sp>
        <p:nvSpPr>
          <p:cNvPr id="35853" name="Line 13"/>
          <p:cNvSpPr>
            <a:spLocks noChangeShapeType="1"/>
          </p:cNvSpPr>
          <p:nvPr/>
        </p:nvSpPr>
        <p:spPr bwMode="auto">
          <a:xfrm flipV="1">
            <a:off x="4191000" y="3962400"/>
            <a:ext cx="1066800" cy="1143000"/>
          </a:xfrm>
          <a:prstGeom prst="line">
            <a:avLst/>
          </a:prstGeom>
          <a:noFill/>
          <a:ln w="9525">
            <a:solidFill>
              <a:schemeClr val="tx1"/>
            </a:solidFill>
            <a:round/>
            <a:headEnd/>
            <a:tailEnd type="triangle" w="med" len="med"/>
          </a:ln>
          <a:effectLst/>
        </p:spPr>
        <p:txBody>
          <a:bodyPr wrap="none"/>
          <a:lstStyle/>
          <a:p>
            <a:endParaRPr lang="en-US"/>
          </a:p>
        </p:txBody>
      </p:sp>
      <p:sp>
        <p:nvSpPr>
          <p:cNvPr id="35855" name="Line 15"/>
          <p:cNvSpPr>
            <a:spLocks noChangeShapeType="1"/>
          </p:cNvSpPr>
          <p:nvPr/>
        </p:nvSpPr>
        <p:spPr bwMode="auto">
          <a:xfrm>
            <a:off x="5257800" y="4038600"/>
            <a:ext cx="990600" cy="1066800"/>
          </a:xfrm>
          <a:prstGeom prst="line">
            <a:avLst/>
          </a:prstGeom>
          <a:noFill/>
          <a:ln w="9525">
            <a:solidFill>
              <a:schemeClr val="tx1"/>
            </a:solidFill>
            <a:round/>
            <a:headEnd/>
            <a:tailEnd type="triangle" w="med" len="med"/>
          </a:ln>
          <a:effectLst/>
        </p:spPr>
        <p:txBody>
          <a:bodyPr wrap="none"/>
          <a:lstStyle/>
          <a:p>
            <a:endParaRPr lang="en-US"/>
          </a:p>
        </p:txBody>
      </p:sp>
      <p:sp>
        <p:nvSpPr>
          <p:cNvPr id="35856" name="Line 16"/>
          <p:cNvSpPr>
            <a:spLocks noChangeShapeType="1"/>
          </p:cNvSpPr>
          <p:nvPr/>
        </p:nvSpPr>
        <p:spPr bwMode="auto">
          <a:xfrm>
            <a:off x="4191000" y="5105400"/>
            <a:ext cx="1066800" cy="1066800"/>
          </a:xfrm>
          <a:prstGeom prst="line">
            <a:avLst/>
          </a:prstGeom>
          <a:noFill/>
          <a:ln w="9525">
            <a:solidFill>
              <a:schemeClr val="tx1"/>
            </a:solidFill>
            <a:round/>
            <a:headEnd/>
            <a:tailEnd type="triangle" w="med" len="med"/>
          </a:ln>
          <a:effectLst/>
        </p:spPr>
        <p:txBody>
          <a:bodyPr wrap="none"/>
          <a:lstStyle/>
          <a:p>
            <a:endParaRPr lang="en-US"/>
          </a:p>
        </p:txBody>
      </p:sp>
      <p:sp>
        <p:nvSpPr>
          <p:cNvPr id="35857" name="Line 17"/>
          <p:cNvSpPr>
            <a:spLocks noChangeShapeType="1"/>
          </p:cNvSpPr>
          <p:nvPr/>
        </p:nvSpPr>
        <p:spPr bwMode="auto">
          <a:xfrm flipV="1">
            <a:off x="5257800" y="5105400"/>
            <a:ext cx="990600" cy="1066800"/>
          </a:xfrm>
          <a:prstGeom prst="line">
            <a:avLst/>
          </a:prstGeom>
          <a:noFill/>
          <a:ln w="9525">
            <a:solidFill>
              <a:schemeClr val="tx1"/>
            </a:solidFill>
            <a:round/>
            <a:headEnd/>
            <a:tailEnd type="triangle" w="med" len="med"/>
          </a:ln>
          <a:effectLst/>
        </p:spPr>
        <p:txBody>
          <a:bodyPr wrap="none"/>
          <a:lstStyle/>
          <a:p>
            <a:endParaRPr lang="en-US"/>
          </a:p>
        </p:txBody>
      </p:sp>
      <p:sp>
        <p:nvSpPr>
          <p:cNvPr id="35859" name="Oval 19"/>
          <p:cNvSpPr>
            <a:spLocks noChangeArrowheads="1"/>
          </p:cNvSpPr>
          <p:nvPr/>
        </p:nvSpPr>
        <p:spPr bwMode="auto">
          <a:xfrm>
            <a:off x="2133600" y="5105400"/>
            <a:ext cx="76200" cy="762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35860" name="Oval 20"/>
          <p:cNvSpPr>
            <a:spLocks noChangeArrowheads="1"/>
          </p:cNvSpPr>
          <p:nvPr/>
        </p:nvSpPr>
        <p:spPr bwMode="auto">
          <a:xfrm>
            <a:off x="6248400" y="5105400"/>
            <a:ext cx="76200" cy="76200"/>
          </a:xfrm>
          <a:prstGeom prst="ellipse">
            <a:avLst/>
          </a:prstGeom>
          <a:solidFill>
            <a:schemeClr val="accent1"/>
          </a:solidFill>
          <a:ln w="9525">
            <a:solidFill>
              <a:schemeClr val="tx1"/>
            </a:solidFill>
            <a:round/>
            <a:headEnd/>
            <a:tailEnd/>
          </a:ln>
          <a:effectLst/>
        </p:spPr>
        <p:txBody>
          <a:bodyPr wrap="none" anchor="ctr"/>
          <a:lstStyle/>
          <a:p>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atin typeface="Comic Sans MS" pitchFamily="66" charset="0"/>
              </a:rPr>
              <a:t>Finite State Grammar</a:t>
            </a:r>
          </a:p>
        </p:txBody>
      </p:sp>
      <p:sp>
        <p:nvSpPr>
          <p:cNvPr id="36867" name="Rectangle 3"/>
          <p:cNvSpPr>
            <a:spLocks noGrp="1" noChangeArrowheads="1"/>
          </p:cNvSpPr>
          <p:nvPr>
            <p:ph type="body" idx="1"/>
          </p:nvPr>
        </p:nvSpPr>
        <p:spPr/>
        <p:txBody>
          <a:bodyPr/>
          <a:lstStyle/>
          <a:p>
            <a:r>
              <a:rPr lang="en-US" sz="2000">
                <a:latin typeface="Comic Sans MS" pitchFamily="66" charset="0"/>
              </a:rPr>
              <a:t>Each node in the diagram corresponds to a state.</a:t>
            </a:r>
          </a:p>
          <a:p>
            <a:r>
              <a:rPr lang="en-US" sz="2000">
                <a:latin typeface="Comic Sans MS" pitchFamily="66" charset="0"/>
              </a:rPr>
              <a:t>The sequence of words that has been produced is a ‘sentence’.</a:t>
            </a:r>
          </a:p>
          <a:p>
            <a:r>
              <a:rPr lang="en-US" sz="2000">
                <a:latin typeface="Comic Sans MS" pitchFamily="66" charset="0"/>
              </a:rPr>
              <a:t>Such machine defines a certain language; the set of sentences that can be produced in this way.</a:t>
            </a:r>
          </a:p>
          <a:p>
            <a:r>
              <a:rPr lang="en-US" sz="2000">
                <a:latin typeface="Comic Sans MS" pitchFamily="66" charset="0"/>
              </a:rPr>
              <a:t>Language produced by such a machine is called a </a:t>
            </a:r>
            <a:r>
              <a:rPr lang="en-US" sz="2000" b="1" i="1">
                <a:latin typeface="Comic Sans MS" pitchFamily="66" charset="0"/>
              </a:rPr>
              <a:t>finite state language</a:t>
            </a:r>
            <a:r>
              <a:rPr lang="en-US" sz="2000">
                <a:latin typeface="Comic Sans MS" pitchFamily="66" charset="0"/>
              </a:rPr>
              <a:t>.</a:t>
            </a:r>
          </a:p>
          <a:p>
            <a:r>
              <a:rPr lang="en-US" sz="2000">
                <a:latin typeface="Comic Sans MS" pitchFamily="66" charset="0"/>
              </a:rPr>
              <a:t>Machine that produces such a language is called a </a:t>
            </a:r>
            <a:r>
              <a:rPr lang="en-US" sz="2000" b="1" i="1">
                <a:latin typeface="Comic Sans MS" pitchFamily="66" charset="0"/>
              </a:rPr>
              <a:t>finite state grammar</a:t>
            </a:r>
            <a:r>
              <a:rPr lang="en-US" sz="2000">
                <a:latin typeface="Comic Sans MS" pitchFamily="66" charset="0"/>
              </a:rPr>
              <a:t>.</a:t>
            </a:r>
          </a:p>
          <a:p>
            <a:r>
              <a:rPr lang="en-US" sz="2000">
                <a:latin typeface="Comic Sans MS" pitchFamily="66" charset="0"/>
              </a:rPr>
              <a:t>FSG is the simplest type of grammar which, with a finite amount of apparatus, can generate an infinite number of sentences.</a:t>
            </a:r>
          </a:p>
          <a:p>
            <a:pPr>
              <a:buFont typeface="Wingdings" pitchFamily="2" charset="2"/>
              <a:buNone/>
            </a:pPr>
            <a:endParaRPr lang="en-US" sz="2000">
              <a:latin typeface="Comic Sans MS" pitchFamily="66" charset="0"/>
            </a:endParaRPr>
          </a:p>
          <a:p>
            <a:pPr>
              <a:buFont typeface="Wingdings" pitchFamily="2" charset="2"/>
              <a:buNone/>
            </a:pPr>
            <a:endParaRPr lang="en-US" sz="2800">
              <a:latin typeface="Comic Sans MS" pitchFamily="66"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fontScale="90000"/>
          </a:bodyPr>
          <a:lstStyle/>
          <a:p>
            <a:r>
              <a:rPr lang="en-US">
                <a:latin typeface="Comic Sans MS" pitchFamily="66" charset="0"/>
              </a:rPr>
              <a:t>Properties of Finite State Grammars</a:t>
            </a:r>
          </a:p>
        </p:txBody>
      </p:sp>
      <p:sp>
        <p:nvSpPr>
          <p:cNvPr id="38915" name="Rectangle 3"/>
          <p:cNvSpPr>
            <a:spLocks noGrp="1" noChangeArrowheads="1"/>
          </p:cNvSpPr>
          <p:nvPr>
            <p:ph type="body" idx="1"/>
          </p:nvPr>
        </p:nvSpPr>
        <p:spPr/>
        <p:txBody>
          <a:bodyPr/>
          <a:lstStyle/>
          <a:p>
            <a:pPr>
              <a:lnSpc>
                <a:spcPct val="90000"/>
              </a:lnSpc>
            </a:pPr>
            <a:r>
              <a:rPr lang="en-US" sz="2800">
                <a:latin typeface="Comic Sans MS" pitchFamily="66" charset="0"/>
              </a:rPr>
              <a:t>Such grammars allow transition from one state to another.</a:t>
            </a:r>
          </a:p>
          <a:p>
            <a:pPr>
              <a:lnSpc>
                <a:spcPct val="90000"/>
              </a:lnSpc>
            </a:pPr>
            <a:r>
              <a:rPr lang="en-US" sz="2800">
                <a:latin typeface="Comic Sans MS" pitchFamily="66" charset="0"/>
              </a:rPr>
              <a:t>Each state represents the grammatical restrictions that limit the choice of the next word.</a:t>
            </a:r>
          </a:p>
          <a:p>
            <a:pPr>
              <a:lnSpc>
                <a:spcPct val="90000"/>
              </a:lnSpc>
            </a:pPr>
            <a:r>
              <a:rPr lang="en-US" sz="2800">
                <a:latin typeface="Comic Sans MS" pitchFamily="66" charset="0"/>
              </a:rPr>
              <a:t>We can have any number of closed loops of any length.</a:t>
            </a:r>
          </a:p>
          <a:p>
            <a:pPr>
              <a:lnSpc>
                <a:spcPct val="90000"/>
              </a:lnSpc>
            </a:pPr>
            <a:r>
              <a:rPr lang="en-US" sz="2800">
                <a:latin typeface="Comic Sans MS" pitchFamily="66" charset="0"/>
              </a:rPr>
              <a:t>Machines that produce languages in this manner are also known as “finite state Markov processes</a:t>
            </a:r>
            <a:r>
              <a:rPr lang="en-US" sz="2800"/>
              <a:t>”.</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atin typeface="Comic Sans MS" pitchFamily="66" charset="0"/>
              </a:rPr>
              <a:t>Problems with FSGs</a:t>
            </a:r>
          </a:p>
        </p:txBody>
      </p:sp>
      <p:sp>
        <p:nvSpPr>
          <p:cNvPr id="39939" name="Rectangle 3"/>
          <p:cNvSpPr>
            <a:spLocks noGrp="1" noChangeArrowheads="1"/>
          </p:cNvSpPr>
          <p:nvPr>
            <p:ph type="body" idx="1"/>
          </p:nvPr>
        </p:nvSpPr>
        <p:spPr/>
        <p:txBody>
          <a:bodyPr/>
          <a:lstStyle/>
          <a:p>
            <a:r>
              <a:rPr lang="en-US" sz="2800">
                <a:latin typeface="Comic Sans MS" pitchFamily="66" charset="0"/>
              </a:rPr>
              <a:t>As all languages are not finite state languages, it is impossible to produce all and only the grammatical sentences of a language.</a:t>
            </a:r>
          </a:p>
          <a:p>
            <a:r>
              <a:rPr lang="en-US" sz="2800">
                <a:latin typeface="Comic Sans MS" pitchFamily="66" charset="0"/>
              </a:rPr>
              <a:t>There are processes that FSGs are not equipped to handle.</a:t>
            </a:r>
          </a:p>
          <a:p>
            <a:pPr>
              <a:buFont typeface="Wingdings" pitchFamily="2" charset="2"/>
              <a:buNone/>
            </a:pPr>
            <a:endParaRPr lang="en-US" sz="2800">
              <a:latin typeface="Comic Sans MS" pitchFamily="66" charset="0"/>
            </a:endParaRPr>
          </a:p>
          <a:p>
            <a:endParaRPr lang="en-US" sz="2800">
              <a:latin typeface="Comic Sans MS" pitchFamily="66"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Phrase Structure Grammar</a:t>
            </a:r>
            <a:endParaRPr lang="en-US" dirty="0"/>
          </a:p>
        </p:txBody>
      </p:sp>
      <p:sp>
        <p:nvSpPr>
          <p:cNvPr id="3" name="Content Placeholder 2"/>
          <p:cNvSpPr>
            <a:spLocks noGrp="1"/>
          </p:cNvSpPr>
          <p:nvPr>
            <p:ph sz="quarter" idx="1"/>
          </p:nvPr>
        </p:nvSpPr>
        <p:spPr/>
        <p:txBody>
          <a:bodyPr>
            <a:normAutofit fontScale="92500" lnSpcReduction="20000"/>
          </a:bodyPr>
          <a:lstStyle/>
          <a:p>
            <a:pPr>
              <a:lnSpc>
                <a:spcPct val="90000"/>
              </a:lnSpc>
            </a:pPr>
            <a:r>
              <a:rPr lang="en-US" sz="3200" dirty="0" smtClean="0"/>
              <a:t>Rules for determining the structure of phrases</a:t>
            </a:r>
          </a:p>
          <a:p>
            <a:pPr>
              <a:lnSpc>
                <a:spcPct val="90000"/>
              </a:lnSpc>
            </a:pPr>
            <a:r>
              <a:rPr lang="en-US" sz="3200" dirty="0" smtClean="0"/>
              <a:t>Generate a lot of sentences from a small number of rules.</a:t>
            </a:r>
          </a:p>
          <a:p>
            <a:pPr>
              <a:lnSpc>
                <a:spcPct val="90000"/>
              </a:lnSpc>
            </a:pPr>
            <a:r>
              <a:rPr lang="en-US" sz="3200" dirty="0" smtClean="0"/>
              <a:t>The structure of a phrase will consist of one or more constituents in a certain order.</a:t>
            </a:r>
          </a:p>
          <a:p>
            <a:pPr>
              <a:lnSpc>
                <a:spcPct val="90000"/>
              </a:lnSpc>
            </a:pPr>
            <a:r>
              <a:rPr lang="en-US" sz="3200" dirty="0" smtClean="0"/>
              <a:t>Constituent:</a:t>
            </a:r>
          </a:p>
          <a:p>
            <a:pPr>
              <a:lnSpc>
                <a:spcPct val="90000"/>
              </a:lnSpc>
              <a:buFont typeface="Wingdings" pitchFamily="2" charset="2"/>
              <a:buChar char="Ø"/>
            </a:pPr>
            <a:r>
              <a:rPr lang="en-US" sz="2800" dirty="0" smtClean="0"/>
              <a:t>	</a:t>
            </a:r>
            <a:r>
              <a:rPr lang="en-US" sz="1900" dirty="0" smtClean="0"/>
              <a:t>Some words seem to belong together:</a:t>
            </a:r>
          </a:p>
          <a:p>
            <a:pPr lvl="1">
              <a:lnSpc>
                <a:spcPct val="90000"/>
              </a:lnSpc>
              <a:buFont typeface="Wingdings" pitchFamily="2" charset="2"/>
              <a:buChar char="Ø"/>
            </a:pPr>
            <a:r>
              <a:rPr lang="en-US" sz="1900" dirty="0" smtClean="0"/>
              <a:t>{The crazy man} {</a:t>
            </a:r>
            <a:r>
              <a:rPr lang="en-US" sz="1900" u="sng" dirty="0" smtClean="0"/>
              <a:t>is jumping off the bridge}</a:t>
            </a:r>
          </a:p>
          <a:p>
            <a:pPr lvl="1">
              <a:lnSpc>
                <a:spcPct val="90000"/>
              </a:lnSpc>
              <a:buFont typeface="Wingdings" pitchFamily="2" charset="2"/>
              <a:buChar char="Ø"/>
            </a:pPr>
            <a:endParaRPr lang="en-US" sz="1900" dirty="0" smtClean="0"/>
          </a:p>
          <a:p>
            <a:pPr>
              <a:lnSpc>
                <a:spcPct val="90000"/>
              </a:lnSpc>
              <a:buFont typeface="Wingdings" pitchFamily="2" charset="2"/>
              <a:buChar char="Ø"/>
            </a:pPr>
            <a:r>
              <a:rPr lang="en-US" sz="1900" dirty="0" smtClean="0"/>
              <a:t>	Groups of words that belong together are called </a:t>
            </a:r>
            <a:r>
              <a:rPr lang="en-US" sz="1900" b="1" dirty="0" smtClean="0"/>
              <a:t>constituents</a:t>
            </a:r>
          </a:p>
          <a:p>
            <a:pPr>
              <a:lnSpc>
                <a:spcPct val="90000"/>
              </a:lnSpc>
              <a:buFont typeface="Wingdings" pitchFamily="2" charset="2"/>
              <a:buChar char="Ø"/>
            </a:pPr>
            <a:endParaRPr lang="en-US" sz="1900" b="1" dirty="0" smtClean="0"/>
          </a:p>
          <a:p>
            <a:pPr>
              <a:lnSpc>
                <a:spcPct val="90000"/>
              </a:lnSpc>
              <a:buFont typeface="Wingdings" pitchFamily="2" charset="2"/>
              <a:buChar char="Ø"/>
            </a:pPr>
            <a:r>
              <a:rPr lang="en-US" sz="1900" dirty="0" smtClean="0"/>
              <a:t>	The component that determines the properties of the constituent is the </a:t>
            </a:r>
            <a:r>
              <a:rPr lang="en-US" sz="1900" b="1" dirty="0" smtClean="0"/>
              <a:t>head</a:t>
            </a:r>
            <a:r>
              <a:rPr lang="en-US" sz="1900" dirty="0" smtClean="0"/>
              <a:t>, and the constituent can be referred to as a </a:t>
            </a:r>
            <a:r>
              <a:rPr lang="en-US" sz="1900" b="1" dirty="0" smtClean="0"/>
              <a:t>phrase</a:t>
            </a:r>
            <a:r>
              <a:rPr lang="en-US" sz="1900" dirty="0" smtClean="0"/>
              <a:t>: e.g. </a:t>
            </a:r>
            <a:r>
              <a:rPr lang="en-US" sz="1900" b="1" dirty="0" smtClean="0"/>
              <a:t>noun phrase</a:t>
            </a:r>
          </a:p>
          <a:p>
            <a:pPr>
              <a:lnSpc>
                <a:spcPct val="90000"/>
              </a:lnSpc>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9144000" cy="725487"/>
          </a:xfrm>
        </p:spPr>
        <p:txBody>
          <a:bodyPr rtlCol="0">
            <a:noAutofit/>
          </a:bodyPr>
          <a:lstStyle/>
          <a:p>
            <a:pPr eaLnBrk="1" fontAlgn="auto" hangingPunct="1">
              <a:spcAft>
                <a:spcPts val="0"/>
              </a:spcAft>
              <a:defRPr/>
            </a:pPr>
            <a:r>
              <a:rPr lang="en-US" dirty="0" smtClean="0">
                <a:solidFill>
                  <a:schemeClr val="accent1">
                    <a:satMod val="150000"/>
                  </a:schemeClr>
                </a:solidFill>
              </a:rPr>
              <a:t>Chomsky’s Critique to Skinner’s Model</a:t>
            </a:r>
            <a:endParaRPr lang="fr-FR" dirty="0">
              <a:solidFill>
                <a:schemeClr val="accent1">
                  <a:satMod val="150000"/>
                </a:schemeClr>
              </a:solidFill>
            </a:endParaRPr>
          </a:p>
        </p:txBody>
      </p:sp>
      <p:sp>
        <p:nvSpPr>
          <p:cNvPr id="9219" name="Espace réservé du contenu 2"/>
          <p:cNvSpPr>
            <a:spLocks noGrp="1"/>
          </p:cNvSpPr>
          <p:nvPr>
            <p:ph idx="1"/>
          </p:nvPr>
        </p:nvSpPr>
        <p:spPr/>
        <p:txBody>
          <a:bodyPr/>
          <a:lstStyle/>
          <a:p>
            <a:pPr eaLnBrk="1" hangingPunct="1">
              <a:buFont typeface="Arial" charset="0"/>
              <a:buNone/>
            </a:pPr>
            <a:endParaRPr lang="fr-FR" dirty="0" smtClean="0"/>
          </a:p>
          <a:p>
            <a:pPr algn="just" eaLnBrk="1" hangingPunct="1">
              <a:buFont typeface="Arial" charset="0"/>
              <a:buNone/>
            </a:pPr>
            <a:r>
              <a:rPr lang="en-US" dirty="0" smtClean="0"/>
              <a:t>    Although children hear only a finite number of sentences, they are able to produce an infinite number of possible sentences with no previous formal training or correction.</a:t>
            </a:r>
            <a:endParaRPr lang="fr-FR" dirty="0" smtClean="0"/>
          </a:p>
          <a:p>
            <a:pPr eaLnBrk="1" hangingPunct="1"/>
            <a:endParaRPr lang="fr-FR"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atin typeface="Comic Sans MS" pitchFamily="66" charset="0"/>
              </a:rPr>
              <a:t>Phrase Structure Grammar</a:t>
            </a:r>
          </a:p>
        </p:txBody>
      </p:sp>
      <p:sp>
        <p:nvSpPr>
          <p:cNvPr id="40963" name="Rectangle 3"/>
          <p:cNvSpPr>
            <a:spLocks noGrp="1" noChangeArrowheads="1"/>
          </p:cNvSpPr>
          <p:nvPr>
            <p:ph type="body" idx="1"/>
          </p:nvPr>
        </p:nvSpPr>
        <p:spPr/>
        <p:txBody>
          <a:bodyPr/>
          <a:lstStyle/>
          <a:p>
            <a:pPr>
              <a:lnSpc>
                <a:spcPct val="90000"/>
              </a:lnSpc>
            </a:pPr>
            <a:r>
              <a:rPr lang="en-US" sz="2800">
                <a:latin typeface="Comic Sans MS" pitchFamily="66" charset="0"/>
              </a:rPr>
              <a:t>It builds up phrases out of words and put the phrases together into sentences.</a:t>
            </a:r>
          </a:p>
          <a:p>
            <a:pPr>
              <a:lnSpc>
                <a:spcPct val="90000"/>
              </a:lnSpc>
            </a:pPr>
            <a:r>
              <a:rPr lang="en-US" sz="2800">
                <a:latin typeface="Comic Sans MS" pitchFamily="66" charset="0"/>
              </a:rPr>
              <a:t>The kind of structural description assigned by a phrase-structure grammar is, in fact, an immediate constituent analysis of the sentence.</a:t>
            </a:r>
          </a:p>
          <a:p>
            <a:pPr>
              <a:lnSpc>
                <a:spcPct val="90000"/>
              </a:lnSpc>
            </a:pPr>
            <a:r>
              <a:rPr lang="en-US" sz="2800">
                <a:latin typeface="Comic Sans MS" pitchFamily="66" charset="0"/>
              </a:rPr>
              <a:t>It assigns to each sentence that it generates a structural description.</a:t>
            </a:r>
          </a:p>
          <a:p>
            <a:pPr>
              <a:lnSpc>
                <a:spcPct val="90000"/>
              </a:lnSpc>
            </a:pPr>
            <a:r>
              <a:rPr lang="en-US" sz="2800">
                <a:latin typeface="Comic Sans MS" pitchFamily="66" charset="0"/>
              </a:rPr>
              <a:t>It makes use of phrase structure rules.</a:t>
            </a:r>
          </a:p>
          <a:p>
            <a:pPr>
              <a:lnSpc>
                <a:spcPct val="90000"/>
              </a:lnSpc>
            </a:pPr>
            <a:endParaRPr lang="en-US" sz="2800">
              <a:latin typeface="Comic Sans MS" pitchFamily="66" charset="0"/>
            </a:endParaRPr>
          </a:p>
          <a:p>
            <a:pPr>
              <a:lnSpc>
                <a:spcPct val="90000"/>
              </a:lnSpc>
            </a:pPr>
            <a:endParaRPr lang="en-US" sz="2800">
              <a:latin typeface="Comic Sans MS" pitchFamily="66"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normAutofit fontScale="90000"/>
          </a:bodyPr>
          <a:lstStyle/>
          <a:p>
            <a:r>
              <a:rPr lang="en-US">
                <a:latin typeface="Comic Sans MS" pitchFamily="66" charset="0"/>
              </a:rPr>
              <a:t>Phrase Structure Grammar (contd.)</a:t>
            </a:r>
          </a:p>
        </p:txBody>
      </p:sp>
      <p:sp>
        <p:nvSpPr>
          <p:cNvPr id="56323" name="Rectangle 3"/>
          <p:cNvSpPr>
            <a:spLocks noGrp="1" noChangeArrowheads="1"/>
          </p:cNvSpPr>
          <p:nvPr>
            <p:ph type="body" idx="1"/>
          </p:nvPr>
        </p:nvSpPr>
        <p:spPr>
          <a:xfrm>
            <a:off x="838200" y="2209800"/>
            <a:ext cx="7958138" cy="3881438"/>
          </a:xfrm>
        </p:spPr>
        <p:txBody>
          <a:bodyPr>
            <a:normAutofit lnSpcReduction="10000"/>
          </a:bodyPr>
          <a:lstStyle/>
          <a:p>
            <a:pPr>
              <a:lnSpc>
                <a:spcPct val="90000"/>
              </a:lnSpc>
            </a:pPr>
            <a:r>
              <a:rPr lang="en-US" sz="1800" b="1">
                <a:latin typeface="Comic Sans MS" pitchFamily="66" charset="0"/>
              </a:rPr>
              <a:t>It enables us to express patterns of grammaticality.</a:t>
            </a:r>
          </a:p>
          <a:p>
            <a:pPr>
              <a:lnSpc>
                <a:spcPct val="90000"/>
              </a:lnSpc>
            </a:pPr>
            <a:r>
              <a:rPr lang="en-US" sz="1800" b="1">
                <a:latin typeface="Comic Sans MS" pitchFamily="66" charset="0"/>
              </a:rPr>
              <a:t>It provides a structural description to characterize the notion of grammaticality.</a:t>
            </a:r>
          </a:p>
          <a:p>
            <a:pPr>
              <a:lnSpc>
                <a:spcPct val="90000"/>
              </a:lnSpc>
            </a:pPr>
            <a:r>
              <a:rPr lang="en-US" sz="1800" b="1">
                <a:latin typeface="Comic Sans MS" pitchFamily="66" charset="0"/>
              </a:rPr>
              <a:t>It provides a way to capture our intuitions about the constituent structure of sentences</a:t>
            </a:r>
          </a:p>
          <a:p>
            <a:pPr>
              <a:lnSpc>
                <a:spcPct val="90000"/>
              </a:lnSpc>
            </a:pPr>
            <a:r>
              <a:rPr lang="en-US" sz="1800" b="1">
                <a:latin typeface="Comic Sans MS" pitchFamily="66" charset="0"/>
              </a:rPr>
              <a:t>It also provides a way to explain, or account for, our perceived ambiguity of certain sentences e.g. “mistrust wounds”</a:t>
            </a:r>
          </a:p>
          <a:p>
            <a:pPr>
              <a:lnSpc>
                <a:spcPct val="90000"/>
              </a:lnSpc>
              <a:buFont typeface="Wingdings" pitchFamily="2" charset="2"/>
              <a:buNone/>
            </a:pPr>
            <a:r>
              <a:rPr lang="en-US" sz="1800" b="1">
                <a:latin typeface="Comic Sans MS" pitchFamily="66" charset="0"/>
              </a:rPr>
              <a:t>			S                               S</a:t>
            </a:r>
          </a:p>
          <a:p>
            <a:pPr>
              <a:lnSpc>
                <a:spcPct val="90000"/>
              </a:lnSpc>
              <a:buFont typeface="Wingdings" pitchFamily="2" charset="2"/>
              <a:buNone/>
            </a:pPr>
            <a:r>
              <a:rPr lang="en-US" sz="1800" b="1">
                <a:latin typeface="Comic Sans MS" pitchFamily="66" charset="0"/>
              </a:rPr>
              <a:t>          NP           VP                VP          NP</a:t>
            </a:r>
          </a:p>
          <a:p>
            <a:pPr>
              <a:lnSpc>
                <a:spcPct val="90000"/>
              </a:lnSpc>
              <a:buFont typeface="Wingdings" pitchFamily="2" charset="2"/>
              <a:buNone/>
            </a:pPr>
            <a:endParaRPr lang="en-US" sz="1800" b="1">
              <a:latin typeface="Comic Sans MS" pitchFamily="66" charset="0"/>
            </a:endParaRPr>
          </a:p>
          <a:p>
            <a:pPr>
              <a:lnSpc>
                <a:spcPct val="90000"/>
              </a:lnSpc>
              <a:buFont typeface="Wingdings" pitchFamily="2" charset="2"/>
              <a:buNone/>
            </a:pPr>
            <a:r>
              <a:rPr lang="en-US" sz="1800" b="1">
                <a:latin typeface="Comic Sans MS" pitchFamily="66" charset="0"/>
              </a:rPr>
              <a:t>           N            V                 V            N</a:t>
            </a:r>
          </a:p>
          <a:p>
            <a:pPr>
              <a:lnSpc>
                <a:spcPct val="90000"/>
              </a:lnSpc>
              <a:buFont typeface="Wingdings" pitchFamily="2" charset="2"/>
              <a:buNone/>
            </a:pPr>
            <a:endParaRPr lang="en-US" sz="1800" b="1">
              <a:latin typeface="Comic Sans MS" pitchFamily="66" charset="0"/>
            </a:endParaRPr>
          </a:p>
          <a:p>
            <a:pPr>
              <a:lnSpc>
                <a:spcPct val="90000"/>
              </a:lnSpc>
              <a:buFont typeface="Wingdings" pitchFamily="2" charset="2"/>
              <a:buNone/>
            </a:pPr>
            <a:r>
              <a:rPr lang="en-US" sz="1800" b="1">
                <a:latin typeface="Comic Sans MS" pitchFamily="66" charset="0"/>
              </a:rPr>
              <a:t>       Mistrust      wounds         Mistrust     wounds</a:t>
            </a:r>
          </a:p>
          <a:p>
            <a:pPr>
              <a:lnSpc>
                <a:spcPct val="90000"/>
              </a:lnSpc>
              <a:buFont typeface="Wingdings" pitchFamily="2" charset="2"/>
              <a:buNone/>
            </a:pPr>
            <a:r>
              <a:rPr lang="en-US" sz="1800" b="1">
                <a:latin typeface="Comic Sans MS" pitchFamily="66" charset="0"/>
              </a:rPr>
              <a:t>   </a:t>
            </a:r>
          </a:p>
          <a:p>
            <a:pPr>
              <a:lnSpc>
                <a:spcPct val="90000"/>
              </a:lnSpc>
              <a:buFont typeface="Wingdings" pitchFamily="2" charset="2"/>
              <a:buNone/>
            </a:pPr>
            <a:endParaRPr lang="en-US" sz="2800">
              <a:latin typeface="Comic Sans MS" pitchFamily="66" charset="0"/>
            </a:endParaRPr>
          </a:p>
          <a:p>
            <a:pPr>
              <a:lnSpc>
                <a:spcPct val="90000"/>
              </a:lnSpc>
            </a:pPr>
            <a:endParaRPr lang="en-US" sz="2800"/>
          </a:p>
        </p:txBody>
      </p:sp>
      <p:sp>
        <p:nvSpPr>
          <p:cNvPr id="56324" name="Line 4"/>
          <p:cNvSpPr>
            <a:spLocks noChangeShapeType="1"/>
          </p:cNvSpPr>
          <p:nvPr/>
        </p:nvSpPr>
        <p:spPr bwMode="auto">
          <a:xfrm flipH="1">
            <a:off x="2057400" y="4343400"/>
            <a:ext cx="609600" cy="152400"/>
          </a:xfrm>
          <a:prstGeom prst="line">
            <a:avLst/>
          </a:prstGeom>
          <a:noFill/>
          <a:ln w="9525">
            <a:solidFill>
              <a:schemeClr val="tx1"/>
            </a:solidFill>
            <a:round/>
            <a:headEnd/>
            <a:tailEnd/>
          </a:ln>
          <a:effectLst/>
        </p:spPr>
        <p:txBody>
          <a:bodyPr wrap="none"/>
          <a:lstStyle/>
          <a:p>
            <a:endParaRPr lang="en-US"/>
          </a:p>
        </p:txBody>
      </p:sp>
      <p:sp>
        <p:nvSpPr>
          <p:cNvPr id="56325" name="Line 5"/>
          <p:cNvSpPr>
            <a:spLocks noChangeShapeType="1"/>
          </p:cNvSpPr>
          <p:nvPr/>
        </p:nvSpPr>
        <p:spPr bwMode="auto">
          <a:xfrm>
            <a:off x="2924175" y="4343400"/>
            <a:ext cx="533400" cy="152400"/>
          </a:xfrm>
          <a:prstGeom prst="line">
            <a:avLst/>
          </a:prstGeom>
          <a:noFill/>
          <a:ln w="9525">
            <a:solidFill>
              <a:schemeClr val="tx1"/>
            </a:solidFill>
            <a:round/>
            <a:headEnd/>
            <a:tailEnd/>
          </a:ln>
          <a:effectLst/>
        </p:spPr>
        <p:txBody>
          <a:bodyPr wrap="none"/>
          <a:lstStyle/>
          <a:p>
            <a:endParaRPr lang="en-US"/>
          </a:p>
        </p:txBody>
      </p:sp>
      <p:sp>
        <p:nvSpPr>
          <p:cNvPr id="56326" name="Line 6"/>
          <p:cNvSpPr>
            <a:spLocks noChangeShapeType="1"/>
          </p:cNvSpPr>
          <p:nvPr/>
        </p:nvSpPr>
        <p:spPr bwMode="auto">
          <a:xfrm>
            <a:off x="2057400" y="4724400"/>
            <a:ext cx="0" cy="381000"/>
          </a:xfrm>
          <a:prstGeom prst="line">
            <a:avLst/>
          </a:prstGeom>
          <a:noFill/>
          <a:ln w="9525">
            <a:solidFill>
              <a:schemeClr val="tx1"/>
            </a:solidFill>
            <a:round/>
            <a:headEnd/>
            <a:tailEnd/>
          </a:ln>
          <a:effectLst/>
        </p:spPr>
        <p:txBody>
          <a:bodyPr wrap="none"/>
          <a:lstStyle/>
          <a:p>
            <a:endParaRPr lang="en-US"/>
          </a:p>
        </p:txBody>
      </p:sp>
      <p:sp>
        <p:nvSpPr>
          <p:cNvPr id="56327" name="Line 7"/>
          <p:cNvSpPr>
            <a:spLocks noChangeShapeType="1"/>
          </p:cNvSpPr>
          <p:nvPr/>
        </p:nvSpPr>
        <p:spPr bwMode="auto">
          <a:xfrm>
            <a:off x="2057400" y="5334000"/>
            <a:ext cx="0" cy="381000"/>
          </a:xfrm>
          <a:prstGeom prst="line">
            <a:avLst/>
          </a:prstGeom>
          <a:noFill/>
          <a:ln w="9525">
            <a:solidFill>
              <a:schemeClr val="tx1"/>
            </a:solidFill>
            <a:round/>
            <a:headEnd/>
            <a:tailEnd/>
          </a:ln>
          <a:effectLst/>
        </p:spPr>
        <p:txBody>
          <a:bodyPr wrap="none"/>
          <a:lstStyle/>
          <a:p>
            <a:endParaRPr lang="en-US"/>
          </a:p>
        </p:txBody>
      </p:sp>
      <p:sp>
        <p:nvSpPr>
          <p:cNvPr id="56328" name="Line 8"/>
          <p:cNvSpPr>
            <a:spLocks noChangeShapeType="1"/>
          </p:cNvSpPr>
          <p:nvPr/>
        </p:nvSpPr>
        <p:spPr bwMode="auto">
          <a:xfrm>
            <a:off x="3429000" y="4724400"/>
            <a:ext cx="0" cy="381000"/>
          </a:xfrm>
          <a:prstGeom prst="line">
            <a:avLst/>
          </a:prstGeom>
          <a:noFill/>
          <a:ln w="9525">
            <a:solidFill>
              <a:schemeClr val="tx1"/>
            </a:solidFill>
            <a:round/>
            <a:headEnd/>
            <a:tailEnd/>
          </a:ln>
          <a:effectLst/>
        </p:spPr>
        <p:txBody>
          <a:bodyPr wrap="none"/>
          <a:lstStyle/>
          <a:p>
            <a:endParaRPr lang="en-US"/>
          </a:p>
        </p:txBody>
      </p:sp>
      <p:sp>
        <p:nvSpPr>
          <p:cNvPr id="56329" name="Line 9"/>
          <p:cNvSpPr>
            <a:spLocks noChangeShapeType="1"/>
          </p:cNvSpPr>
          <p:nvPr/>
        </p:nvSpPr>
        <p:spPr bwMode="auto">
          <a:xfrm>
            <a:off x="3429000" y="5410200"/>
            <a:ext cx="0" cy="381000"/>
          </a:xfrm>
          <a:prstGeom prst="line">
            <a:avLst/>
          </a:prstGeom>
          <a:noFill/>
          <a:ln w="9525">
            <a:solidFill>
              <a:schemeClr val="tx1"/>
            </a:solidFill>
            <a:round/>
            <a:headEnd/>
            <a:tailEnd/>
          </a:ln>
          <a:effectLst/>
        </p:spPr>
        <p:txBody>
          <a:bodyPr wrap="none"/>
          <a:lstStyle/>
          <a:p>
            <a:endParaRPr lang="en-US"/>
          </a:p>
        </p:txBody>
      </p:sp>
      <p:sp>
        <p:nvSpPr>
          <p:cNvPr id="56330" name="Line 10"/>
          <p:cNvSpPr>
            <a:spLocks noChangeShapeType="1"/>
          </p:cNvSpPr>
          <p:nvPr/>
        </p:nvSpPr>
        <p:spPr bwMode="auto">
          <a:xfrm flipH="1">
            <a:off x="5410200" y="4343400"/>
            <a:ext cx="533400" cy="152400"/>
          </a:xfrm>
          <a:prstGeom prst="line">
            <a:avLst/>
          </a:prstGeom>
          <a:noFill/>
          <a:ln w="9525">
            <a:solidFill>
              <a:schemeClr val="tx1"/>
            </a:solidFill>
            <a:round/>
            <a:headEnd/>
            <a:tailEnd/>
          </a:ln>
          <a:effectLst/>
        </p:spPr>
        <p:txBody>
          <a:bodyPr wrap="none"/>
          <a:lstStyle/>
          <a:p>
            <a:endParaRPr lang="en-US"/>
          </a:p>
        </p:txBody>
      </p:sp>
      <p:sp>
        <p:nvSpPr>
          <p:cNvPr id="56331" name="Line 11"/>
          <p:cNvSpPr>
            <a:spLocks noChangeShapeType="1"/>
          </p:cNvSpPr>
          <p:nvPr/>
        </p:nvSpPr>
        <p:spPr bwMode="auto">
          <a:xfrm>
            <a:off x="6172200" y="4343400"/>
            <a:ext cx="457200" cy="152400"/>
          </a:xfrm>
          <a:prstGeom prst="line">
            <a:avLst/>
          </a:prstGeom>
          <a:noFill/>
          <a:ln w="9525">
            <a:solidFill>
              <a:schemeClr val="tx1"/>
            </a:solidFill>
            <a:round/>
            <a:headEnd/>
            <a:tailEnd/>
          </a:ln>
          <a:effectLst/>
        </p:spPr>
        <p:txBody>
          <a:bodyPr wrap="none"/>
          <a:lstStyle/>
          <a:p>
            <a:endParaRPr lang="en-US"/>
          </a:p>
        </p:txBody>
      </p:sp>
      <p:sp>
        <p:nvSpPr>
          <p:cNvPr id="56332" name="Line 12"/>
          <p:cNvSpPr>
            <a:spLocks noChangeShapeType="1"/>
          </p:cNvSpPr>
          <p:nvPr/>
        </p:nvSpPr>
        <p:spPr bwMode="auto">
          <a:xfrm>
            <a:off x="5334000" y="4724400"/>
            <a:ext cx="0" cy="381000"/>
          </a:xfrm>
          <a:prstGeom prst="line">
            <a:avLst/>
          </a:prstGeom>
          <a:noFill/>
          <a:ln w="9525">
            <a:solidFill>
              <a:schemeClr val="tx1"/>
            </a:solidFill>
            <a:round/>
            <a:headEnd/>
            <a:tailEnd/>
          </a:ln>
          <a:effectLst/>
        </p:spPr>
        <p:txBody>
          <a:bodyPr wrap="none"/>
          <a:lstStyle/>
          <a:p>
            <a:endParaRPr lang="en-US"/>
          </a:p>
        </p:txBody>
      </p:sp>
      <p:sp>
        <p:nvSpPr>
          <p:cNvPr id="56333" name="Line 13"/>
          <p:cNvSpPr>
            <a:spLocks noChangeShapeType="1"/>
          </p:cNvSpPr>
          <p:nvPr/>
        </p:nvSpPr>
        <p:spPr bwMode="auto">
          <a:xfrm>
            <a:off x="6629400" y="4724400"/>
            <a:ext cx="0" cy="381000"/>
          </a:xfrm>
          <a:prstGeom prst="line">
            <a:avLst/>
          </a:prstGeom>
          <a:noFill/>
          <a:ln w="9525">
            <a:solidFill>
              <a:schemeClr val="tx1"/>
            </a:solidFill>
            <a:round/>
            <a:headEnd/>
            <a:tailEnd/>
          </a:ln>
          <a:effectLst/>
        </p:spPr>
        <p:txBody>
          <a:bodyPr wrap="none"/>
          <a:lstStyle/>
          <a:p>
            <a:endParaRPr lang="en-US"/>
          </a:p>
        </p:txBody>
      </p:sp>
      <p:sp>
        <p:nvSpPr>
          <p:cNvPr id="56334" name="Line 14"/>
          <p:cNvSpPr>
            <a:spLocks noChangeShapeType="1"/>
          </p:cNvSpPr>
          <p:nvPr/>
        </p:nvSpPr>
        <p:spPr bwMode="auto">
          <a:xfrm>
            <a:off x="5334000" y="5334000"/>
            <a:ext cx="0" cy="457200"/>
          </a:xfrm>
          <a:prstGeom prst="line">
            <a:avLst/>
          </a:prstGeom>
          <a:noFill/>
          <a:ln w="9525">
            <a:solidFill>
              <a:schemeClr val="tx1"/>
            </a:solidFill>
            <a:round/>
            <a:headEnd/>
            <a:tailEnd/>
          </a:ln>
          <a:effectLst/>
        </p:spPr>
        <p:txBody>
          <a:bodyPr wrap="none"/>
          <a:lstStyle/>
          <a:p>
            <a:endParaRPr lang="en-US"/>
          </a:p>
        </p:txBody>
      </p:sp>
      <p:sp>
        <p:nvSpPr>
          <p:cNvPr id="56335" name="Line 15"/>
          <p:cNvSpPr>
            <a:spLocks noChangeShapeType="1"/>
          </p:cNvSpPr>
          <p:nvPr/>
        </p:nvSpPr>
        <p:spPr bwMode="auto">
          <a:xfrm>
            <a:off x="6629400" y="5334000"/>
            <a:ext cx="0" cy="457200"/>
          </a:xfrm>
          <a:prstGeom prst="line">
            <a:avLst/>
          </a:prstGeom>
          <a:noFill/>
          <a:ln w="9525">
            <a:solidFill>
              <a:schemeClr val="tx1"/>
            </a:solidFill>
            <a:round/>
            <a:headEnd/>
            <a:tailEnd/>
          </a:ln>
          <a:effectLst/>
        </p:spPr>
        <p:txBody>
          <a:bodyPr wrap="none"/>
          <a:lstStyle/>
          <a:p>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Phrase Structure Grammar</a:t>
            </a:r>
            <a:endParaRPr lang="en-US" dirty="0"/>
          </a:p>
        </p:txBody>
      </p:sp>
      <p:sp>
        <p:nvSpPr>
          <p:cNvPr id="3" name="Content Placeholder 2"/>
          <p:cNvSpPr>
            <a:spLocks noGrp="1"/>
          </p:cNvSpPr>
          <p:nvPr>
            <p:ph sz="quarter" idx="1"/>
          </p:nvPr>
        </p:nvSpPr>
        <p:spPr/>
        <p:txBody>
          <a:bodyPr>
            <a:normAutofit lnSpcReduction="10000"/>
          </a:bodyPr>
          <a:lstStyle/>
          <a:p>
            <a:pPr>
              <a:lnSpc>
                <a:spcPct val="90000"/>
              </a:lnSpc>
            </a:pPr>
            <a:r>
              <a:rPr lang="en-US" sz="3200" b="1" dirty="0" smtClean="0"/>
              <a:t>Explanation:</a:t>
            </a:r>
          </a:p>
          <a:p>
            <a:pPr>
              <a:lnSpc>
                <a:spcPct val="90000"/>
              </a:lnSpc>
            </a:pPr>
            <a:endParaRPr lang="en-US" sz="3200" dirty="0" smtClean="0">
              <a:solidFill>
                <a:schemeClr val="hlink"/>
              </a:solidFill>
            </a:endParaRPr>
          </a:p>
          <a:p>
            <a:pPr>
              <a:lnSpc>
                <a:spcPct val="90000"/>
              </a:lnSpc>
            </a:pPr>
            <a:r>
              <a:rPr lang="en-US" sz="2200" dirty="0" smtClean="0">
                <a:solidFill>
                  <a:schemeClr val="hlink"/>
                </a:solidFill>
              </a:rPr>
              <a:t>V 	</a:t>
            </a:r>
            <a:r>
              <a:rPr lang="en-US" sz="2200" dirty="0" err="1" smtClean="0">
                <a:solidFill>
                  <a:schemeClr val="hlink"/>
                </a:solidFill>
              </a:rPr>
              <a:t>Det</a:t>
            </a:r>
            <a:r>
              <a:rPr lang="en-US" sz="2200" dirty="0" smtClean="0">
                <a:solidFill>
                  <a:schemeClr val="hlink"/>
                </a:solidFill>
              </a:rPr>
              <a:t>    N	           V   </a:t>
            </a:r>
            <a:r>
              <a:rPr lang="en-US" sz="2200" dirty="0" err="1" smtClean="0">
                <a:solidFill>
                  <a:schemeClr val="hlink"/>
                </a:solidFill>
              </a:rPr>
              <a:t>Det</a:t>
            </a:r>
            <a:r>
              <a:rPr lang="en-US" sz="2200" dirty="0" smtClean="0">
                <a:solidFill>
                  <a:schemeClr val="hlink"/>
                </a:solidFill>
              </a:rPr>
              <a:t>   N      V     </a:t>
            </a:r>
            <a:r>
              <a:rPr lang="en-US" sz="2200" dirty="0" err="1" smtClean="0">
                <a:solidFill>
                  <a:schemeClr val="hlink"/>
                </a:solidFill>
              </a:rPr>
              <a:t>Det</a:t>
            </a:r>
            <a:r>
              <a:rPr lang="en-US" sz="2200" dirty="0" smtClean="0">
                <a:solidFill>
                  <a:schemeClr val="hlink"/>
                </a:solidFill>
              </a:rPr>
              <a:t> N</a:t>
            </a:r>
          </a:p>
          <a:p>
            <a:pPr>
              <a:lnSpc>
                <a:spcPct val="90000"/>
              </a:lnSpc>
              <a:buNone/>
            </a:pPr>
            <a:r>
              <a:rPr lang="en-US" sz="2200" dirty="0" smtClean="0"/>
              <a:t>	</a:t>
            </a:r>
            <a:r>
              <a:rPr lang="en-US" sz="2200" i="1" dirty="0" smtClean="0"/>
              <a:t>run a marathon   eat the food     read the book</a:t>
            </a:r>
          </a:p>
          <a:p>
            <a:pPr>
              <a:lnSpc>
                <a:spcPct val="90000"/>
              </a:lnSpc>
            </a:pPr>
            <a:r>
              <a:rPr lang="en-US" sz="2200" dirty="0" smtClean="0">
                <a:solidFill>
                  <a:schemeClr val="hlink"/>
                </a:solidFill>
              </a:rPr>
              <a:t>V  Prep </a:t>
            </a:r>
            <a:r>
              <a:rPr lang="en-US" sz="2200" dirty="0" err="1" smtClean="0">
                <a:solidFill>
                  <a:schemeClr val="hlink"/>
                </a:solidFill>
              </a:rPr>
              <a:t>Det</a:t>
            </a:r>
            <a:r>
              <a:rPr lang="en-US" sz="2200" dirty="0" smtClean="0">
                <a:solidFill>
                  <a:schemeClr val="hlink"/>
                </a:solidFill>
              </a:rPr>
              <a:t> N                     V  Prep </a:t>
            </a:r>
            <a:r>
              <a:rPr lang="en-US" sz="2200" dirty="0" err="1" smtClean="0">
                <a:solidFill>
                  <a:schemeClr val="hlink"/>
                </a:solidFill>
              </a:rPr>
              <a:t>Det</a:t>
            </a:r>
            <a:r>
              <a:rPr lang="en-US" sz="2200" dirty="0" smtClean="0">
                <a:solidFill>
                  <a:schemeClr val="hlink"/>
                </a:solidFill>
              </a:rPr>
              <a:t> N</a:t>
            </a:r>
          </a:p>
          <a:p>
            <a:pPr>
              <a:lnSpc>
                <a:spcPct val="90000"/>
              </a:lnSpc>
              <a:buNone/>
            </a:pPr>
            <a:r>
              <a:rPr lang="en-US" sz="2200" dirty="0" smtClean="0"/>
              <a:t>	</a:t>
            </a:r>
            <a:r>
              <a:rPr lang="en-US" sz="2200" i="1" dirty="0" smtClean="0"/>
              <a:t>go to the store                talk with a teacher</a:t>
            </a:r>
          </a:p>
          <a:p>
            <a:pPr>
              <a:lnSpc>
                <a:spcPct val="90000"/>
              </a:lnSpc>
              <a:buNone/>
            </a:pPr>
            <a:r>
              <a:rPr lang="en-US" sz="2200" dirty="0" smtClean="0"/>
              <a:t>     </a:t>
            </a:r>
            <a:r>
              <a:rPr lang="en-US" sz="2200" dirty="0" smtClean="0">
                <a:solidFill>
                  <a:schemeClr val="hlink"/>
                </a:solidFill>
              </a:rPr>
              <a:t>V 	  </a:t>
            </a:r>
            <a:r>
              <a:rPr lang="en-US" sz="2200" dirty="0" err="1" smtClean="0">
                <a:solidFill>
                  <a:schemeClr val="hlink"/>
                </a:solidFill>
              </a:rPr>
              <a:t>Det</a:t>
            </a:r>
            <a:r>
              <a:rPr lang="en-US" sz="2200" dirty="0" smtClean="0">
                <a:solidFill>
                  <a:schemeClr val="hlink"/>
                </a:solidFill>
              </a:rPr>
              <a:t>    N    Prep </a:t>
            </a:r>
            <a:r>
              <a:rPr lang="en-US" sz="2200" dirty="0" err="1" smtClean="0">
                <a:solidFill>
                  <a:schemeClr val="hlink"/>
                </a:solidFill>
              </a:rPr>
              <a:t>Det</a:t>
            </a:r>
            <a:r>
              <a:rPr lang="en-US" sz="2200" dirty="0" smtClean="0">
                <a:solidFill>
                  <a:schemeClr val="hlink"/>
                </a:solidFill>
              </a:rPr>
              <a:t>  N</a:t>
            </a:r>
          </a:p>
          <a:p>
            <a:pPr>
              <a:lnSpc>
                <a:spcPct val="90000"/>
              </a:lnSpc>
              <a:buNone/>
            </a:pPr>
            <a:r>
              <a:rPr lang="en-US" sz="2200" dirty="0" smtClean="0"/>
              <a:t>	</a:t>
            </a:r>
            <a:r>
              <a:rPr lang="en-US" sz="2200" i="1" dirty="0" smtClean="0"/>
              <a:t>take your sister to the library</a:t>
            </a:r>
          </a:p>
          <a:p>
            <a:pPr>
              <a:lnSpc>
                <a:spcPct val="90000"/>
              </a:lnSpc>
              <a:buNone/>
            </a:pPr>
            <a:endParaRPr lang="en-US" sz="2200" i="1" dirty="0" smtClean="0"/>
          </a:p>
          <a:p>
            <a:pPr>
              <a:lnSpc>
                <a:spcPct val="90000"/>
              </a:lnSpc>
            </a:pPr>
            <a:r>
              <a:rPr lang="en-US" sz="2600" dirty="0" smtClean="0"/>
              <a:t>“Verb phrases have a V, (sometimes) an NP, and (sometimes) a PP”</a:t>
            </a:r>
          </a:p>
          <a:p>
            <a:pPr>
              <a:lnSpc>
                <a:spcPct val="90000"/>
              </a:lnSpc>
            </a:pPr>
            <a:r>
              <a:rPr lang="en-US" sz="2600" dirty="0" smtClean="0"/>
              <a:t>VP -&gt; V (NP) (PP)</a:t>
            </a:r>
          </a:p>
          <a:p>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Phrase Structure Grammar</a:t>
            </a:r>
            <a:endParaRPr lang="en-US" dirty="0"/>
          </a:p>
        </p:txBody>
      </p:sp>
      <p:sp>
        <p:nvSpPr>
          <p:cNvPr id="3" name="Content Placeholder 2"/>
          <p:cNvSpPr>
            <a:spLocks noGrp="1"/>
          </p:cNvSpPr>
          <p:nvPr>
            <p:ph sz="quarter" idx="1"/>
          </p:nvPr>
        </p:nvSpPr>
        <p:spPr/>
        <p:txBody>
          <a:bodyPr/>
          <a:lstStyle/>
          <a:p>
            <a:r>
              <a:rPr lang="en-US" sz="3200" dirty="0" smtClean="0"/>
              <a:t>The main phrase structure rules:</a:t>
            </a:r>
          </a:p>
          <a:p>
            <a:pPr>
              <a:spcBef>
                <a:spcPct val="40000"/>
              </a:spcBef>
              <a:buNone/>
            </a:pPr>
            <a:r>
              <a:rPr lang="en-US" sz="3200" dirty="0" smtClean="0">
                <a:solidFill>
                  <a:schemeClr val="accent2">
                    <a:lumMod val="75000"/>
                  </a:schemeClr>
                </a:solidFill>
              </a:rPr>
              <a:t>1.</a:t>
            </a:r>
            <a:r>
              <a:rPr lang="en-US" sz="3200" b="1" dirty="0" smtClean="0">
                <a:solidFill>
                  <a:schemeClr val="accent2">
                    <a:lumMod val="75000"/>
                  </a:schemeClr>
                </a:solidFill>
              </a:rPr>
              <a:t> </a:t>
            </a:r>
            <a:r>
              <a:rPr lang="en-US" dirty="0" smtClean="0">
                <a:solidFill>
                  <a:schemeClr val="accent2">
                    <a:lumMod val="75000"/>
                  </a:schemeClr>
                </a:solidFill>
                <a:sym typeface="Symbol" pitchFamily="18" charset="2"/>
              </a:rPr>
              <a:t>S  NP VP</a:t>
            </a:r>
          </a:p>
          <a:p>
            <a:pPr>
              <a:spcBef>
                <a:spcPct val="40000"/>
              </a:spcBef>
              <a:buNone/>
            </a:pPr>
            <a:r>
              <a:rPr lang="en-US" dirty="0" smtClean="0">
                <a:solidFill>
                  <a:schemeClr val="accent2">
                    <a:lumMod val="75000"/>
                  </a:schemeClr>
                </a:solidFill>
                <a:sym typeface="Symbol" pitchFamily="18" charset="2"/>
              </a:rPr>
              <a:t>2. </a:t>
            </a:r>
            <a:r>
              <a:rPr lang="en-US" dirty="0" smtClean="0">
                <a:solidFill>
                  <a:schemeClr val="accent2">
                    <a:lumMod val="75000"/>
                  </a:schemeClr>
                </a:solidFill>
              </a:rPr>
              <a:t>NP </a:t>
            </a:r>
            <a:r>
              <a:rPr lang="en-US" dirty="0" smtClean="0">
                <a:solidFill>
                  <a:schemeClr val="accent2">
                    <a:lumMod val="75000"/>
                  </a:schemeClr>
                </a:solidFill>
                <a:sym typeface="Symbol" pitchFamily="18" charset="2"/>
              </a:rPr>
              <a:t> {</a:t>
            </a:r>
            <a:r>
              <a:rPr lang="en-US" dirty="0" err="1" smtClean="0">
                <a:solidFill>
                  <a:schemeClr val="accent2">
                    <a:lumMod val="75000"/>
                  </a:schemeClr>
                </a:solidFill>
                <a:sym typeface="Symbol" pitchFamily="18" charset="2"/>
              </a:rPr>
              <a:t>Det</a:t>
            </a:r>
            <a:r>
              <a:rPr lang="en-US" dirty="0" smtClean="0">
                <a:solidFill>
                  <a:schemeClr val="accent2">
                    <a:lumMod val="75000"/>
                  </a:schemeClr>
                </a:solidFill>
                <a:sym typeface="Symbol" pitchFamily="18" charset="2"/>
              </a:rPr>
              <a:t> N, Pro}</a:t>
            </a:r>
          </a:p>
          <a:p>
            <a:pPr>
              <a:spcBef>
                <a:spcPct val="40000"/>
              </a:spcBef>
              <a:buNone/>
            </a:pPr>
            <a:r>
              <a:rPr lang="en-US" dirty="0" smtClean="0">
                <a:solidFill>
                  <a:schemeClr val="accent2">
                    <a:lumMod val="75000"/>
                  </a:schemeClr>
                </a:solidFill>
                <a:sym typeface="Symbol" pitchFamily="18" charset="2"/>
              </a:rPr>
              <a:t>3. </a:t>
            </a:r>
            <a:r>
              <a:rPr lang="en-US" dirty="0" smtClean="0">
                <a:solidFill>
                  <a:schemeClr val="accent2">
                    <a:lumMod val="75000"/>
                  </a:schemeClr>
                </a:solidFill>
              </a:rPr>
              <a:t>VP </a:t>
            </a:r>
            <a:r>
              <a:rPr lang="en-US" dirty="0" smtClean="0">
                <a:solidFill>
                  <a:schemeClr val="accent2">
                    <a:lumMod val="75000"/>
                  </a:schemeClr>
                </a:solidFill>
                <a:sym typeface="Symbol" pitchFamily="18" charset="2"/>
              </a:rPr>
              <a:t> V (NP) (PP) (Adv)</a:t>
            </a:r>
          </a:p>
          <a:p>
            <a:pPr>
              <a:spcBef>
                <a:spcPct val="40000"/>
              </a:spcBef>
              <a:buNone/>
            </a:pPr>
            <a:r>
              <a:rPr lang="en-US" dirty="0" smtClean="0">
                <a:solidFill>
                  <a:schemeClr val="accent2">
                    <a:lumMod val="75000"/>
                  </a:schemeClr>
                </a:solidFill>
                <a:sym typeface="Symbol" pitchFamily="18" charset="2"/>
              </a:rPr>
              <a:t>4. PP  P NP</a:t>
            </a:r>
          </a:p>
          <a:p>
            <a:pPr>
              <a:spcBef>
                <a:spcPct val="40000"/>
              </a:spcBef>
              <a:buNone/>
            </a:pPr>
            <a:r>
              <a:rPr lang="en-US" dirty="0" smtClean="0">
                <a:solidFill>
                  <a:schemeClr val="accent2">
                    <a:lumMod val="75000"/>
                  </a:schemeClr>
                </a:solidFill>
                <a:sym typeface="Symbol" pitchFamily="18" charset="2"/>
              </a:rPr>
              <a:t>5. AP  A (PP)</a:t>
            </a:r>
            <a:endParaRPr lang="en-US" dirty="0" smtClean="0">
              <a:solidFill>
                <a:schemeClr val="accent2">
                  <a:lumMod val="75000"/>
                </a:schemeClr>
              </a:solidFill>
            </a:endParaRPr>
          </a:p>
          <a:p>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Phrase Structure Grammar</a:t>
            </a:r>
            <a:endParaRPr lang="en-US" dirty="0"/>
          </a:p>
        </p:txBody>
      </p:sp>
      <p:sp>
        <p:nvSpPr>
          <p:cNvPr id="3" name="Content Placeholder 2"/>
          <p:cNvSpPr>
            <a:spLocks noGrp="1"/>
          </p:cNvSpPr>
          <p:nvPr>
            <p:ph sz="quarter" idx="1"/>
          </p:nvPr>
        </p:nvSpPr>
        <p:spPr/>
        <p:txBody>
          <a:bodyPr/>
          <a:lstStyle/>
          <a:p>
            <a:pPr>
              <a:buNone/>
            </a:pPr>
            <a:r>
              <a:rPr lang="en-US" sz="3000" b="1" u="sng" dirty="0" smtClean="0">
                <a:latin typeface="Arial" charset="0"/>
              </a:rPr>
              <a:t>Phrase Structure Rules &amp; tree diagrams</a:t>
            </a:r>
          </a:p>
          <a:p>
            <a:r>
              <a:rPr lang="en-US" sz="2400" b="1" dirty="0" smtClean="0"/>
              <a:t>NP </a:t>
            </a:r>
            <a:r>
              <a:rPr lang="en-US" sz="2400" b="1" dirty="0" smtClean="0">
                <a:sym typeface="Symbol" pitchFamily="18" charset="2"/>
              </a:rPr>
              <a:t> (</a:t>
            </a:r>
            <a:r>
              <a:rPr lang="en-US" sz="2400" b="1" dirty="0" err="1" smtClean="0">
                <a:sym typeface="Symbol" pitchFamily="18" charset="2"/>
              </a:rPr>
              <a:t>Det</a:t>
            </a:r>
            <a:r>
              <a:rPr lang="en-US" sz="2400" b="1" dirty="0" smtClean="0">
                <a:sym typeface="Symbol" pitchFamily="18" charset="2"/>
              </a:rPr>
              <a:t>) N </a:t>
            </a:r>
          </a:p>
          <a:p>
            <a:r>
              <a:rPr lang="en-US" sz="2400" b="1" dirty="0" smtClean="0">
                <a:sym typeface="Symbol" pitchFamily="18" charset="2"/>
              </a:rPr>
              <a:t>PP  P NP</a:t>
            </a:r>
            <a:r>
              <a:rPr lang="en-US" sz="2400" dirty="0" smtClean="0">
                <a:sym typeface="Symbol" pitchFamily="18" charset="2"/>
              </a:rPr>
              <a:t>		</a:t>
            </a:r>
            <a:r>
              <a:rPr lang="en-US" sz="2000" dirty="0" smtClean="0">
                <a:sym typeface="Symbol" pitchFamily="18" charset="2"/>
              </a:rPr>
              <a:t>       </a:t>
            </a:r>
            <a:r>
              <a:rPr lang="en-US" sz="2000" dirty="0" smtClean="0">
                <a:latin typeface="Times New Roman" pitchFamily="18" charset="0"/>
                <a:cs typeface="Times New Roman" pitchFamily="18" charset="0"/>
                <a:sym typeface="Symbol" pitchFamily="18" charset="2"/>
              </a:rPr>
              <a:t>The boy in the yard</a:t>
            </a:r>
            <a:endParaRPr lang="en-US" sz="2400" dirty="0" smtClean="0">
              <a:latin typeface="Times New Roman" pitchFamily="18" charset="0"/>
              <a:cs typeface="Times New Roman" pitchFamily="18" charset="0"/>
              <a:sym typeface="Symbol" pitchFamily="18" charset="2"/>
            </a:endParaRPr>
          </a:p>
          <a:p>
            <a:pPr>
              <a:buNone/>
            </a:pPr>
            <a:r>
              <a:rPr lang="en-US" sz="32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The boy (NP)</a:t>
            </a:r>
          </a:p>
          <a:p>
            <a:pPr>
              <a:buNone/>
            </a:pPr>
            <a:endParaRPr lang="en-US" sz="2000" dirty="0" smtClean="0">
              <a:latin typeface="Times New Roman" pitchFamily="18" charset="0"/>
              <a:cs typeface="Times New Roman" pitchFamily="18" charset="0"/>
            </a:endParaRPr>
          </a:p>
          <a:p>
            <a:pPr>
              <a:buNone/>
            </a:pPr>
            <a:endParaRPr lang="en-US" sz="2000" dirty="0" smtClean="0">
              <a:latin typeface="Times New Roman" pitchFamily="18" charset="0"/>
            </a:endParaRPr>
          </a:p>
          <a:p>
            <a:endParaRPr lang="en-US" dirty="0" smtClean="0"/>
          </a:p>
          <a:p>
            <a:endParaRPr lang="en-US" dirty="0" smtClean="0"/>
          </a:p>
          <a:p>
            <a:pPr lvl="8"/>
            <a:endParaRPr lang="en-US" dirty="0" smtClean="0"/>
          </a:p>
          <a:p>
            <a:pPr lvl="8"/>
            <a:endParaRPr lang="en-US" dirty="0"/>
          </a:p>
        </p:txBody>
      </p:sp>
      <p:sp>
        <p:nvSpPr>
          <p:cNvPr id="16" name="Line 5"/>
          <p:cNvSpPr>
            <a:spLocks noChangeShapeType="1"/>
          </p:cNvSpPr>
          <p:nvPr/>
        </p:nvSpPr>
        <p:spPr bwMode="auto">
          <a:xfrm flipH="1">
            <a:off x="1447800" y="3581400"/>
            <a:ext cx="609600" cy="381000"/>
          </a:xfrm>
          <a:prstGeom prst="line">
            <a:avLst/>
          </a:prstGeom>
          <a:noFill/>
          <a:ln w="9525">
            <a:solidFill>
              <a:schemeClr val="tx1"/>
            </a:solidFill>
            <a:miter lim="800000"/>
            <a:headEnd/>
            <a:tailEnd/>
          </a:ln>
        </p:spPr>
        <p:txBody>
          <a:bodyPr wrap="none" anchor="ctr"/>
          <a:lstStyle/>
          <a:p>
            <a:endParaRPr lang="en-US"/>
          </a:p>
        </p:txBody>
      </p:sp>
      <p:sp>
        <p:nvSpPr>
          <p:cNvPr id="17" name="Line 6"/>
          <p:cNvSpPr>
            <a:spLocks noChangeShapeType="1"/>
          </p:cNvSpPr>
          <p:nvPr/>
        </p:nvSpPr>
        <p:spPr bwMode="auto">
          <a:xfrm>
            <a:off x="2057400" y="3581400"/>
            <a:ext cx="609600" cy="381000"/>
          </a:xfrm>
          <a:prstGeom prst="line">
            <a:avLst/>
          </a:prstGeom>
          <a:noFill/>
          <a:ln w="9525">
            <a:solidFill>
              <a:schemeClr val="tx1"/>
            </a:solidFill>
            <a:miter lim="800000"/>
            <a:headEnd/>
            <a:tailEnd/>
          </a:ln>
        </p:spPr>
        <p:txBody>
          <a:bodyPr wrap="none" anchor="ctr"/>
          <a:lstStyle/>
          <a:p>
            <a:endParaRPr lang="en-US"/>
          </a:p>
        </p:txBody>
      </p:sp>
      <p:sp>
        <p:nvSpPr>
          <p:cNvPr id="18" name="Text Box 8"/>
          <p:cNvSpPr txBox="1">
            <a:spLocks noChangeArrowheads="1"/>
          </p:cNvSpPr>
          <p:nvPr/>
        </p:nvSpPr>
        <p:spPr bwMode="auto">
          <a:xfrm>
            <a:off x="2590800" y="3962400"/>
            <a:ext cx="533400" cy="457200"/>
          </a:xfrm>
          <a:prstGeom prst="rect">
            <a:avLst/>
          </a:prstGeom>
          <a:noFill/>
          <a:ln w="9525">
            <a:noFill/>
            <a:miter lim="800000"/>
            <a:headEnd/>
            <a:tailEnd/>
          </a:ln>
        </p:spPr>
        <p:txBody>
          <a:bodyPr>
            <a:spAutoFit/>
          </a:bodyPr>
          <a:lstStyle/>
          <a:p>
            <a:pPr eaLnBrk="0" hangingPunct="0">
              <a:spcBef>
                <a:spcPct val="50000"/>
              </a:spcBef>
            </a:pPr>
            <a:r>
              <a:rPr lang="en-US" sz="2400">
                <a:latin typeface="Times New Roman" pitchFamily="18" charset="0"/>
              </a:rPr>
              <a:t>N</a:t>
            </a:r>
          </a:p>
        </p:txBody>
      </p:sp>
      <p:sp>
        <p:nvSpPr>
          <p:cNvPr id="19" name="Text Box 9"/>
          <p:cNvSpPr txBox="1">
            <a:spLocks noChangeArrowheads="1"/>
          </p:cNvSpPr>
          <p:nvPr/>
        </p:nvSpPr>
        <p:spPr bwMode="auto">
          <a:xfrm>
            <a:off x="1066800" y="3962400"/>
            <a:ext cx="685800" cy="400110"/>
          </a:xfrm>
          <a:prstGeom prst="rect">
            <a:avLst/>
          </a:prstGeom>
          <a:noFill/>
          <a:ln w="9525">
            <a:noFill/>
            <a:miter lim="800000"/>
            <a:headEnd/>
            <a:tailEnd/>
          </a:ln>
        </p:spPr>
        <p:txBody>
          <a:bodyPr>
            <a:spAutoFit/>
          </a:bodyPr>
          <a:lstStyle/>
          <a:p>
            <a:pPr eaLnBrk="0" hangingPunct="0">
              <a:spcBef>
                <a:spcPct val="50000"/>
              </a:spcBef>
            </a:pPr>
            <a:r>
              <a:rPr lang="en-US" sz="2000" dirty="0" err="1">
                <a:latin typeface="Times New Roman" pitchFamily="18" charset="0"/>
              </a:rPr>
              <a:t>Det</a:t>
            </a:r>
            <a:endParaRPr lang="en-US" sz="2000" dirty="0">
              <a:latin typeface="Times New Roman" pitchFamily="18" charset="0"/>
            </a:endParaRPr>
          </a:p>
        </p:txBody>
      </p:sp>
      <p:sp>
        <p:nvSpPr>
          <p:cNvPr id="20" name="Line 11"/>
          <p:cNvSpPr>
            <a:spLocks noChangeShapeType="1"/>
          </p:cNvSpPr>
          <p:nvPr/>
        </p:nvSpPr>
        <p:spPr bwMode="auto">
          <a:xfrm>
            <a:off x="1371600" y="4419600"/>
            <a:ext cx="0" cy="533400"/>
          </a:xfrm>
          <a:prstGeom prst="line">
            <a:avLst/>
          </a:prstGeom>
          <a:noFill/>
          <a:ln w="9525">
            <a:solidFill>
              <a:schemeClr val="tx1"/>
            </a:solidFill>
            <a:miter lim="800000"/>
            <a:headEnd/>
            <a:tailEnd/>
          </a:ln>
        </p:spPr>
        <p:txBody>
          <a:bodyPr wrap="none" anchor="ctr"/>
          <a:lstStyle/>
          <a:p>
            <a:endParaRPr lang="en-US"/>
          </a:p>
        </p:txBody>
      </p:sp>
      <p:sp>
        <p:nvSpPr>
          <p:cNvPr id="21" name="Line 12"/>
          <p:cNvSpPr>
            <a:spLocks noChangeShapeType="1"/>
          </p:cNvSpPr>
          <p:nvPr/>
        </p:nvSpPr>
        <p:spPr bwMode="auto">
          <a:xfrm>
            <a:off x="2819400" y="4419600"/>
            <a:ext cx="0" cy="533400"/>
          </a:xfrm>
          <a:prstGeom prst="line">
            <a:avLst/>
          </a:prstGeom>
          <a:noFill/>
          <a:ln w="9525">
            <a:solidFill>
              <a:schemeClr val="tx1"/>
            </a:solidFill>
            <a:miter lim="800000"/>
            <a:headEnd/>
            <a:tailEnd/>
          </a:ln>
        </p:spPr>
        <p:txBody>
          <a:bodyPr wrap="none" anchor="ctr"/>
          <a:lstStyle/>
          <a:p>
            <a:endParaRPr lang="en-US"/>
          </a:p>
        </p:txBody>
      </p:sp>
      <p:sp>
        <p:nvSpPr>
          <p:cNvPr id="22" name="Text Box 7"/>
          <p:cNvSpPr txBox="1">
            <a:spLocks noChangeArrowheads="1"/>
          </p:cNvSpPr>
          <p:nvPr/>
        </p:nvSpPr>
        <p:spPr bwMode="auto">
          <a:xfrm>
            <a:off x="1066800" y="4953000"/>
            <a:ext cx="685800" cy="400110"/>
          </a:xfrm>
          <a:prstGeom prst="rect">
            <a:avLst/>
          </a:prstGeom>
          <a:noFill/>
          <a:ln w="9525">
            <a:noFill/>
            <a:miter lim="800000"/>
            <a:headEnd/>
            <a:tailEnd/>
          </a:ln>
        </p:spPr>
        <p:txBody>
          <a:bodyPr>
            <a:spAutoFit/>
          </a:bodyPr>
          <a:lstStyle/>
          <a:p>
            <a:pPr eaLnBrk="0" hangingPunct="0">
              <a:spcBef>
                <a:spcPct val="50000"/>
              </a:spcBef>
            </a:pPr>
            <a:r>
              <a:rPr lang="en-US" sz="2000" dirty="0" smtClean="0">
                <a:latin typeface="Times New Roman" pitchFamily="18" charset="0"/>
              </a:rPr>
              <a:t>The                 </a:t>
            </a:r>
            <a:endParaRPr lang="en-US" sz="2000" dirty="0">
              <a:latin typeface="Times New Roman" pitchFamily="18" charset="0"/>
            </a:endParaRPr>
          </a:p>
        </p:txBody>
      </p:sp>
      <p:sp>
        <p:nvSpPr>
          <p:cNvPr id="24" name="Rectangle 23"/>
          <p:cNvSpPr/>
          <p:nvPr/>
        </p:nvSpPr>
        <p:spPr>
          <a:xfrm>
            <a:off x="2593285" y="4964668"/>
            <a:ext cx="530915" cy="369332"/>
          </a:xfrm>
          <a:prstGeom prst="rect">
            <a:avLst/>
          </a:prstGeom>
        </p:spPr>
        <p:txBody>
          <a:bodyPr wrap="none">
            <a:spAutoFit/>
          </a:bodyPr>
          <a:lstStyle/>
          <a:p>
            <a:pPr eaLnBrk="0" hangingPunct="0">
              <a:spcBef>
                <a:spcPct val="50000"/>
              </a:spcBef>
            </a:pPr>
            <a:r>
              <a:rPr lang="en-US" dirty="0" smtClean="0">
                <a:latin typeface="Times New Roman" pitchFamily="18" charset="0"/>
              </a:rPr>
              <a:t>boy</a:t>
            </a:r>
            <a:endParaRPr lang="en-US" dirty="0">
              <a:latin typeface="Times New Roman" pitchFamily="18" charset="0"/>
            </a:endParaRPr>
          </a:p>
        </p:txBody>
      </p:sp>
      <p:sp>
        <p:nvSpPr>
          <p:cNvPr id="25" name="Line 14"/>
          <p:cNvSpPr>
            <a:spLocks noChangeShapeType="1"/>
          </p:cNvSpPr>
          <p:nvPr/>
        </p:nvSpPr>
        <p:spPr bwMode="auto">
          <a:xfrm flipH="1">
            <a:off x="4800600" y="3124200"/>
            <a:ext cx="609600" cy="381000"/>
          </a:xfrm>
          <a:prstGeom prst="line">
            <a:avLst/>
          </a:prstGeom>
          <a:noFill/>
          <a:ln w="9525">
            <a:solidFill>
              <a:schemeClr val="tx1"/>
            </a:solidFill>
            <a:miter lim="800000"/>
            <a:headEnd/>
            <a:tailEnd/>
          </a:ln>
        </p:spPr>
        <p:txBody>
          <a:bodyPr wrap="none" anchor="ctr"/>
          <a:lstStyle/>
          <a:p>
            <a:endParaRPr lang="en-US" sz="2000"/>
          </a:p>
        </p:txBody>
      </p:sp>
      <p:sp>
        <p:nvSpPr>
          <p:cNvPr id="26" name="Line 15"/>
          <p:cNvSpPr>
            <a:spLocks noChangeShapeType="1"/>
          </p:cNvSpPr>
          <p:nvPr/>
        </p:nvSpPr>
        <p:spPr bwMode="auto">
          <a:xfrm>
            <a:off x="5410200" y="3124200"/>
            <a:ext cx="457200" cy="381000"/>
          </a:xfrm>
          <a:prstGeom prst="line">
            <a:avLst/>
          </a:prstGeom>
          <a:noFill/>
          <a:ln w="9525">
            <a:solidFill>
              <a:schemeClr val="tx1"/>
            </a:solidFill>
            <a:miter lim="800000"/>
            <a:headEnd/>
            <a:tailEnd/>
          </a:ln>
        </p:spPr>
        <p:txBody>
          <a:bodyPr wrap="none" anchor="ctr"/>
          <a:lstStyle/>
          <a:p>
            <a:endParaRPr lang="en-US" sz="2000"/>
          </a:p>
        </p:txBody>
      </p:sp>
      <p:sp>
        <p:nvSpPr>
          <p:cNvPr id="27" name="Line 16"/>
          <p:cNvSpPr>
            <a:spLocks noChangeShapeType="1"/>
          </p:cNvSpPr>
          <p:nvPr/>
        </p:nvSpPr>
        <p:spPr bwMode="auto">
          <a:xfrm>
            <a:off x="5410200" y="3124200"/>
            <a:ext cx="1600200" cy="381000"/>
          </a:xfrm>
          <a:prstGeom prst="line">
            <a:avLst/>
          </a:prstGeom>
          <a:noFill/>
          <a:ln w="9525">
            <a:solidFill>
              <a:schemeClr val="tx1"/>
            </a:solidFill>
            <a:miter lim="800000"/>
            <a:headEnd/>
            <a:tailEnd/>
          </a:ln>
        </p:spPr>
        <p:txBody>
          <a:bodyPr wrap="none" anchor="ctr"/>
          <a:lstStyle/>
          <a:p>
            <a:endParaRPr lang="en-US" sz="2000"/>
          </a:p>
        </p:txBody>
      </p:sp>
      <p:sp>
        <p:nvSpPr>
          <p:cNvPr id="28" name="Text Box 18"/>
          <p:cNvSpPr txBox="1">
            <a:spLocks noChangeArrowheads="1"/>
          </p:cNvSpPr>
          <p:nvPr/>
        </p:nvSpPr>
        <p:spPr bwMode="auto">
          <a:xfrm>
            <a:off x="5715000" y="3429000"/>
            <a:ext cx="533400" cy="400110"/>
          </a:xfrm>
          <a:prstGeom prst="rect">
            <a:avLst/>
          </a:prstGeom>
          <a:noFill/>
          <a:ln w="9525">
            <a:noFill/>
            <a:miter lim="800000"/>
            <a:headEnd/>
            <a:tailEnd/>
          </a:ln>
        </p:spPr>
        <p:txBody>
          <a:bodyPr>
            <a:spAutoFit/>
          </a:bodyPr>
          <a:lstStyle/>
          <a:p>
            <a:pPr eaLnBrk="0" hangingPunct="0">
              <a:spcBef>
                <a:spcPct val="50000"/>
              </a:spcBef>
            </a:pPr>
            <a:r>
              <a:rPr lang="en-US" sz="2000">
                <a:latin typeface="Times New Roman" pitchFamily="18" charset="0"/>
              </a:rPr>
              <a:t>N</a:t>
            </a:r>
          </a:p>
        </p:txBody>
      </p:sp>
      <p:sp>
        <p:nvSpPr>
          <p:cNvPr id="29" name="Text Box 19"/>
          <p:cNvSpPr txBox="1">
            <a:spLocks noChangeArrowheads="1"/>
          </p:cNvSpPr>
          <p:nvPr/>
        </p:nvSpPr>
        <p:spPr bwMode="auto">
          <a:xfrm>
            <a:off x="4495800" y="3429000"/>
            <a:ext cx="685800" cy="400110"/>
          </a:xfrm>
          <a:prstGeom prst="rect">
            <a:avLst/>
          </a:prstGeom>
          <a:noFill/>
          <a:ln w="9525">
            <a:noFill/>
            <a:miter lim="800000"/>
            <a:headEnd/>
            <a:tailEnd/>
          </a:ln>
        </p:spPr>
        <p:txBody>
          <a:bodyPr>
            <a:spAutoFit/>
          </a:bodyPr>
          <a:lstStyle/>
          <a:p>
            <a:pPr eaLnBrk="0" hangingPunct="0">
              <a:spcBef>
                <a:spcPct val="50000"/>
              </a:spcBef>
            </a:pPr>
            <a:r>
              <a:rPr lang="en-US" sz="2000">
                <a:latin typeface="Times New Roman" pitchFamily="18" charset="0"/>
              </a:rPr>
              <a:t>Det</a:t>
            </a:r>
          </a:p>
        </p:txBody>
      </p:sp>
      <p:sp>
        <p:nvSpPr>
          <p:cNvPr id="30" name="Line 21"/>
          <p:cNvSpPr>
            <a:spLocks noChangeShapeType="1"/>
          </p:cNvSpPr>
          <p:nvPr/>
        </p:nvSpPr>
        <p:spPr bwMode="auto">
          <a:xfrm>
            <a:off x="4800600" y="3886200"/>
            <a:ext cx="0" cy="1752600"/>
          </a:xfrm>
          <a:prstGeom prst="line">
            <a:avLst/>
          </a:prstGeom>
          <a:noFill/>
          <a:ln w="9525">
            <a:solidFill>
              <a:schemeClr val="tx1"/>
            </a:solidFill>
            <a:miter lim="800000"/>
            <a:headEnd/>
            <a:tailEnd/>
          </a:ln>
        </p:spPr>
        <p:txBody>
          <a:bodyPr wrap="none" anchor="ctr"/>
          <a:lstStyle/>
          <a:p>
            <a:endParaRPr lang="en-US" sz="2000"/>
          </a:p>
        </p:txBody>
      </p:sp>
      <p:sp>
        <p:nvSpPr>
          <p:cNvPr id="31" name="Line 22"/>
          <p:cNvSpPr>
            <a:spLocks noChangeShapeType="1"/>
          </p:cNvSpPr>
          <p:nvPr/>
        </p:nvSpPr>
        <p:spPr bwMode="auto">
          <a:xfrm>
            <a:off x="5943600" y="3886200"/>
            <a:ext cx="0" cy="1752600"/>
          </a:xfrm>
          <a:prstGeom prst="line">
            <a:avLst/>
          </a:prstGeom>
          <a:noFill/>
          <a:ln w="9525">
            <a:solidFill>
              <a:schemeClr val="tx1"/>
            </a:solidFill>
            <a:miter lim="800000"/>
            <a:headEnd/>
            <a:tailEnd/>
          </a:ln>
        </p:spPr>
        <p:txBody>
          <a:bodyPr wrap="none" anchor="ctr"/>
          <a:lstStyle/>
          <a:p>
            <a:endParaRPr lang="en-US" sz="2000"/>
          </a:p>
        </p:txBody>
      </p:sp>
      <p:sp>
        <p:nvSpPr>
          <p:cNvPr id="32" name="Text Box 23"/>
          <p:cNvSpPr txBox="1">
            <a:spLocks noChangeArrowheads="1"/>
          </p:cNvSpPr>
          <p:nvPr/>
        </p:nvSpPr>
        <p:spPr bwMode="auto">
          <a:xfrm>
            <a:off x="6858000" y="3429000"/>
            <a:ext cx="533400" cy="400110"/>
          </a:xfrm>
          <a:prstGeom prst="rect">
            <a:avLst/>
          </a:prstGeom>
          <a:noFill/>
          <a:ln w="9525">
            <a:noFill/>
            <a:miter lim="800000"/>
            <a:headEnd/>
            <a:tailEnd/>
          </a:ln>
        </p:spPr>
        <p:txBody>
          <a:bodyPr>
            <a:spAutoFit/>
          </a:bodyPr>
          <a:lstStyle/>
          <a:p>
            <a:pPr eaLnBrk="0" hangingPunct="0">
              <a:spcBef>
                <a:spcPct val="50000"/>
              </a:spcBef>
            </a:pPr>
            <a:r>
              <a:rPr lang="en-US" sz="2000">
                <a:latin typeface="Times New Roman" pitchFamily="18" charset="0"/>
              </a:rPr>
              <a:t>PP</a:t>
            </a:r>
          </a:p>
        </p:txBody>
      </p:sp>
      <p:sp>
        <p:nvSpPr>
          <p:cNvPr id="33" name="Line 24"/>
          <p:cNvSpPr>
            <a:spLocks noChangeShapeType="1"/>
          </p:cNvSpPr>
          <p:nvPr/>
        </p:nvSpPr>
        <p:spPr bwMode="auto">
          <a:xfrm flipH="1">
            <a:off x="6629400" y="3886200"/>
            <a:ext cx="381000" cy="381000"/>
          </a:xfrm>
          <a:prstGeom prst="line">
            <a:avLst/>
          </a:prstGeom>
          <a:noFill/>
          <a:ln w="9525">
            <a:solidFill>
              <a:schemeClr val="tx1"/>
            </a:solidFill>
            <a:miter lim="800000"/>
            <a:headEnd/>
            <a:tailEnd/>
          </a:ln>
        </p:spPr>
        <p:txBody>
          <a:bodyPr wrap="none" anchor="ctr"/>
          <a:lstStyle/>
          <a:p>
            <a:endParaRPr lang="en-US" sz="2000"/>
          </a:p>
        </p:txBody>
      </p:sp>
      <p:sp>
        <p:nvSpPr>
          <p:cNvPr id="34" name="Line 25"/>
          <p:cNvSpPr>
            <a:spLocks noChangeShapeType="1"/>
          </p:cNvSpPr>
          <p:nvPr/>
        </p:nvSpPr>
        <p:spPr bwMode="auto">
          <a:xfrm>
            <a:off x="7010400" y="3886200"/>
            <a:ext cx="533400" cy="381000"/>
          </a:xfrm>
          <a:prstGeom prst="line">
            <a:avLst/>
          </a:prstGeom>
          <a:noFill/>
          <a:ln w="9525">
            <a:solidFill>
              <a:schemeClr val="tx1"/>
            </a:solidFill>
            <a:miter lim="800000"/>
            <a:headEnd/>
            <a:tailEnd/>
          </a:ln>
        </p:spPr>
        <p:txBody>
          <a:bodyPr wrap="none" anchor="ctr"/>
          <a:lstStyle/>
          <a:p>
            <a:endParaRPr lang="en-US" sz="2000"/>
          </a:p>
        </p:txBody>
      </p:sp>
      <p:sp>
        <p:nvSpPr>
          <p:cNvPr id="35" name="Text Box 27"/>
          <p:cNvSpPr txBox="1">
            <a:spLocks noChangeArrowheads="1"/>
          </p:cNvSpPr>
          <p:nvPr/>
        </p:nvSpPr>
        <p:spPr bwMode="auto">
          <a:xfrm>
            <a:off x="7467600" y="4191000"/>
            <a:ext cx="762000" cy="400110"/>
          </a:xfrm>
          <a:prstGeom prst="rect">
            <a:avLst/>
          </a:prstGeom>
          <a:noFill/>
          <a:ln w="9525">
            <a:noFill/>
            <a:miter lim="800000"/>
            <a:headEnd/>
            <a:tailEnd/>
          </a:ln>
        </p:spPr>
        <p:txBody>
          <a:bodyPr>
            <a:spAutoFit/>
          </a:bodyPr>
          <a:lstStyle/>
          <a:p>
            <a:pPr eaLnBrk="0" hangingPunct="0">
              <a:spcBef>
                <a:spcPct val="50000"/>
              </a:spcBef>
            </a:pPr>
            <a:r>
              <a:rPr lang="en-US" sz="2000">
                <a:latin typeface="Times New Roman" pitchFamily="18" charset="0"/>
              </a:rPr>
              <a:t>NP</a:t>
            </a:r>
          </a:p>
        </p:txBody>
      </p:sp>
      <p:sp>
        <p:nvSpPr>
          <p:cNvPr id="36" name="Text Box 28"/>
          <p:cNvSpPr txBox="1">
            <a:spLocks noChangeArrowheads="1"/>
          </p:cNvSpPr>
          <p:nvPr/>
        </p:nvSpPr>
        <p:spPr bwMode="auto">
          <a:xfrm>
            <a:off x="6400800" y="4191000"/>
            <a:ext cx="533400" cy="400110"/>
          </a:xfrm>
          <a:prstGeom prst="rect">
            <a:avLst/>
          </a:prstGeom>
          <a:noFill/>
          <a:ln w="9525">
            <a:noFill/>
            <a:miter lim="800000"/>
            <a:headEnd/>
            <a:tailEnd/>
          </a:ln>
        </p:spPr>
        <p:txBody>
          <a:bodyPr>
            <a:spAutoFit/>
          </a:bodyPr>
          <a:lstStyle/>
          <a:p>
            <a:pPr eaLnBrk="0" hangingPunct="0">
              <a:spcBef>
                <a:spcPct val="50000"/>
              </a:spcBef>
            </a:pPr>
            <a:r>
              <a:rPr lang="en-US" sz="2000">
                <a:latin typeface="Times New Roman" pitchFamily="18" charset="0"/>
              </a:rPr>
              <a:t>P</a:t>
            </a:r>
          </a:p>
        </p:txBody>
      </p:sp>
      <p:sp>
        <p:nvSpPr>
          <p:cNvPr id="37" name="Line 29"/>
          <p:cNvSpPr>
            <a:spLocks noChangeShapeType="1"/>
          </p:cNvSpPr>
          <p:nvPr/>
        </p:nvSpPr>
        <p:spPr bwMode="auto">
          <a:xfrm>
            <a:off x="6553200" y="4648200"/>
            <a:ext cx="0" cy="990600"/>
          </a:xfrm>
          <a:prstGeom prst="line">
            <a:avLst/>
          </a:prstGeom>
          <a:noFill/>
          <a:ln w="9525">
            <a:solidFill>
              <a:schemeClr val="tx1"/>
            </a:solidFill>
            <a:miter lim="800000"/>
            <a:headEnd/>
            <a:tailEnd/>
          </a:ln>
        </p:spPr>
        <p:txBody>
          <a:bodyPr wrap="none" anchor="ctr"/>
          <a:lstStyle/>
          <a:p>
            <a:endParaRPr lang="en-US" sz="2000"/>
          </a:p>
        </p:txBody>
      </p:sp>
      <p:sp>
        <p:nvSpPr>
          <p:cNvPr id="38" name="Line 30"/>
          <p:cNvSpPr>
            <a:spLocks noChangeShapeType="1"/>
          </p:cNvSpPr>
          <p:nvPr/>
        </p:nvSpPr>
        <p:spPr bwMode="auto">
          <a:xfrm flipH="1">
            <a:off x="7162800" y="4648200"/>
            <a:ext cx="457200" cy="304800"/>
          </a:xfrm>
          <a:prstGeom prst="line">
            <a:avLst/>
          </a:prstGeom>
          <a:noFill/>
          <a:ln w="9525">
            <a:solidFill>
              <a:schemeClr val="tx1"/>
            </a:solidFill>
            <a:miter lim="800000"/>
            <a:headEnd/>
            <a:tailEnd/>
          </a:ln>
        </p:spPr>
        <p:txBody>
          <a:bodyPr wrap="none" anchor="ctr"/>
          <a:lstStyle/>
          <a:p>
            <a:endParaRPr lang="en-US" sz="2000"/>
          </a:p>
        </p:txBody>
      </p:sp>
      <p:sp>
        <p:nvSpPr>
          <p:cNvPr id="39" name="Line 31"/>
          <p:cNvSpPr>
            <a:spLocks noChangeShapeType="1"/>
          </p:cNvSpPr>
          <p:nvPr/>
        </p:nvSpPr>
        <p:spPr bwMode="auto">
          <a:xfrm>
            <a:off x="7620000" y="4648200"/>
            <a:ext cx="381000" cy="304800"/>
          </a:xfrm>
          <a:prstGeom prst="line">
            <a:avLst/>
          </a:prstGeom>
          <a:noFill/>
          <a:ln w="9525">
            <a:solidFill>
              <a:schemeClr val="tx1"/>
            </a:solidFill>
            <a:miter lim="800000"/>
            <a:headEnd/>
            <a:tailEnd/>
          </a:ln>
        </p:spPr>
        <p:txBody>
          <a:bodyPr wrap="none" anchor="ctr"/>
          <a:lstStyle/>
          <a:p>
            <a:endParaRPr lang="en-US" sz="2000"/>
          </a:p>
        </p:txBody>
      </p:sp>
      <p:sp>
        <p:nvSpPr>
          <p:cNvPr id="40" name="Text Box 33"/>
          <p:cNvSpPr txBox="1">
            <a:spLocks noChangeArrowheads="1"/>
          </p:cNvSpPr>
          <p:nvPr/>
        </p:nvSpPr>
        <p:spPr bwMode="auto">
          <a:xfrm>
            <a:off x="6858000" y="4876800"/>
            <a:ext cx="685800" cy="400110"/>
          </a:xfrm>
          <a:prstGeom prst="rect">
            <a:avLst/>
          </a:prstGeom>
          <a:noFill/>
          <a:ln w="9525">
            <a:noFill/>
            <a:miter lim="800000"/>
            <a:headEnd/>
            <a:tailEnd/>
          </a:ln>
        </p:spPr>
        <p:txBody>
          <a:bodyPr>
            <a:spAutoFit/>
          </a:bodyPr>
          <a:lstStyle/>
          <a:p>
            <a:pPr eaLnBrk="0" hangingPunct="0">
              <a:spcBef>
                <a:spcPct val="50000"/>
              </a:spcBef>
            </a:pPr>
            <a:r>
              <a:rPr lang="en-US" sz="2000">
                <a:latin typeface="Times New Roman" pitchFamily="18" charset="0"/>
              </a:rPr>
              <a:t>Det</a:t>
            </a:r>
          </a:p>
        </p:txBody>
      </p:sp>
      <p:sp>
        <p:nvSpPr>
          <p:cNvPr id="41" name="Line 34"/>
          <p:cNvSpPr>
            <a:spLocks noChangeShapeType="1"/>
          </p:cNvSpPr>
          <p:nvPr/>
        </p:nvSpPr>
        <p:spPr bwMode="auto">
          <a:xfrm>
            <a:off x="7162800" y="5334000"/>
            <a:ext cx="0" cy="381000"/>
          </a:xfrm>
          <a:prstGeom prst="line">
            <a:avLst/>
          </a:prstGeom>
          <a:noFill/>
          <a:ln w="9525">
            <a:solidFill>
              <a:schemeClr val="tx1"/>
            </a:solidFill>
            <a:miter lim="800000"/>
            <a:headEnd/>
            <a:tailEnd/>
          </a:ln>
        </p:spPr>
        <p:txBody>
          <a:bodyPr wrap="none" anchor="ctr"/>
          <a:lstStyle/>
          <a:p>
            <a:endParaRPr lang="en-US" sz="2000"/>
          </a:p>
        </p:txBody>
      </p:sp>
      <p:sp>
        <p:nvSpPr>
          <p:cNvPr id="42" name="Text Box 35"/>
          <p:cNvSpPr txBox="1">
            <a:spLocks noChangeArrowheads="1"/>
          </p:cNvSpPr>
          <p:nvPr/>
        </p:nvSpPr>
        <p:spPr bwMode="auto">
          <a:xfrm>
            <a:off x="7848600" y="4876800"/>
            <a:ext cx="381000" cy="400110"/>
          </a:xfrm>
          <a:prstGeom prst="rect">
            <a:avLst/>
          </a:prstGeom>
          <a:noFill/>
          <a:ln w="9525">
            <a:noFill/>
            <a:miter lim="800000"/>
            <a:headEnd/>
            <a:tailEnd/>
          </a:ln>
        </p:spPr>
        <p:txBody>
          <a:bodyPr>
            <a:spAutoFit/>
          </a:bodyPr>
          <a:lstStyle/>
          <a:p>
            <a:pPr eaLnBrk="0" hangingPunct="0">
              <a:spcBef>
                <a:spcPct val="50000"/>
              </a:spcBef>
            </a:pPr>
            <a:r>
              <a:rPr lang="en-US" sz="2000">
                <a:latin typeface="Times New Roman" pitchFamily="18" charset="0"/>
              </a:rPr>
              <a:t>N</a:t>
            </a:r>
          </a:p>
        </p:txBody>
      </p:sp>
      <p:sp>
        <p:nvSpPr>
          <p:cNvPr id="43" name="Line 36"/>
          <p:cNvSpPr>
            <a:spLocks noChangeShapeType="1"/>
          </p:cNvSpPr>
          <p:nvPr/>
        </p:nvSpPr>
        <p:spPr bwMode="auto">
          <a:xfrm>
            <a:off x="8077200" y="5334000"/>
            <a:ext cx="0" cy="381000"/>
          </a:xfrm>
          <a:prstGeom prst="line">
            <a:avLst/>
          </a:prstGeom>
          <a:noFill/>
          <a:ln w="9525">
            <a:solidFill>
              <a:schemeClr val="tx1"/>
            </a:solidFill>
            <a:miter lim="800000"/>
            <a:headEnd/>
            <a:tailEnd/>
          </a:ln>
        </p:spPr>
        <p:txBody>
          <a:bodyPr wrap="none" anchor="ctr"/>
          <a:lstStyle/>
          <a:p>
            <a:endParaRPr lang="en-US" sz="2000"/>
          </a:p>
        </p:txBody>
      </p:sp>
      <p:sp>
        <p:nvSpPr>
          <p:cNvPr id="44" name="Text Box 37"/>
          <p:cNvSpPr txBox="1">
            <a:spLocks noChangeArrowheads="1"/>
          </p:cNvSpPr>
          <p:nvPr/>
        </p:nvSpPr>
        <p:spPr bwMode="auto">
          <a:xfrm>
            <a:off x="7696200" y="5924490"/>
            <a:ext cx="838200" cy="400110"/>
          </a:xfrm>
          <a:prstGeom prst="rect">
            <a:avLst/>
          </a:prstGeom>
          <a:noFill/>
          <a:ln w="9525">
            <a:noFill/>
            <a:miter lim="800000"/>
            <a:headEnd/>
            <a:tailEnd/>
          </a:ln>
        </p:spPr>
        <p:txBody>
          <a:bodyPr>
            <a:spAutoFit/>
          </a:bodyPr>
          <a:lstStyle/>
          <a:p>
            <a:pPr eaLnBrk="0" hangingPunct="0">
              <a:spcBef>
                <a:spcPct val="50000"/>
              </a:spcBef>
            </a:pPr>
            <a:r>
              <a:rPr lang="en-US" sz="2000" dirty="0">
                <a:latin typeface="Times New Roman" pitchFamily="18" charset="0"/>
              </a:rPr>
              <a:t>yard</a:t>
            </a:r>
          </a:p>
        </p:txBody>
      </p:sp>
      <p:sp>
        <p:nvSpPr>
          <p:cNvPr id="45" name="Rectangle 44"/>
          <p:cNvSpPr/>
          <p:nvPr/>
        </p:nvSpPr>
        <p:spPr>
          <a:xfrm>
            <a:off x="5565085" y="5955268"/>
            <a:ext cx="530915" cy="369332"/>
          </a:xfrm>
          <a:prstGeom prst="rect">
            <a:avLst/>
          </a:prstGeom>
        </p:spPr>
        <p:txBody>
          <a:bodyPr wrap="none">
            <a:spAutoFit/>
          </a:bodyPr>
          <a:lstStyle/>
          <a:p>
            <a:pPr eaLnBrk="0" hangingPunct="0">
              <a:spcBef>
                <a:spcPct val="50000"/>
              </a:spcBef>
            </a:pPr>
            <a:r>
              <a:rPr lang="en-US" dirty="0" smtClean="0">
                <a:latin typeface="Times New Roman" pitchFamily="18" charset="0"/>
              </a:rPr>
              <a:t>boy</a:t>
            </a:r>
            <a:endParaRPr lang="en-US" dirty="0">
              <a:latin typeface="Times New Roman" pitchFamily="18" charset="0"/>
            </a:endParaRPr>
          </a:p>
        </p:txBody>
      </p:sp>
      <p:sp>
        <p:nvSpPr>
          <p:cNvPr id="46" name="Text Box 7"/>
          <p:cNvSpPr txBox="1">
            <a:spLocks noChangeArrowheads="1"/>
          </p:cNvSpPr>
          <p:nvPr/>
        </p:nvSpPr>
        <p:spPr bwMode="auto">
          <a:xfrm>
            <a:off x="4495800" y="5943600"/>
            <a:ext cx="685800" cy="400110"/>
          </a:xfrm>
          <a:prstGeom prst="rect">
            <a:avLst/>
          </a:prstGeom>
          <a:noFill/>
          <a:ln w="9525">
            <a:noFill/>
            <a:miter lim="800000"/>
            <a:headEnd/>
            <a:tailEnd/>
          </a:ln>
        </p:spPr>
        <p:txBody>
          <a:bodyPr>
            <a:spAutoFit/>
          </a:bodyPr>
          <a:lstStyle/>
          <a:p>
            <a:pPr eaLnBrk="0" hangingPunct="0">
              <a:spcBef>
                <a:spcPct val="50000"/>
              </a:spcBef>
            </a:pPr>
            <a:r>
              <a:rPr lang="en-US" sz="2000" dirty="0" smtClean="0">
                <a:latin typeface="Times New Roman" pitchFamily="18" charset="0"/>
              </a:rPr>
              <a:t>The                 </a:t>
            </a:r>
            <a:endParaRPr lang="en-US" sz="2000" dirty="0">
              <a:latin typeface="Times New Roman" pitchFamily="18" charset="0"/>
            </a:endParaRPr>
          </a:p>
        </p:txBody>
      </p:sp>
      <p:sp>
        <p:nvSpPr>
          <p:cNvPr id="47" name="Text Box 26"/>
          <p:cNvSpPr txBox="1">
            <a:spLocks noChangeArrowheads="1"/>
          </p:cNvSpPr>
          <p:nvPr/>
        </p:nvSpPr>
        <p:spPr bwMode="auto">
          <a:xfrm>
            <a:off x="6324600" y="5943600"/>
            <a:ext cx="533400" cy="400110"/>
          </a:xfrm>
          <a:prstGeom prst="rect">
            <a:avLst/>
          </a:prstGeom>
          <a:noFill/>
          <a:ln w="9525">
            <a:noFill/>
            <a:miter lim="800000"/>
            <a:headEnd/>
            <a:tailEnd/>
          </a:ln>
        </p:spPr>
        <p:txBody>
          <a:bodyPr>
            <a:spAutoFit/>
          </a:bodyPr>
          <a:lstStyle/>
          <a:p>
            <a:pPr eaLnBrk="0" hangingPunct="0">
              <a:spcBef>
                <a:spcPct val="50000"/>
              </a:spcBef>
            </a:pPr>
            <a:r>
              <a:rPr lang="en-US" sz="2000" dirty="0">
                <a:latin typeface="Times New Roman" pitchFamily="18" charset="0"/>
              </a:rPr>
              <a:t>in</a:t>
            </a:r>
          </a:p>
        </p:txBody>
      </p:sp>
      <p:sp>
        <p:nvSpPr>
          <p:cNvPr id="48" name="Text Box 7"/>
          <p:cNvSpPr txBox="1">
            <a:spLocks noChangeArrowheads="1"/>
          </p:cNvSpPr>
          <p:nvPr/>
        </p:nvSpPr>
        <p:spPr bwMode="auto">
          <a:xfrm>
            <a:off x="6934200" y="5943600"/>
            <a:ext cx="685800" cy="400110"/>
          </a:xfrm>
          <a:prstGeom prst="rect">
            <a:avLst/>
          </a:prstGeom>
          <a:noFill/>
          <a:ln w="9525">
            <a:noFill/>
            <a:miter lim="800000"/>
            <a:headEnd/>
            <a:tailEnd/>
          </a:ln>
        </p:spPr>
        <p:txBody>
          <a:bodyPr>
            <a:spAutoFit/>
          </a:bodyPr>
          <a:lstStyle/>
          <a:p>
            <a:pPr eaLnBrk="0" hangingPunct="0">
              <a:spcBef>
                <a:spcPct val="50000"/>
              </a:spcBef>
            </a:pPr>
            <a:r>
              <a:rPr lang="en-US" sz="2000" dirty="0" smtClean="0">
                <a:latin typeface="Times New Roman" pitchFamily="18" charset="0"/>
              </a:rPr>
              <a:t>the                 </a:t>
            </a:r>
            <a:endParaRPr lang="en-US" sz="2000" dirty="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0"/>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1"/>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7"/>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1"/>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43"/>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44"/>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47"/>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p:bldP spid="19" grpId="0"/>
      <p:bldP spid="20" grpId="0" animBg="1"/>
      <p:bldP spid="21" grpId="0" animBg="1"/>
      <p:bldP spid="22" grpId="0"/>
      <p:bldP spid="25" grpId="0" animBg="1"/>
      <p:bldP spid="26" grpId="0" animBg="1"/>
      <p:bldP spid="27" grpId="0" animBg="1"/>
      <p:bldP spid="28" grpId="0"/>
      <p:bldP spid="29" grpId="0"/>
      <p:bldP spid="30" grpId="0" animBg="1"/>
      <p:bldP spid="31" grpId="0" animBg="1"/>
      <p:bldP spid="32" grpId="0"/>
      <p:bldP spid="33" grpId="0" animBg="1"/>
      <p:bldP spid="34" grpId="0" animBg="1"/>
      <p:bldP spid="35" grpId="0"/>
      <p:bldP spid="36" grpId="0"/>
      <p:bldP spid="37" grpId="0" animBg="1"/>
      <p:bldP spid="38" grpId="0" animBg="1"/>
      <p:bldP spid="39" grpId="0" animBg="1"/>
      <p:bldP spid="40" grpId="0"/>
      <p:bldP spid="41" grpId="0" animBg="1"/>
      <p:bldP spid="42" grpId="0"/>
      <p:bldP spid="43" grpId="0" animBg="1"/>
      <p:bldP spid="44" grpId="0"/>
      <p:bldP spid="46" grpId="0"/>
      <p:bldP spid="47" grpId="0"/>
      <p:bldP spid="48"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Phrase Structure Grammar</a:t>
            </a:r>
            <a:endParaRPr lang="en-US" dirty="0"/>
          </a:p>
        </p:txBody>
      </p:sp>
      <p:sp>
        <p:nvSpPr>
          <p:cNvPr id="3" name="Content Placeholder 2"/>
          <p:cNvSpPr>
            <a:spLocks noGrp="1"/>
          </p:cNvSpPr>
          <p:nvPr>
            <p:ph sz="quarter" idx="1"/>
          </p:nvPr>
        </p:nvSpPr>
        <p:spPr/>
        <p:txBody>
          <a:bodyPr>
            <a:normAutofit lnSpcReduction="10000"/>
          </a:bodyPr>
          <a:lstStyle/>
          <a:p>
            <a:pPr>
              <a:buNone/>
            </a:pPr>
            <a:r>
              <a:rPr lang="en-US" b="1" dirty="0" smtClean="0"/>
              <a:t>	Some Limitations with Phrase Structure Grammar</a:t>
            </a:r>
          </a:p>
          <a:p>
            <a:r>
              <a:rPr lang="en-US" dirty="0" smtClean="0"/>
              <a:t>The rules are mostly context free.</a:t>
            </a:r>
          </a:p>
          <a:p>
            <a:r>
              <a:rPr lang="en-US" dirty="0" smtClean="0"/>
              <a:t>The rules explain intra-sentence constituent elements (syntax) but not inter-sentence relations (Syntactic)</a:t>
            </a:r>
          </a:p>
          <a:p>
            <a:r>
              <a:rPr lang="en-US" dirty="0" smtClean="0"/>
              <a:t>Ambiguous sentences cannot be explained</a:t>
            </a:r>
          </a:p>
          <a:p>
            <a:pPr>
              <a:buFont typeface="Wingdings" pitchFamily="2" charset="2"/>
              <a:buChar char="Ø"/>
            </a:pPr>
            <a:r>
              <a:rPr lang="en-US" dirty="0" smtClean="0"/>
              <a:t>These problems were solved with transformational generative grammar</a:t>
            </a:r>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algn="ctr" eaLnBrk="1" fontAlgn="auto" hangingPunct="1">
              <a:spcAft>
                <a:spcPts val="0"/>
              </a:spcAft>
              <a:defRPr/>
            </a:pPr>
            <a:r>
              <a:rPr lang="en-GB" b="1" dirty="0" smtClean="0"/>
              <a:t>TRANSFORMATIONAL GRAMMAR MODEL OF LANGUAGE</a:t>
            </a:r>
            <a:endParaRPr lang="ar-SA" b="1" dirty="0"/>
          </a:p>
        </p:txBody>
      </p:sp>
      <p:sp>
        <p:nvSpPr>
          <p:cNvPr id="3" name="Content Placeholder 2"/>
          <p:cNvSpPr>
            <a:spLocks noGrp="1"/>
          </p:cNvSpPr>
          <p:nvPr>
            <p:ph sz="quarter" idx="1"/>
          </p:nvPr>
        </p:nvSpPr>
        <p:spPr>
          <a:xfrm>
            <a:off x="612775" y="1371600"/>
            <a:ext cx="8153400" cy="5486400"/>
          </a:xfrm>
        </p:spPr>
        <p:txBody>
          <a:bodyPr>
            <a:normAutofit fontScale="92500" lnSpcReduction="20000"/>
          </a:bodyPr>
          <a:lstStyle/>
          <a:p>
            <a:pPr marL="320040" indent="-320040" algn="ctr" rtl="0" eaLnBrk="1" fontAlgn="auto" hangingPunct="1">
              <a:spcAft>
                <a:spcPts val="0"/>
              </a:spcAft>
              <a:buFont typeface="Wingdings"/>
              <a:buNone/>
              <a:defRPr/>
            </a:pPr>
            <a:r>
              <a:rPr lang="en-GB" b="1" dirty="0" smtClean="0"/>
              <a:t>Phrase structure</a:t>
            </a:r>
          </a:p>
          <a:p>
            <a:pPr marL="320040" indent="-320040" algn="ctr" rtl="0" eaLnBrk="1" fontAlgn="auto" hangingPunct="1">
              <a:spcAft>
                <a:spcPts val="0"/>
              </a:spcAft>
              <a:buFont typeface="Wingdings"/>
              <a:buNone/>
              <a:defRPr/>
            </a:pPr>
            <a:endParaRPr lang="en-GB" b="1" dirty="0" smtClean="0"/>
          </a:p>
          <a:p>
            <a:pPr marL="320040" indent="-320040" algn="ctr" rtl="0" eaLnBrk="1" fontAlgn="auto" hangingPunct="1">
              <a:spcAft>
                <a:spcPts val="0"/>
              </a:spcAft>
              <a:buFont typeface="Wingdings"/>
              <a:buNone/>
              <a:defRPr/>
            </a:pPr>
            <a:endParaRPr lang="en-GB" b="1" dirty="0" smtClean="0"/>
          </a:p>
          <a:p>
            <a:pPr marL="320040" indent="-320040" algn="ctr" rtl="0" eaLnBrk="1" fontAlgn="auto" hangingPunct="1">
              <a:spcAft>
                <a:spcPts val="0"/>
              </a:spcAft>
              <a:buFont typeface="Wingdings"/>
              <a:buNone/>
              <a:defRPr/>
            </a:pPr>
            <a:r>
              <a:rPr lang="en-GB" b="1" dirty="0" smtClean="0"/>
              <a:t>Lexical component</a:t>
            </a:r>
          </a:p>
          <a:p>
            <a:pPr marL="320040" indent="-320040" algn="ctr" rtl="0" eaLnBrk="1" fontAlgn="auto" hangingPunct="1">
              <a:spcAft>
                <a:spcPts val="0"/>
              </a:spcAft>
              <a:buFont typeface="Wingdings"/>
              <a:buNone/>
              <a:defRPr/>
            </a:pPr>
            <a:r>
              <a:rPr lang="en-GB" b="1" dirty="0" smtClean="0"/>
              <a:t>Deep structure</a:t>
            </a:r>
          </a:p>
          <a:p>
            <a:pPr marL="320040" indent="-320040" algn="ctr" rtl="0" eaLnBrk="1" fontAlgn="auto" hangingPunct="1">
              <a:spcAft>
                <a:spcPts val="0"/>
              </a:spcAft>
              <a:buFont typeface="Wingdings"/>
              <a:buNone/>
              <a:defRPr/>
            </a:pPr>
            <a:endParaRPr lang="en-GB" b="1" dirty="0" smtClean="0"/>
          </a:p>
          <a:p>
            <a:pPr marL="320040" indent="-320040" algn="ctr" rtl="0" eaLnBrk="1" fontAlgn="auto" hangingPunct="1">
              <a:spcAft>
                <a:spcPts val="0"/>
              </a:spcAft>
              <a:buFont typeface="Wingdings"/>
              <a:buNone/>
              <a:defRPr/>
            </a:pPr>
            <a:r>
              <a:rPr lang="en-GB" b="1" dirty="0" smtClean="0"/>
              <a:t>Transformations</a:t>
            </a:r>
          </a:p>
          <a:p>
            <a:pPr marL="320040" indent="-320040" algn="ctr" rtl="0" eaLnBrk="1" fontAlgn="auto" hangingPunct="1">
              <a:spcAft>
                <a:spcPts val="0"/>
              </a:spcAft>
              <a:buFont typeface="Wingdings"/>
              <a:buNone/>
              <a:defRPr/>
            </a:pPr>
            <a:endParaRPr lang="en-GB" b="1" dirty="0" smtClean="0"/>
          </a:p>
          <a:p>
            <a:pPr marL="320040" indent="-320040" algn="ctr" rtl="0" eaLnBrk="1" fontAlgn="auto" hangingPunct="1">
              <a:spcAft>
                <a:spcPts val="0"/>
              </a:spcAft>
              <a:buFont typeface="Wingdings"/>
              <a:buNone/>
              <a:defRPr/>
            </a:pPr>
            <a:r>
              <a:rPr lang="en-GB" b="1" dirty="0" smtClean="0"/>
              <a:t>Surface structure</a:t>
            </a:r>
          </a:p>
          <a:p>
            <a:pPr marL="320040" indent="-320040" algn="ctr" rtl="0" eaLnBrk="1" fontAlgn="auto" hangingPunct="1">
              <a:spcAft>
                <a:spcPts val="0"/>
              </a:spcAft>
              <a:buFont typeface="Wingdings"/>
              <a:buNone/>
              <a:defRPr/>
            </a:pPr>
            <a:r>
              <a:rPr lang="en-GB" b="1" dirty="0" smtClean="0"/>
              <a:t>Morphophonemic rules</a:t>
            </a:r>
          </a:p>
          <a:p>
            <a:pPr marL="320040" indent="-320040" algn="ctr" rtl="0" eaLnBrk="1" fontAlgn="auto" hangingPunct="1">
              <a:spcAft>
                <a:spcPts val="0"/>
              </a:spcAft>
              <a:buFont typeface="Wingdings"/>
              <a:buNone/>
              <a:defRPr/>
            </a:pPr>
            <a:endParaRPr lang="en-GB" b="1" dirty="0"/>
          </a:p>
          <a:p>
            <a:pPr marL="320040" indent="-320040" algn="ctr" rtl="0" eaLnBrk="1" fontAlgn="auto" hangingPunct="1">
              <a:spcAft>
                <a:spcPts val="0"/>
              </a:spcAft>
              <a:buFont typeface="Wingdings"/>
              <a:buNone/>
              <a:defRPr/>
            </a:pPr>
            <a:r>
              <a:rPr lang="en-GB" b="1" dirty="0" smtClean="0"/>
              <a:t>Sentence</a:t>
            </a:r>
          </a:p>
        </p:txBody>
      </p:sp>
      <p:cxnSp>
        <p:nvCxnSpPr>
          <p:cNvPr id="5" name="Straight Arrow Connector 4"/>
          <p:cNvCxnSpPr/>
          <p:nvPr/>
        </p:nvCxnSpPr>
        <p:spPr>
          <a:xfrm rot="5400000">
            <a:off x="4191001" y="2362200"/>
            <a:ext cx="7620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4191794" y="3809206"/>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a:off x="4191794" y="4723606"/>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a:off x="4191794" y="5942806"/>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wipe(down)">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wipe(down)">
                                      <p:cBhvr>
                                        <p:cTn id="32" dur="500"/>
                                        <p:tgtEl>
                                          <p:spTgt spid="3">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wipe(down)">
                                      <p:cBhvr>
                                        <p:cTn id="3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rPr>
              <a:t>Deep &amp; Surface Structures</a:t>
            </a:r>
            <a:endParaRPr lang="en-US" dirty="0">
              <a:solidFill>
                <a:schemeClr val="accent1">
                  <a:lumMod val="50000"/>
                </a:schemeClr>
              </a:solidFill>
            </a:endParaRPr>
          </a:p>
        </p:txBody>
      </p:sp>
      <p:sp>
        <p:nvSpPr>
          <p:cNvPr id="3" name="Content Placeholder 2"/>
          <p:cNvSpPr>
            <a:spLocks noGrp="1"/>
          </p:cNvSpPr>
          <p:nvPr>
            <p:ph sz="quarter" idx="1"/>
          </p:nvPr>
        </p:nvSpPr>
        <p:spPr/>
        <p:txBody>
          <a:bodyPr>
            <a:normAutofit lnSpcReduction="10000"/>
          </a:bodyPr>
          <a:lstStyle/>
          <a:p>
            <a:pPr>
              <a:buNone/>
            </a:pPr>
            <a:r>
              <a:rPr lang="en-US" sz="1800" dirty="0" smtClean="0"/>
              <a:t>	(Before moving further)*</a:t>
            </a:r>
          </a:p>
          <a:p>
            <a:pPr>
              <a:buNone/>
            </a:pPr>
            <a:r>
              <a:rPr lang="en-US" dirty="0" smtClean="0"/>
              <a:t>	Syntactic Relationships have two levels of representation:</a:t>
            </a:r>
            <a:endParaRPr lang="de-DE" dirty="0" smtClean="0"/>
          </a:p>
          <a:p>
            <a:pPr>
              <a:buFont typeface="Wingdings" pitchFamily="2" charset="2"/>
              <a:buChar char="q"/>
            </a:pPr>
            <a:r>
              <a:rPr lang="de-DE" b="1" dirty="0" smtClean="0">
                <a:solidFill>
                  <a:schemeClr val="accent1">
                    <a:lumMod val="50000"/>
                  </a:schemeClr>
                </a:solidFill>
              </a:rPr>
              <a:t>Surface Structure (SS): </a:t>
            </a:r>
            <a:r>
              <a:rPr lang="de-DE" dirty="0" smtClean="0"/>
              <a:t/>
            </a:r>
            <a:br>
              <a:rPr lang="de-DE" dirty="0" smtClean="0"/>
            </a:br>
            <a:r>
              <a:rPr lang="de-DE" dirty="0" smtClean="0"/>
              <a:t>derived (surface) representation of a Deep Structure</a:t>
            </a:r>
          </a:p>
          <a:p>
            <a:pPr marL="609600" indent="-609600">
              <a:lnSpc>
                <a:spcPct val="90000"/>
              </a:lnSpc>
              <a:buFont typeface="Wingdings" pitchFamily="2" charset="2"/>
              <a:buChar char="Ø"/>
            </a:pPr>
            <a:r>
              <a:rPr lang="en-US" sz="2400" dirty="0" smtClean="0"/>
              <a:t>how the sentence is actually represented</a:t>
            </a:r>
          </a:p>
          <a:p>
            <a:pPr marL="609600" indent="-609600">
              <a:lnSpc>
                <a:spcPct val="90000"/>
              </a:lnSpc>
              <a:buFont typeface="Wingdings" pitchFamily="2" charset="2"/>
              <a:buChar char="q"/>
            </a:pPr>
            <a:r>
              <a:rPr lang="de-DE" b="1" dirty="0" smtClean="0">
                <a:solidFill>
                  <a:schemeClr val="accent1">
                    <a:lumMod val="50000"/>
                  </a:schemeClr>
                </a:solidFill>
              </a:rPr>
              <a:t>Deep Structure (DS): </a:t>
            </a:r>
            <a:r>
              <a:rPr lang="de-DE" dirty="0" smtClean="0"/>
              <a:t/>
            </a:r>
            <a:br>
              <a:rPr lang="de-DE" dirty="0" smtClean="0"/>
            </a:br>
            <a:r>
              <a:rPr lang="de-DE" dirty="0" smtClean="0"/>
              <a:t>represents syntactic relations (underlying representation)</a:t>
            </a:r>
          </a:p>
          <a:p>
            <a:pPr marL="609600" indent="-609600">
              <a:lnSpc>
                <a:spcPct val="90000"/>
              </a:lnSpc>
              <a:buFont typeface="Wingdings" pitchFamily="2" charset="2"/>
              <a:buChar char="q"/>
            </a:pPr>
            <a:endParaRPr lang="de-DE" sz="2400"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nvSpPr>
        <p:spPr>
          <a:xfrm>
            <a:off x="457200" y="532246"/>
            <a:ext cx="8229600" cy="579350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4800" b="1" dirty="0" smtClean="0">
                <a:latin typeface="FrankRuehl" pitchFamily="34" charset="-79"/>
                <a:cs typeface="FrankRuehl" pitchFamily="34" charset="-79"/>
              </a:rPr>
              <a:t>Syntactic Structure </a:t>
            </a:r>
          </a:p>
          <a:p>
            <a:pPr marL="0" indent="0" algn="ctr">
              <a:buNone/>
            </a:pPr>
            <a:endParaRPr lang="en-US" sz="4800" b="1" dirty="0">
              <a:latin typeface="FrankRuehl" pitchFamily="34" charset="-79"/>
              <a:cs typeface="FrankRuehl" pitchFamily="34" charset="-79"/>
            </a:endParaRPr>
          </a:p>
          <a:p>
            <a:pPr marL="0" indent="0">
              <a:buNone/>
            </a:pPr>
            <a:endParaRPr lang="en-US" sz="4800" b="1" dirty="0">
              <a:latin typeface="FrankRuehl" pitchFamily="34" charset="-79"/>
              <a:cs typeface="FrankRuehl" pitchFamily="34" charset="-79"/>
            </a:endParaRPr>
          </a:p>
        </p:txBody>
      </p:sp>
      <p:sp>
        <p:nvSpPr>
          <p:cNvPr id="5" name="Rounded Rectangle 4"/>
          <p:cNvSpPr/>
          <p:nvPr/>
        </p:nvSpPr>
        <p:spPr>
          <a:xfrm>
            <a:off x="878632" y="2816931"/>
            <a:ext cx="2232248" cy="1224136"/>
          </a:xfrm>
          <a:prstGeom prst="roundRect">
            <a:avLst/>
          </a:prstGeom>
          <a:solidFill>
            <a:srgbClr val="FF66FF"/>
          </a:solidFill>
        </p:spPr>
        <p:style>
          <a:lnRef idx="3">
            <a:schemeClr val="lt1"/>
          </a:lnRef>
          <a:fillRef idx="1">
            <a:schemeClr val="accent2"/>
          </a:fillRef>
          <a:effectRef idx="1">
            <a:schemeClr val="accent2"/>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400" b="1" dirty="0" smtClean="0">
                <a:solidFill>
                  <a:schemeClr val="tx1"/>
                </a:solidFill>
              </a:rPr>
              <a:t>Syntactic Structure</a:t>
            </a:r>
            <a:endParaRPr lang="en-US" sz="2400" b="1" dirty="0">
              <a:solidFill>
                <a:schemeClr val="tx1"/>
              </a:solidFill>
            </a:endParaRPr>
          </a:p>
        </p:txBody>
      </p:sp>
      <p:cxnSp>
        <p:nvCxnSpPr>
          <p:cNvPr id="6" name="Straight Connector 5"/>
          <p:cNvCxnSpPr/>
          <p:nvPr/>
        </p:nvCxnSpPr>
        <p:spPr>
          <a:xfrm flipV="1">
            <a:off x="3181671" y="2643032"/>
            <a:ext cx="2160240" cy="828092"/>
          </a:xfrm>
          <a:prstGeom prst="line">
            <a:avLst/>
          </a:prstGeom>
        </p:spPr>
        <p:style>
          <a:lnRef idx="2">
            <a:schemeClr val="dk1"/>
          </a:lnRef>
          <a:fillRef idx="0">
            <a:schemeClr val="dk1"/>
          </a:fillRef>
          <a:effectRef idx="1">
            <a:schemeClr val="dk1"/>
          </a:effectRef>
          <a:fontRef idx="minor">
            <a:schemeClr val="tx1"/>
          </a:fontRef>
        </p:style>
      </p:cxnSp>
      <p:cxnSp>
        <p:nvCxnSpPr>
          <p:cNvPr id="7" name="Straight Connector 6"/>
          <p:cNvCxnSpPr/>
          <p:nvPr/>
        </p:nvCxnSpPr>
        <p:spPr>
          <a:xfrm>
            <a:off x="3167297" y="3524926"/>
            <a:ext cx="2188989" cy="1332148"/>
          </a:xfrm>
          <a:prstGeom prst="line">
            <a:avLst/>
          </a:prstGeom>
        </p:spPr>
        <p:style>
          <a:lnRef idx="2">
            <a:schemeClr val="dk1"/>
          </a:lnRef>
          <a:fillRef idx="0">
            <a:schemeClr val="dk1"/>
          </a:fillRef>
          <a:effectRef idx="1">
            <a:schemeClr val="dk1"/>
          </a:effectRef>
          <a:fontRef idx="minor">
            <a:schemeClr val="tx1"/>
          </a:fontRef>
        </p:style>
      </p:cxnSp>
      <p:sp>
        <p:nvSpPr>
          <p:cNvPr id="8" name="Rounded Rectangle 7"/>
          <p:cNvSpPr/>
          <p:nvPr/>
        </p:nvSpPr>
        <p:spPr>
          <a:xfrm>
            <a:off x="5366118" y="2030964"/>
            <a:ext cx="2232248" cy="1224136"/>
          </a:xfrm>
          <a:prstGeom prst="roundRect">
            <a:avLst/>
          </a:prstGeom>
          <a:solidFill>
            <a:srgbClr val="FF3399"/>
          </a:solidFill>
          <a:ln/>
        </p:spPr>
        <p:style>
          <a:lnRef idx="3">
            <a:schemeClr val="lt1"/>
          </a:lnRef>
          <a:fillRef idx="1">
            <a:schemeClr val="accent2"/>
          </a:fillRef>
          <a:effectRef idx="1">
            <a:schemeClr val="accent2"/>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400" b="1" dirty="0" smtClean="0">
                <a:solidFill>
                  <a:schemeClr val="tx1"/>
                </a:solidFill>
              </a:rPr>
              <a:t>Deep Structure</a:t>
            </a:r>
            <a:endParaRPr lang="en-US" sz="2400" b="1" dirty="0">
              <a:solidFill>
                <a:schemeClr val="tx1"/>
              </a:solidFill>
            </a:endParaRPr>
          </a:p>
        </p:txBody>
      </p:sp>
      <p:sp>
        <p:nvSpPr>
          <p:cNvPr id="9" name="Rounded Rectangle 8"/>
          <p:cNvSpPr/>
          <p:nvPr/>
        </p:nvSpPr>
        <p:spPr>
          <a:xfrm>
            <a:off x="5329246" y="4262212"/>
            <a:ext cx="2232248" cy="1224136"/>
          </a:xfrm>
          <a:prstGeom prst="roundRect">
            <a:avLst/>
          </a:prstGeom>
          <a:solidFill>
            <a:srgbClr val="FF3399"/>
          </a:solidFill>
        </p:spPr>
        <p:style>
          <a:lnRef idx="3">
            <a:schemeClr val="lt1"/>
          </a:lnRef>
          <a:fillRef idx="1">
            <a:schemeClr val="accent3"/>
          </a:fillRef>
          <a:effectRef idx="1">
            <a:schemeClr val="accent3"/>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2400" b="1" dirty="0" smtClean="0">
                <a:solidFill>
                  <a:schemeClr val="tx1"/>
                </a:solidFill>
              </a:rPr>
              <a:t>Surface Structure</a:t>
            </a:r>
            <a:endParaRPr lang="en-US" sz="2400" b="1" dirty="0">
              <a:solidFill>
                <a:schemeClr val="tx1"/>
              </a:solidFill>
            </a:endParaRPr>
          </a:p>
        </p:txBody>
      </p:sp>
    </p:spTree>
    <p:extLst>
      <p:ext uri="{BB962C8B-B14F-4D97-AF65-F5344CB8AC3E}">
        <p14:creationId xmlns="" xmlns:p14="http://schemas.microsoft.com/office/powerpoint/2010/main" val="231533460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nvSpPr>
        <p:spPr>
          <a:xfrm>
            <a:off x="1600200" y="353961"/>
            <a:ext cx="5867400" cy="1143000"/>
          </a:xfrm>
          <a:prstGeom prst="rect">
            <a:avLst/>
          </a:prstGeom>
          <a:solidFill>
            <a:srgbClr val="FF66FF"/>
          </a:solidFill>
          <a:ln w="57150">
            <a:solidFill>
              <a:srgbClr val="FF0066"/>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800" b="1" dirty="0" smtClean="0">
                <a:latin typeface="FrankRuehl" pitchFamily="34" charset="-79"/>
                <a:cs typeface="FrankRuehl" pitchFamily="34" charset="-79"/>
              </a:rPr>
              <a:t>Deep Structure</a:t>
            </a:r>
            <a:endParaRPr lang="en-US" sz="4800" b="1" dirty="0">
              <a:latin typeface="FrankRuehl" pitchFamily="34" charset="-79"/>
              <a:cs typeface="FrankRuehl" pitchFamily="34" charset="-79"/>
            </a:endParaRPr>
          </a:p>
        </p:txBody>
      </p:sp>
      <p:sp>
        <p:nvSpPr>
          <p:cNvPr id="3" name="Content Placeholder 2"/>
          <p:cNvSpPr>
            <a:spLocks noGrp="1"/>
          </p:cNvSpPr>
          <p:nvPr/>
        </p:nvSpPr>
        <p:spPr>
          <a:xfrm>
            <a:off x="457200" y="1524000"/>
            <a:ext cx="8229600" cy="4781128"/>
          </a:xfrm>
          <a:prstGeom prst="rect">
            <a:avLst/>
          </a:prstGeom>
          <a:solidFill>
            <a:srgbClr val="FF3399"/>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Deep structure is the basic structure of sentences. It is specified by the “phrase structure rules”.</a:t>
            </a:r>
          </a:p>
          <a:p>
            <a:r>
              <a:rPr lang="en-US" dirty="0" smtClean="0"/>
              <a:t>Phrase structure rules create initial syntactic trees. </a:t>
            </a:r>
          </a:p>
          <a:p>
            <a:pPr marL="0" indent="0">
              <a:buNone/>
            </a:pPr>
            <a:r>
              <a:rPr lang="en-US" dirty="0" smtClean="0"/>
              <a:t>PS : S </a:t>
            </a:r>
            <a:r>
              <a:rPr lang="en-US" dirty="0" smtClean="0">
                <a:sym typeface="Wingdings" pitchFamily="2" charset="2"/>
              </a:rPr>
              <a:t> N VP</a:t>
            </a:r>
          </a:p>
          <a:p>
            <a:pPr marL="0" indent="0">
              <a:buNone/>
            </a:pPr>
            <a:r>
              <a:rPr lang="en-US" dirty="0" smtClean="0">
                <a:sym typeface="Wingdings" pitchFamily="2" charset="2"/>
              </a:rPr>
              <a:t>       VP  V NP</a:t>
            </a:r>
          </a:p>
          <a:p>
            <a:pPr marL="0" indent="0">
              <a:buNone/>
            </a:pPr>
            <a:r>
              <a:rPr lang="en-US" dirty="0" smtClean="0">
                <a:sym typeface="Wingdings" pitchFamily="2" charset="2"/>
              </a:rPr>
              <a:t>       NP  </a:t>
            </a:r>
            <a:r>
              <a:rPr lang="en-US" dirty="0" err="1" smtClean="0">
                <a:sym typeface="Wingdings" pitchFamily="2" charset="2"/>
              </a:rPr>
              <a:t>Det</a:t>
            </a:r>
            <a:r>
              <a:rPr lang="en-US" dirty="0" smtClean="0">
                <a:sym typeface="Wingdings" pitchFamily="2" charset="2"/>
              </a:rPr>
              <a:t> N</a:t>
            </a:r>
            <a:endParaRPr lang="en-US" dirty="0" smtClean="0"/>
          </a:p>
        </p:txBody>
      </p:sp>
    </p:spTree>
    <p:extLst>
      <p:ext uri="{BB962C8B-B14F-4D97-AF65-F5344CB8AC3E}">
        <p14:creationId xmlns="" xmlns:p14="http://schemas.microsoft.com/office/powerpoint/2010/main" val="3274770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p:txBody>
          <a:bodyPr/>
          <a:lstStyle/>
          <a:p>
            <a:r>
              <a:rPr lang="en-GB" sz="2800" b="1" dirty="0" err="1" smtClean="0"/>
              <a:t>Chomskyan</a:t>
            </a:r>
            <a:r>
              <a:rPr lang="en-GB" sz="2800" b="1" dirty="0" smtClean="0"/>
              <a:t> syntax </a:t>
            </a:r>
            <a:r>
              <a:rPr lang="en-GB" sz="2800" dirty="0" smtClean="0"/>
              <a:t>is more complex than people had previously thought syntax to be!</a:t>
            </a:r>
          </a:p>
          <a:p>
            <a:r>
              <a:rPr lang="en-GB" sz="2800" dirty="0" smtClean="0"/>
              <a:t>The grammar of a sentence can</a:t>
            </a:r>
            <a:r>
              <a:rPr lang="en-GB" sz="2800" dirty="0" smtClean="0">
                <a:latin typeface="Times New Roman" pitchFamily="18" charset="0"/>
              </a:rPr>
              <a:t>’</a:t>
            </a:r>
            <a:r>
              <a:rPr lang="en-GB" sz="2800" dirty="0" smtClean="0"/>
              <a:t>t be deduced from its surface form</a:t>
            </a:r>
          </a:p>
          <a:p>
            <a:pPr lvl="1"/>
            <a:r>
              <a:rPr lang="en-GB" dirty="0" smtClean="0"/>
              <a:t>The schoolchildren were difficult to teach</a:t>
            </a:r>
          </a:p>
          <a:p>
            <a:pPr lvl="1"/>
            <a:r>
              <a:rPr lang="en-GB" dirty="0" smtClean="0"/>
              <a:t>The schoolchildren were eager to learn</a:t>
            </a:r>
          </a:p>
          <a:p>
            <a:r>
              <a:rPr lang="en-GB" sz="2800" dirty="0" smtClean="0"/>
              <a:t>So environmental language data is insufficient: grammar can</a:t>
            </a:r>
            <a:r>
              <a:rPr lang="en-GB" sz="2800" dirty="0" smtClean="0">
                <a:latin typeface="Times New Roman" pitchFamily="18" charset="0"/>
              </a:rPr>
              <a:t>’</a:t>
            </a:r>
            <a:r>
              <a:rPr lang="en-GB" sz="2800" dirty="0" smtClean="0"/>
              <a:t>t be learned from it</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a:spLocks noGrp="1"/>
          </p:cNvSpPr>
          <p:nvPr/>
        </p:nvSpPr>
        <p:spPr>
          <a:xfrm>
            <a:off x="457200" y="604254"/>
            <a:ext cx="8229600" cy="5649491"/>
          </a:xfrm>
          <a:prstGeom prst="rect">
            <a:avLst/>
          </a:prstGeom>
          <a:solidFill>
            <a:srgbClr val="FF3399"/>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E.g. of deep structure </a:t>
            </a:r>
          </a:p>
          <a:p>
            <a:pPr marL="0" indent="0">
              <a:buNone/>
            </a:pPr>
            <a:endParaRPr lang="en-US" dirty="0"/>
          </a:p>
          <a:p>
            <a:pPr marL="0" indent="0">
              <a:buNone/>
            </a:pPr>
            <a:endParaRPr lang="en-US" dirty="0"/>
          </a:p>
        </p:txBody>
      </p:sp>
      <p:sp>
        <p:nvSpPr>
          <p:cNvPr id="3" name="TextBox 4"/>
          <p:cNvSpPr txBox="1">
            <a:spLocks noChangeArrowheads="1"/>
          </p:cNvSpPr>
          <p:nvPr/>
        </p:nvSpPr>
        <p:spPr bwMode="auto">
          <a:xfrm>
            <a:off x="1600200" y="1582340"/>
            <a:ext cx="6481216" cy="45243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1" hangingPunct="1"/>
            <a:r>
              <a:rPr lang="en-GB" sz="3200" b="1" dirty="0"/>
              <a:t>           </a:t>
            </a:r>
            <a:r>
              <a:rPr lang="en-GB" sz="3200" b="1" dirty="0" smtClean="0"/>
              <a:t>	    S</a:t>
            </a:r>
          </a:p>
          <a:p>
            <a:pPr eaLnBrk="1" hangingPunct="1"/>
            <a:r>
              <a:rPr lang="en-GB" sz="3200" b="1" dirty="0" smtClean="0"/>
              <a:t>      </a:t>
            </a:r>
          </a:p>
          <a:p>
            <a:pPr eaLnBrk="1" hangingPunct="1"/>
            <a:r>
              <a:rPr lang="en-GB" sz="3200" b="1" dirty="0" smtClean="0"/>
              <a:t>       NP                	          </a:t>
            </a:r>
            <a:r>
              <a:rPr lang="en-GB" sz="3200" b="1" dirty="0"/>
              <a:t>VP</a:t>
            </a:r>
          </a:p>
          <a:p>
            <a:pPr eaLnBrk="1" hangingPunct="1"/>
            <a:endParaRPr lang="en-GB" sz="3200" b="1" dirty="0"/>
          </a:p>
          <a:p>
            <a:pPr eaLnBrk="1" hangingPunct="1"/>
            <a:endParaRPr lang="en-GB" sz="3200" b="1" dirty="0"/>
          </a:p>
          <a:p>
            <a:pPr eaLnBrk="1" hangingPunct="1"/>
            <a:r>
              <a:rPr lang="en-GB" sz="3200" b="1" dirty="0"/>
              <a:t> </a:t>
            </a:r>
            <a:r>
              <a:rPr lang="en-GB" sz="3200" b="1" dirty="0" smtClean="0"/>
              <a:t>    John                   V             NP</a:t>
            </a:r>
            <a:endParaRPr lang="en-GB" sz="3200" b="1" dirty="0"/>
          </a:p>
          <a:p>
            <a:pPr eaLnBrk="1" hangingPunct="1"/>
            <a:endParaRPr lang="en-GB" sz="3200" b="1" dirty="0"/>
          </a:p>
          <a:p>
            <a:pPr eaLnBrk="1" hangingPunct="1"/>
            <a:r>
              <a:rPr lang="en-GB" sz="3200" b="1" dirty="0"/>
              <a:t>         	 </a:t>
            </a:r>
            <a:r>
              <a:rPr lang="en-GB" sz="3200" b="1" dirty="0" smtClean="0"/>
              <a:t>   </a:t>
            </a:r>
          </a:p>
          <a:p>
            <a:pPr eaLnBrk="1" hangingPunct="1"/>
            <a:r>
              <a:rPr lang="en-GB" sz="3200" b="1" dirty="0"/>
              <a:t>	</a:t>
            </a:r>
            <a:r>
              <a:rPr lang="en-GB" sz="3200" b="1" dirty="0" smtClean="0"/>
              <a:t>		 </a:t>
            </a:r>
            <a:r>
              <a:rPr lang="en-GB" sz="3200" b="1" dirty="0"/>
              <a:t>loves </a:t>
            </a:r>
            <a:r>
              <a:rPr lang="en-GB" sz="3200" b="1" dirty="0" smtClean="0"/>
              <a:t>      Mary</a:t>
            </a:r>
            <a:endParaRPr lang="en-GB" sz="3200" b="1" dirty="0"/>
          </a:p>
        </p:txBody>
      </p:sp>
      <p:cxnSp>
        <p:nvCxnSpPr>
          <p:cNvPr id="5" name="Straight Connector 4"/>
          <p:cNvCxnSpPr>
            <a:cxnSpLocks noChangeShapeType="1"/>
          </p:cNvCxnSpPr>
          <p:nvPr/>
        </p:nvCxnSpPr>
        <p:spPr bwMode="auto">
          <a:xfrm flipV="1">
            <a:off x="2819400" y="2057400"/>
            <a:ext cx="1008189" cy="523383"/>
          </a:xfrm>
          <a:prstGeom prst="line">
            <a:avLst/>
          </a:prstGeom>
          <a:noFill/>
          <a:ln w="28575" algn="ctr">
            <a:solidFill>
              <a:schemeClr val="tx1"/>
            </a:solidFill>
            <a:round/>
            <a:headEnd/>
            <a:tailEnd/>
          </a:ln>
        </p:spPr>
      </p:cxnSp>
      <p:cxnSp>
        <p:nvCxnSpPr>
          <p:cNvPr id="6" name="Straight Connector 5"/>
          <p:cNvCxnSpPr>
            <a:cxnSpLocks noChangeShapeType="1"/>
          </p:cNvCxnSpPr>
          <p:nvPr/>
        </p:nvCxnSpPr>
        <p:spPr bwMode="auto">
          <a:xfrm flipH="1" flipV="1">
            <a:off x="4191000" y="2057399"/>
            <a:ext cx="1008189" cy="523383"/>
          </a:xfrm>
          <a:prstGeom prst="line">
            <a:avLst/>
          </a:prstGeom>
          <a:noFill/>
          <a:ln w="28575" algn="ctr">
            <a:solidFill>
              <a:schemeClr val="tx1"/>
            </a:solidFill>
            <a:round/>
            <a:headEnd/>
            <a:tailEnd/>
          </a:ln>
        </p:spPr>
      </p:cxnSp>
      <p:sp>
        <p:nvSpPr>
          <p:cNvPr id="7" name="Isosceles Triangle 6"/>
          <p:cNvSpPr>
            <a:spLocks noChangeArrowheads="1"/>
          </p:cNvSpPr>
          <p:nvPr/>
        </p:nvSpPr>
        <p:spPr bwMode="auto">
          <a:xfrm>
            <a:off x="1981200" y="3239998"/>
            <a:ext cx="1084389" cy="722402"/>
          </a:xfrm>
          <a:prstGeom prst="triangle">
            <a:avLst>
              <a:gd name="adj" fmla="val 50000"/>
            </a:avLst>
          </a:prstGeom>
          <a:noFill/>
          <a:ln w="28575" algn="ctr">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endParaRPr lang="en-GB">
              <a:latin typeface="Tahoma" pitchFamily="34" charset="0"/>
            </a:endParaRPr>
          </a:p>
        </p:txBody>
      </p:sp>
      <p:cxnSp>
        <p:nvCxnSpPr>
          <p:cNvPr id="8" name="Straight Connector 7"/>
          <p:cNvCxnSpPr>
            <a:cxnSpLocks noChangeShapeType="1"/>
          </p:cNvCxnSpPr>
          <p:nvPr/>
        </p:nvCxnSpPr>
        <p:spPr bwMode="auto">
          <a:xfrm flipV="1">
            <a:off x="4840808" y="3129435"/>
            <a:ext cx="645592" cy="832966"/>
          </a:xfrm>
          <a:prstGeom prst="line">
            <a:avLst/>
          </a:prstGeom>
          <a:noFill/>
          <a:ln w="28575" algn="ctr">
            <a:solidFill>
              <a:schemeClr val="tx1"/>
            </a:solidFill>
            <a:round/>
            <a:headEnd/>
            <a:tailEnd/>
          </a:ln>
        </p:spPr>
      </p:cxnSp>
      <p:cxnSp>
        <p:nvCxnSpPr>
          <p:cNvPr id="10" name="Straight Connector 9"/>
          <p:cNvCxnSpPr>
            <a:cxnSpLocks noChangeShapeType="1"/>
          </p:cNvCxnSpPr>
          <p:nvPr/>
        </p:nvCxnSpPr>
        <p:spPr bwMode="auto">
          <a:xfrm flipH="1" flipV="1">
            <a:off x="5486400" y="3129435"/>
            <a:ext cx="685801" cy="832966"/>
          </a:xfrm>
          <a:prstGeom prst="line">
            <a:avLst/>
          </a:prstGeom>
          <a:noFill/>
          <a:ln w="28575" algn="ctr">
            <a:solidFill>
              <a:schemeClr val="tx1"/>
            </a:solidFill>
            <a:round/>
            <a:headEnd/>
            <a:tailEnd/>
          </a:ln>
        </p:spPr>
      </p:cxnSp>
      <p:cxnSp>
        <p:nvCxnSpPr>
          <p:cNvPr id="15" name="Straight Connector 14"/>
          <p:cNvCxnSpPr>
            <a:cxnSpLocks noChangeShapeType="1"/>
          </p:cNvCxnSpPr>
          <p:nvPr/>
        </p:nvCxnSpPr>
        <p:spPr bwMode="auto">
          <a:xfrm>
            <a:off x="4823430" y="4572000"/>
            <a:ext cx="0" cy="914400"/>
          </a:xfrm>
          <a:prstGeom prst="line">
            <a:avLst/>
          </a:prstGeom>
          <a:noFill/>
          <a:ln w="28575" algn="ctr">
            <a:solidFill>
              <a:schemeClr val="tx1"/>
            </a:solidFill>
            <a:round/>
            <a:headEnd/>
            <a:tailEnd/>
          </a:ln>
        </p:spPr>
      </p:cxnSp>
      <p:sp>
        <p:nvSpPr>
          <p:cNvPr id="17" name="Isosceles Triangle 16"/>
          <p:cNvSpPr>
            <a:spLocks noChangeArrowheads="1"/>
          </p:cNvSpPr>
          <p:nvPr/>
        </p:nvSpPr>
        <p:spPr bwMode="auto">
          <a:xfrm>
            <a:off x="5829300" y="4572000"/>
            <a:ext cx="1008189" cy="914400"/>
          </a:xfrm>
          <a:prstGeom prst="triangle">
            <a:avLst>
              <a:gd name="adj" fmla="val 50000"/>
            </a:avLst>
          </a:prstGeom>
          <a:noFill/>
          <a:ln w="28575" algn="ctr">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endParaRPr lang="en-GB">
              <a:latin typeface="Tahoma" pitchFamily="34" charset="0"/>
            </a:endParaRPr>
          </a:p>
        </p:txBody>
      </p:sp>
    </p:spTree>
    <p:extLst>
      <p:ext uri="{BB962C8B-B14F-4D97-AF65-F5344CB8AC3E}">
        <p14:creationId xmlns="" xmlns:p14="http://schemas.microsoft.com/office/powerpoint/2010/main" val="31769943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rPr>
              <a:t>Deep &amp; Surface Structures</a:t>
            </a:r>
            <a:endParaRPr lang="en-US" dirty="0"/>
          </a:p>
        </p:txBody>
      </p:sp>
      <p:sp>
        <p:nvSpPr>
          <p:cNvPr id="3" name="Content Placeholder 2"/>
          <p:cNvSpPr>
            <a:spLocks noGrp="1"/>
          </p:cNvSpPr>
          <p:nvPr>
            <p:ph sz="quarter" idx="1"/>
          </p:nvPr>
        </p:nvSpPr>
        <p:spPr/>
        <p:txBody>
          <a:bodyPr/>
          <a:lstStyle/>
          <a:p>
            <a:pPr>
              <a:buFont typeface="Wingdings" pitchFamily="2" charset="2"/>
              <a:buChar char="Ø"/>
            </a:pPr>
            <a:r>
              <a:rPr lang="en-US" sz="2800" i="1" dirty="0" smtClean="0"/>
              <a:t>The deep structure</a:t>
            </a:r>
            <a:r>
              <a:rPr lang="en-US" sz="2800" dirty="0" smtClean="0"/>
              <a:t> is an abstract level of structural organization in which all the elements determining structural interpretation are represented.</a:t>
            </a:r>
          </a:p>
          <a:p>
            <a:pPr lvl="1"/>
            <a:r>
              <a:rPr lang="en-US" sz="2400" dirty="0" smtClean="0"/>
              <a:t>Sentences that have alternative interpretations</a:t>
            </a:r>
          </a:p>
          <a:p>
            <a:pPr lvl="1"/>
            <a:r>
              <a:rPr lang="en-US" sz="2400" dirty="0" smtClean="0"/>
              <a:t>Sentences that have different surface forms but have the same underlying meaning.</a:t>
            </a:r>
            <a:endParaRPr lang="ar-SA" sz="2400" dirty="0" smtClean="0"/>
          </a:p>
          <a:p>
            <a:endParaRPr lang="de-DE" dirty="0" smtClean="0"/>
          </a:p>
          <a:p>
            <a:pPr marL="320040" lvl="2" indent="-320040">
              <a:spcBef>
                <a:spcPts val="700"/>
              </a:spcBef>
              <a:buSzPct val="60000"/>
              <a:buFont typeface="Wingdings"/>
              <a:buChar char=""/>
            </a:pPr>
            <a:r>
              <a:rPr lang="de-DE" dirty="0" smtClean="0"/>
              <a:t>SS can be derived from DS by transformations like passivization, forming of questions etc.</a:t>
            </a:r>
          </a:p>
          <a:p>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nvSpPr>
        <p:spPr>
          <a:xfrm>
            <a:off x="513736" y="228600"/>
            <a:ext cx="8229600" cy="1143000"/>
          </a:xfrm>
          <a:prstGeom prst="rect">
            <a:avLst/>
          </a:prstGeom>
          <a:solidFill>
            <a:srgbClr val="FF66FF"/>
          </a:solidFill>
          <a:ln>
            <a:solidFill>
              <a:srgbClr val="FF0066"/>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latin typeface="FrankRuehl" pitchFamily="34" charset="-79"/>
                <a:cs typeface="FrankRuehl" pitchFamily="34" charset="-79"/>
              </a:rPr>
              <a:t>Transformational Rules</a:t>
            </a:r>
            <a:endParaRPr lang="en-US" b="1" dirty="0">
              <a:latin typeface="FrankRuehl" pitchFamily="34" charset="-79"/>
              <a:cs typeface="FrankRuehl" pitchFamily="34" charset="-79"/>
            </a:endParaRPr>
          </a:p>
        </p:txBody>
      </p:sp>
      <p:sp>
        <p:nvSpPr>
          <p:cNvPr id="3" name="Content Placeholder 2"/>
          <p:cNvSpPr>
            <a:spLocks noGrp="1"/>
          </p:cNvSpPr>
          <p:nvPr/>
        </p:nvSpPr>
        <p:spPr>
          <a:xfrm>
            <a:off x="513736" y="1350374"/>
            <a:ext cx="8229600" cy="4525963"/>
          </a:xfrm>
          <a:prstGeom prst="rect">
            <a:avLst/>
          </a:prstGeom>
          <a:solidFill>
            <a:srgbClr val="FF3399"/>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1" dirty="0" smtClean="0"/>
              <a:t>Transformational rules </a:t>
            </a:r>
            <a:r>
              <a:rPr lang="en-US" dirty="0" smtClean="0"/>
              <a:t>is a syntactic rule that applies to an underlying phrase structure tree of sentence. </a:t>
            </a:r>
          </a:p>
          <a:p>
            <a:r>
              <a:rPr lang="en-US" dirty="0" smtClean="0"/>
              <a:t>It derives a new structure by moving or inserting elements. </a:t>
            </a:r>
            <a:endParaRPr lang="en-US" dirty="0"/>
          </a:p>
          <a:p>
            <a:r>
              <a:rPr lang="en-US" dirty="0" smtClean="0"/>
              <a:t>It is a way to capture the relationship between a declaration and question. </a:t>
            </a:r>
            <a:endParaRPr lang="en-US" dirty="0"/>
          </a:p>
        </p:txBody>
      </p:sp>
    </p:spTree>
    <p:extLst>
      <p:ext uri="{BB962C8B-B14F-4D97-AF65-F5344CB8AC3E}">
        <p14:creationId xmlns="" xmlns:p14="http://schemas.microsoft.com/office/powerpoint/2010/main" val="400137364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ontent Placeholder 2"/>
          <p:cNvSpPr>
            <a:spLocks noGrp="1"/>
          </p:cNvSpPr>
          <p:nvPr/>
        </p:nvSpPr>
        <p:spPr>
          <a:xfrm>
            <a:off x="457200" y="532246"/>
            <a:ext cx="8229600" cy="5793507"/>
          </a:xfrm>
          <a:prstGeom prst="rect">
            <a:avLst/>
          </a:prstGeom>
          <a:solidFill>
            <a:srgbClr val="FF3399"/>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E.g. ‘passive’ transformation</a:t>
            </a:r>
          </a:p>
          <a:p>
            <a:pPr marL="0" indent="0">
              <a:buNone/>
            </a:pPr>
            <a:endParaRPr lang="en-US" dirty="0"/>
          </a:p>
          <a:p>
            <a:pPr marL="0" indent="0">
              <a:buNone/>
            </a:pPr>
            <a:endParaRPr lang="en-US" dirty="0" smtClean="0"/>
          </a:p>
        </p:txBody>
      </p:sp>
      <p:grpSp>
        <p:nvGrpSpPr>
          <p:cNvPr id="2" name="Group 25"/>
          <p:cNvGrpSpPr>
            <a:grpSpLocks/>
          </p:cNvGrpSpPr>
          <p:nvPr/>
        </p:nvGrpSpPr>
        <p:grpSpPr bwMode="auto">
          <a:xfrm>
            <a:off x="1669820" y="1143000"/>
            <a:ext cx="5617120" cy="4832092"/>
            <a:chOff x="827584" y="1700808"/>
            <a:chExt cx="3240360" cy="3169436"/>
          </a:xfrm>
        </p:grpSpPr>
        <p:sp>
          <p:nvSpPr>
            <p:cNvPr id="27" name="TextBox 4"/>
            <p:cNvSpPr txBox="1">
              <a:spLocks noChangeArrowheads="1"/>
            </p:cNvSpPr>
            <p:nvPr/>
          </p:nvSpPr>
          <p:spPr bwMode="auto">
            <a:xfrm>
              <a:off x="827584" y="1700808"/>
              <a:ext cx="3240360" cy="31694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1" hangingPunct="1"/>
              <a:r>
                <a:rPr lang="en-GB" sz="2800" b="1" dirty="0"/>
                <a:t>          </a:t>
              </a:r>
              <a:r>
                <a:rPr lang="en-GB" sz="2800" b="1" dirty="0" smtClean="0"/>
                <a:t>	     </a:t>
              </a:r>
              <a:r>
                <a:rPr lang="en-GB" sz="2800" b="1" dirty="0"/>
                <a:t>S</a:t>
              </a:r>
            </a:p>
            <a:p>
              <a:pPr eaLnBrk="1" hangingPunct="1"/>
              <a:endParaRPr lang="en-GB" sz="2800" b="1" dirty="0"/>
            </a:p>
            <a:p>
              <a:pPr eaLnBrk="1" hangingPunct="1"/>
              <a:r>
                <a:rPr lang="en-GB" sz="2800" b="1" dirty="0"/>
                <a:t> </a:t>
              </a:r>
              <a:endParaRPr lang="en-GB" sz="2800" b="1" dirty="0" smtClean="0"/>
            </a:p>
            <a:p>
              <a:pPr eaLnBrk="1" hangingPunct="1"/>
              <a:r>
                <a:rPr lang="en-GB" sz="2800" b="1" dirty="0" smtClean="0"/>
                <a:t>     </a:t>
              </a:r>
            </a:p>
            <a:p>
              <a:pPr eaLnBrk="1" hangingPunct="1"/>
              <a:r>
                <a:rPr lang="en-GB" sz="2800" b="1" dirty="0" smtClean="0"/>
                <a:t>       </a:t>
              </a:r>
              <a:r>
                <a:rPr lang="en-GB" sz="2800" b="1" dirty="0"/>
                <a:t>NP          </a:t>
              </a:r>
              <a:r>
                <a:rPr lang="en-GB" sz="2800" b="1" dirty="0" smtClean="0"/>
                <a:t>           </a:t>
              </a:r>
              <a:r>
                <a:rPr lang="en-GB" sz="2800" b="1" dirty="0"/>
                <a:t>VP</a:t>
              </a:r>
            </a:p>
            <a:p>
              <a:pPr eaLnBrk="1" hangingPunct="1"/>
              <a:endParaRPr lang="en-GB" sz="2800" b="1" dirty="0"/>
            </a:p>
            <a:p>
              <a:pPr eaLnBrk="1" hangingPunct="1"/>
              <a:endParaRPr lang="en-GB" sz="2800" b="1" dirty="0" smtClean="0"/>
            </a:p>
            <a:p>
              <a:pPr eaLnBrk="1" hangingPunct="1"/>
              <a:r>
                <a:rPr lang="en-GB" sz="2800" b="1" dirty="0" smtClean="0"/>
                <a:t>    John                V          NP</a:t>
              </a:r>
              <a:endParaRPr lang="en-GB" sz="2800" b="1" dirty="0"/>
            </a:p>
            <a:p>
              <a:pPr eaLnBrk="1" hangingPunct="1"/>
              <a:endParaRPr lang="en-GB" sz="2800" b="1" dirty="0"/>
            </a:p>
            <a:p>
              <a:pPr eaLnBrk="1" hangingPunct="1"/>
              <a:r>
                <a:rPr lang="en-GB" sz="2800" b="1" dirty="0"/>
                <a:t>        </a:t>
              </a:r>
            </a:p>
            <a:p>
              <a:pPr eaLnBrk="1" hangingPunct="1"/>
              <a:r>
                <a:rPr lang="en-GB" sz="2800" b="1" dirty="0" smtClean="0"/>
                <a:t>	             loves      Mary</a:t>
              </a:r>
              <a:endParaRPr lang="en-GB" sz="2800" b="1" dirty="0"/>
            </a:p>
          </p:txBody>
        </p:sp>
        <p:grpSp>
          <p:nvGrpSpPr>
            <p:cNvPr id="3" name="Group 27"/>
            <p:cNvGrpSpPr>
              <a:grpSpLocks/>
            </p:cNvGrpSpPr>
            <p:nvPr/>
          </p:nvGrpSpPr>
          <p:grpSpPr bwMode="auto">
            <a:xfrm>
              <a:off x="2221140" y="3132540"/>
              <a:ext cx="540912" cy="498864"/>
              <a:chOff x="2949085" y="4064421"/>
              <a:chExt cx="927280" cy="748294"/>
            </a:xfrm>
          </p:grpSpPr>
          <p:cxnSp>
            <p:nvCxnSpPr>
              <p:cNvPr id="35" name="Straight Connector 34"/>
              <p:cNvCxnSpPr>
                <a:cxnSpLocks noChangeShapeType="1"/>
              </p:cNvCxnSpPr>
              <p:nvPr/>
            </p:nvCxnSpPr>
            <p:spPr bwMode="auto">
              <a:xfrm flipV="1">
                <a:off x="2949085" y="4087114"/>
                <a:ext cx="481081" cy="702910"/>
              </a:xfrm>
              <a:prstGeom prst="line">
                <a:avLst/>
              </a:prstGeom>
              <a:noFill/>
              <a:ln w="28575" algn="ctr">
                <a:solidFill>
                  <a:schemeClr val="tx1"/>
                </a:solidFill>
                <a:round/>
                <a:headEnd/>
                <a:tailEnd/>
              </a:ln>
            </p:spPr>
          </p:cxnSp>
          <p:cxnSp>
            <p:nvCxnSpPr>
              <p:cNvPr id="36" name="Straight Connector 35"/>
              <p:cNvCxnSpPr>
                <a:cxnSpLocks noChangeShapeType="1"/>
              </p:cNvCxnSpPr>
              <p:nvPr/>
            </p:nvCxnSpPr>
            <p:spPr bwMode="auto">
              <a:xfrm flipH="1" flipV="1">
                <a:off x="3430166" y="4064421"/>
                <a:ext cx="446199" cy="748294"/>
              </a:xfrm>
              <a:prstGeom prst="line">
                <a:avLst/>
              </a:prstGeom>
              <a:noFill/>
              <a:ln w="28575" algn="ctr">
                <a:solidFill>
                  <a:schemeClr val="tx1"/>
                </a:solidFill>
                <a:round/>
                <a:headEnd/>
                <a:tailEnd/>
              </a:ln>
            </p:spPr>
          </p:cxnSp>
        </p:grpSp>
        <p:sp>
          <p:nvSpPr>
            <p:cNvPr id="29" name="Isosceles Triangle 28"/>
            <p:cNvSpPr>
              <a:spLocks noChangeArrowheads="1"/>
            </p:cNvSpPr>
            <p:nvPr/>
          </p:nvSpPr>
          <p:spPr bwMode="auto">
            <a:xfrm>
              <a:off x="1051168" y="3147669"/>
              <a:ext cx="504056" cy="499806"/>
            </a:xfrm>
            <a:prstGeom prst="triangle">
              <a:avLst>
                <a:gd name="adj" fmla="val 50000"/>
              </a:avLst>
            </a:prstGeom>
            <a:noFill/>
            <a:ln w="28575" algn="ctr">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endParaRPr lang="en-GB" sz="2800">
                <a:latin typeface="Tahoma" pitchFamily="34" charset="0"/>
              </a:endParaRPr>
            </a:p>
          </p:txBody>
        </p:sp>
        <p:cxnSp>
          <p:nvCxnSpPr>
            <p:cNvPr id="30" name="Straight Connector 29"/>
            <p:cNvCxnSpPr>
              <a:cxnSpLocks noChangeShapeType="1"/>
            </p:cNvCxnSpPr>
            <p:nvPr/>
          </p:nvCxnSpPr>
          <p:spPr bwMode="auto">
            <a:xfrm>
              <a:off x="2252129" y="3964903"/>
              <a:ext cx="0" cy="622391"/>
            </a:xfrm>
            <a:prstGeom prst="line">
              <a:avLst/>
            </a:prstGeom>
            <a:noFill/>
            <a:ln w="28575" algn="ctr">
              <a:solidFill>
                <a:schemeClr val="tx1"/>
              </a:solidFill>
              <a:round/>
              <a:headEnd/>
              <a:tailEnd/>
            </a:ln>
          </p:spPr>
        </p:cxnSp>
        <p:sp>
          <p:nvSpPr>
            <p:cNvPr id="31" name="Isosceles Triangle 30"/>
            <p:cNvSpPr>
              <a:spLocks noChangeArrowheads="1"/>
            </p:cNvSpPr>
            <p:nvPr/>
          </p:nvSpPr>
          <p:spPr bwMode="auto">
            <a:xfrm>
              <a:off x="2594284" y="3999917"/>
              <a:ext cx="597453" cy="552364"/>
            </a:xfrm>
            <a:prstGeom prst="triangle">
              <a:avLst>
                <a:gd name="adj" fmla="val 50000"/>
              </a:avLst>
            </a:prstGeom>
            <a:noFill/>
            <a:ln w="28575" algn="ctr">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endParaRPr lang="en-GB" sz="2800">
                <a:latin typeface="Tahoma" pitchFamily="34" charset="0"/>
              </a:endParaRPr>
            </a:p>
          </p:txBody>
        </p:sp>
        <p:grpSp>
          <p:nvGrpSpPr>
            <p:cNvPr id="4" name="Group 31"/>
            <p:cNvGrpSpPr>
              <a:grpSpLocks/>
            </p:cNvGrpSpPr>
            <p:nvPr/>
          </p:nvGrpSpPr>
          <p:grpSpPr bwMode="auto">
            <a:xfrm>
              <a:off x="1303196" y="1988840"/>
              <a:ext cx="1144567" cy="811540"/>
              <a:chOff x="2510821" y="3212978"/>
              <a:chExt cx="981057" cy="1217311"/>
            </a:xfrm>
          </p:grpSpPr>
          <p:cxnSp>
            <p:nvCxnSpPr>
              <p:cNvPr id="33" name="Straight Connector 32"/>
              <p:cNvCxnSpPr>
                <a:cxnSpLocks noChangeShapeType="1"/>
              </p:cNvCxnSpPr>
              <p:nvPr/>
            </p:nvCxnSpPr>
            <p:spPr bwMode="auto">
              <a:xfrm flipV="1">
                <a:off x="2510821" y="3212978"/>
                <a:ext cx="332988" cy="1217311"/>
              </a:xfrm>
              <a:prstGeom prst="line">
                <a:avLst/>
              </a:prstGeom>
              <a:noFill/>
              <a:ln w="28575" algn="ctr">
                <a:solidFill>
                  <a:schemeClr val="tx1"/>
                </a:solidFill>
                <a:round/>
                <a:headEnd/>
                <a:tailEnd/>
              </a:ln>
            </p:spPr>
          </p:cxnSp>
          <p:cxnSp>
            <p:nvCxnSpPr>
              <p:cNvPr id="34" name="Straight Connector 33"/>
              <p:cNvCxnSpPr>
                <a:cxnSpLocks noChangeShapeType="1"/>
              </p:cNvCxnSpPr>
              <p:nvPr/>
            </p:nvCxnSpPr>
            <p:spPr bwMode="auto">
              <a:xfrm flipH="1" flipV="1">
                <a:off x="2843807" y="3212978"/>
                <a:ext cx="648071" cy="1217311"/>
              </a:xfrm>
              <a:prstGeom prst="line">
                <a:avLst/>
              </a:prstGeom>
              <a:noFill/>
              <a:ln w="28575" algn="ctr">
                <a:solidFill>
                  <a:schemeClr val="tx1"/>
                </a:solidFill>
                <a:round/>
                <a:headEnd/>
                <a:tailEnd/>
              </a:ln>
            </p:spPr>
          </p:cxnSp>
        </p:grpSp>
      </p:grpSp>
    </p:spTree>
    <p:extLst>
      <p:ext uri="{BB962C8B-B14F-4D97-AF65-F5344CB8AC3E}">
        <p14:creationId xmlns="" xmlns:p14="http://schemas.microsoft.com/office/powerpoint/2010/main" val="67534886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a:spLocks noGrp="1"/>
          </p:cNvSpPr>
          <p:nvPr/>
        </p:nvSpPr>
        <p:spPr>
          <a:xfrm>
            <a:off x="457200" y="532246"/>
            <a:ext cx="8229600" cy="5793507"/>
          </a:xfrm>
          <a:prstGeom prst="rect">
            <a:avLst/>
          </a:prstGeom>
          <a:solidFill>
            <a:srgbClr val="FF3399"/>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smtClean="0"/>
              <a:t>Delete its subject:</a:t>
            </a:r>
          </a:p>
          <a:p>
            <a:pPr>
              <a:buNone/>
            </a:pPr>
            <a:endParaRPr lang="en-GB" dirty="0"/>
          </a:p>
          <a:p>
            <a:pPr marL="0" indent="0">
              <a:buNone/>
            </a:pPr>
            <a:endParaRPr lang="en-GB" dirty="0" smtClean="0"/>
          </a:p>
          <a:p>
            <a:pPr marL="0" indent="0">
              <a:buNone/>
            </a:pPr>
            <a:endParaRPr lang="en-GB" dirty="0"/>
          </a:p>
          <a:p>
            <a:pPr marL="0" indent="0">
              <a:buNone/>
            </a:pPr>
            <a:endParaRPr lang="en-GB" dirty="0" smtClean="0"/>
          </a:p>
          <a:p>
            <a:pPr marL="0" indent="0">
              <a:buNone/>
            </a:pPr>
            <a:endParaRPr lang="en-US" dirty="0" smtClean="0"/>
          </a:p>
          <a:p>
            <a:pPr marL="0" indent="0">
              <a:buNone/>
            </a:pPr>
            <a:endParaRPr lang="en-US" dirty="0" smtClean="0"/>
          </a:p>
        </p:txBody>
      </p:sp>
      <p:sp>
        <p:nvSpPr>
          <p:cNvPr id="3" name="TextBox 5"/>
          <p:cNvSpPr txBox="1">
            <a:spLocks noChangeArrowheads="1"/>
          </p:cNvSpPr>
          <p:nvPr/>
        </p:nvSpPr>
        <p:spPr bwMode="auto">
          <a:xfrm>
            <a:off x="1478953" y="1169475"/>
            <a:ext cx="5617120" cy="440120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1" hangingPunct="1"/>
            <a:r>
              <a:rPr lang="en-GB" sz="2800" b="1" dirty="0"/>
              <a:t>          </a:t>
            </a:r>
            <a:r>
              <a:rPr lang="en-GB" sz="2800" b="1" dirty="0" smtClean="0"/>
              <a:t>	     </a:t>
            </a:r>
            <a:r>
              <a:rPr lang="en-GB" sz="2800" b="1" dirty="0"/>
              <a:t>S</a:t>
            </a:r>
          </a:p>
          <a:p>
            <a:pPr eaLnBrk="1" hangingPunct="1"/>
            <a:endParaRPr lang="en-GB" sz="2800" b="1" dirty="0"/>
          </a:p>
          <a:p>
            <a:pPr eaLnBrk="1" hangingPunct="1"/>
            <a:r>
              <a:rPr lang="en-GB" sz="2800" b="1" dirty="0"/>
              <a:t> </a:t>
            </a:r>
            <a:r>
              <a:rPr lang="en-GB" sz="2800" b="1" dirty="0" smtClean="0"/>
              <a:t>   </a:t>
            </a:r>
          </a:p>
          <a:p>
            <a:pPr eaLnBrk="1" hangingPunct="1"/>
            <a:r>
              <a:rPr lang="en-GB" sz="2800" b="1" dirty="0" smtClean="0"/>
              <a:t>    NP                     </a:t>
            </a:r>
            <a:r>
              <a:rPr lang="en-GB" sz="2800" b="1" dirty="0"/>
              <a:t>VP</a:t>
            </a:r>
          </a:p>
          <a:p>
            <a:pPr eaLnBrk="1" hangingPunct="1"/>
            <a:endParaRPr lang="en-GB" sz="2800" b="1" dirty="0"/>
          </a:p>
          <a:p>
            <a:pPr eaLnBrk="1" hangingPunct="1"/>
            <a:endParaRPr lang="en-GB" sz="2800" b="1" dirty="0" smtClean="0"/>
          </a:p>
          <a:p>
            <a:pPr eaLnBrk="1" hangingPunct="1"/>
            <a:r>
              <a:rPr lang="en-GB" sz="2800" b="1" dirty="0" smtClean="0"/>
              <a:t>   	           V              NP</a:t>
            </a:r>
            <a:endParaRPr lang="en-GB" sz="2800" b="1" dirty="0"/>
          </a:p>
          <a:p>
            <a:pPr eaLnBrk="1" hangingPunct="1"/>
            <a:endParaRPr lang="en-GB" sz="2800" b="1" dirty="0"/>
          </a:p>
          <a:p>
            <a:pPr eaLnBrk="1" hangingPunct="1"/>
            <a:r>
              <a:rPr lang="en-GB" sz="2800" b="1" dirty="0"/>
              <a:t>        </a:t>
            </a:r>
          </a:p>
          <a:p>
            <a:pPr eaLnBrk="1" hangingPunct="1"/>
            <a:r>
              <a:rPr lang="en-GB" sz="2800" b="1" dirty="0" smtClean="0"/>
              <a:t>	          loves      Mary</a:t>
            </a:r>
            <a:endParaRPr lang="en-GB" sz="2800" b="1" dirty="0"/>
          </a:p>
        </p:txBody>
      </p:sp>
      <p:cxnSp>
        <p:nvCxnSpPr>
          <p:cNvPr id="5" name="Straight Connector 4"/>
          <p:cNvCxnSpPr>
            <a:cxnSpLocks noChangeShapeType="1"/>
          </p:cNvCxnSpPr>
          <p:nvPr/>
        </p:nvCxnSpPr>
        <p:spPr bwMode="auto">
          <a:xfrm flipV="1">
            <a:off x="2057400" y="1676402"/>
            <a:ext cx="873774" cy="838198"/>
          </a:xfrm>
          <a:prstGeom prst="line">
            <a:avLst/>
          </a:prstGeom>
          <a:noFill/>
          <a:ln w="28575" algn="ctr">
            <a:solidFill>
              <a:schemeClr val="tx1"/>
            </a:solidFill>
            <a:round/>
            <a:headEnd/>
            <a:tailEnd/>
          </a:ln>
        </p:spPr>
      </p:cxnSp>
      <p:cxnSp>
        <p:nvCxnSpPr>
          <p:cNvPr id="6" name="Straight Connector 5"/>
          <p:cNvCxnSpPr>
            <a:cxnSpLocks noChangeShapeType="1"/>
          </p:cNvCxnSpPr>
          <p:nvPr/>
        </p:nvCxnSpPr>
        <p:spPr bwMode="auto">
          <a:xfrm flipH="1" flipV="1">
            <a:off x="4135113" y="2989870"/>
            <a:ext cx="807730" cy="811095"/>
          </a:xfrm>
          <a:prstGeom prst="line">
            <a:avLst/>
          </a:prstGeom>
          <a:noFill/>
          <a:ln w="28575" algn="ctr">
            <a:solidFill>
              <a:schemeClr val="tx1"/>
            </a:solidFill>
            <a:round/>
            <a:headEnd/>
            <a:tailEnd/>
          </a:ln>
        </p:spPr>
      </p:cxnSp>
      <p:cxnSp>
        <p:nvCxnSpPr>
          <p:cNvPr id="7" name="Straight Connector 6"/>
          <p:cNvCxnSpPr>
            <a:cxnSpLocks noChangeShapeType="1"/>
          </p:cNvCxnSpPr>
          <p:nvPr/>
        </p:nvCxnSpPr>
        <p:spPr bwMode="auto">
          <a:xfrm flipV="1">
            <a:off x="3532819" y="2989869"/>
            <a:ext cx="581981" cy="811096"/>
          </a:xfrm>
          <a:prstGeom prst="line">
            <a:avLst/>
          </a:prstGeom>
          <a:noFill/>
          <a:ln w="28575" algn="ctr">
            <a:solidFill>
              <a:schemeClr val="tx1"/>
            </a:solidFill>
            <a:round/>
            <a:headEnd/>
            <a:tailEnd/>
          </a:ln>
        </p:spPr>
      </p:cxnSp>
      <p:cxnSp>
        <p:nvCxnSpPr>
          <p:cNvPr id="8" name="Straight Connector 7"/>
          <p:cNvCxnSpPr>
            <a:cxnSpLocks noChangeShapeType="1"/>
          </p:cNvCxnSpPr>
          <p:nvPr/>
        </p:nvCxnSpPr>
        <p:spPr bwMode="auto">
          <a:xfrm flipH="1" flipV="1">
            <a:off x="2950839" y="1688692"/>
            <a:ext cx="1163961" cy="825908"/>
          </a:xfrm>
          <a:prstGeom prst="line">
            <a:avLst/>
          </a:prstGeom>
          <a:noFill/>
          <a:ln w="28575" algn="ctr">
            <a:solidFill>
              <a:schemeClr val="tx1"/>
            </a:solidFill>
            <a:round/>
            <a:headEnd/>
            <a:tailEnd/>
          </a:ln>
        </p:spPr>
      </p:cxnSp>
      <p:cxnSp>
        <p:nvCxnSpPr>
          <p:cNvPr id="9" name="Straight Connector 8"/>
          <p:cNvCxnSpPr>
            <a:cxnSpLocks noChangeShapeType="1"/>
          </p:cNvCxnSpPr>
          <p:nvPr/>
        </p:nvCxnSpPr>
        <p:spPr bwMode="auto">
          <a:xfrm>
            <a:off x="3505200" y="4267199"/>
            <a:ext cx="0" cy="838201"/>
          </a:xfrm>
          <a:prstGeom prst="line">
            <a:avLst/>
          </a:prstGeom>
          <a:noFill/>
          <a:ln w="28575" algn="ctr">
            <a:solidFill>
              <a:schemeClr val="tx1"/>
            </a:solidFill>
            <a:round/>
            <a:headEnd/>
            <a:tailEnd/>
          </a:ln>
        </p:spPr>
      </p:cxnSp>
      <p:sp>
        <p:nvSpPr>
          <p:cNvPr id="10" name="Isosceles Triangle 9"/>
          <p:cNvSpPr>
            <a:spLocks noChangeArrowheads="1"/>
          </p:cNvSpPr>
          <p:nvPr/>
        </p:nvSpPr>
        <p:spPr bwMode="auto">
          <a:xfrm>
            <a:off x="4505956" y="4191000"/>
            <a:ext cx="873774" cy="914400"/>
          </a:xfrm>
          <a:prstGeom prst="triangle">
            <a:avLst>
              <a:gd name="adj" fmla="val 50000"/>
            </a:avLst>
          </a:prstGeom>
          <a:noFill/>
          <a:ln w="28575" algn="ctr">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endParaRPr lang="en-GB">
              <a:latin typeface="Tahoma" pitchFamily="34" charset="0"/>
            </a:endParaRPr>
          </a:p>
        </p:txBody>
      </p:sp>
    </p:spTree>
    <p:extLst>
      <p:ext uri="{BB962C8B-B14F-4D97-AF65-F5344CB8AC3E}">
        <p14:creationId xmlns="" xmlns:p14="http://schemas.microsoft.com/office/powerpoint/2010/main" val="420200364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a:spLocks noGrp="1"/>
          </p:cNvSpPr>
          <p:nvPr/>
        </p:nvSpPr>
        <p:spPr>
          <a:xfrm>
            <a:off x="457200" y="568250"/>
            <a:ext cx="8229600" cy="5721499"/>
          </a:xfrm>
          <a:prstGeom prst="rect">
            <a:avLst/>
          </a:prstGeom>
          <a:solidFill>
            <a:srgbClr val="FF3399"/>
          </a:solidFill>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smtClean="0"/>
              <a:t>Move the object to subject position:</a:t>
            </a:r>
          </a:p>
          <a:p>
            <a:pPr>
              <a:buNone/>
            </a:pPr>
            <a:endParaRPr lang="en-GB" dirty="0"/>
          </a:p>
          <a:p>
            <a:pPr marL="0" indent="0">
              <a:buNone/>
            </a:pPr>
            <a:r>
              <a:rPr lang="en-GB" dirty="0"/>
              <a:t>	</a:t>
            </a:r>
            <a:r>
              <a:rPr lang="en-GB" sz="3600" b="1" dirty="0"/>
              <a:t> </a:t>
            </a:r>
            <a:r>
              <a:rPr lang="en-GB" sz="3600" b="1" dirty="0" smtClean="0"/>
              <a:t>        S</a:t>
            </a:r>
          </a:p>
          <a:p>
            <a:pPr marL="0" indent="0">
              <a:buNone/>
            </a:pPr>
            <a:endParaRPr lang="en-US" sz="3600" b="1" dirty="0" smtClean="0"/>
          </a:p>
          <a:p>
            <a:pPr marL="0" indent="0">
              <a:buNone/>
            </a:pPr>
            <a:r>
              <a:rPr lang="en-GB" sz="3600" b="1" dirty="0"/>
              <a:t> </a:t>
            </a:r>
            <a:r>
              <a:rPr lang="en-GB" sz="3600" b="1" dirty="0" smtClean="0"/>
              <a:t>        NP                VP</a:t>
            </a:r>
          </a:p>
          <a:p>
            <a:pPr marL="0" indent="0">
              <a:buNone/>
            </a:pPr>
            <a:endParaRPr lang="en-GB" sz="3600" b="1" dirty="0" smtClean="0"/>
          </a:p>
          <a:p>
            <a:pPr marL="0" indent="0">
              <a:buNone/>
            </a:pPr>
            <a:r>
              <a:rPr lang="en-GB" sz="3600" b="1" dirty="0" smtClean="0"/>
              <a:t>       Mary	  	 V              PP</a:t>
            </a:r>
          </a:p>
          <a:p>
            <a:pPr marL="0" indent="0">
              <a:buNone/>
            </a:pPr>
            <a:endParaRPr lang="en-GB" sz="3600" b="1" dirty="0" smtClean="0"/>
          </a:p>
          <a:p>
            <a:pPr marL="0" indent="0">
              <a:buNone/>
            </a:pPr>
            <a:r>
              <a:rPr lang="en-GB" sz="3600" b="1" dirty="0"/>
              <a:t>	</a:t>
            </a:r>
            <a:r>
              <a:rPr lang="en-GB" sz="3600" b="1" dirty="0" smtClean="0"/>
              <a:t>	      loves       by      John</a:t>
            </a:r>
          </a:p>
        </p:txBody>
      </p:sp>
      <p:cxnSp>
        <p:nvCxnSpPr>
          <p:cNvPr id="3" name="Straight Connector 2"/>
          <p:cNvCxnSpPr>
            <a:cxnSpLocks noChangeShapeType="1"/>
          </p:cNvCxnSpPr>
          <p:nvPr/>
        </p:nvCxnSpPr>
        <p:spPr bwMode="auto">
          <a:xfrm flipV="1">
            <a:off x="1752600" y="2158181"/>
            <a:ext cx="721374" cy="737419"/>
          </a:xfrm>
          <a:prstGeom prst="line">
            <a:avLst/>
          </a:prstGeom>
          <a:noFill/>
          <a:ln w="28575" algn="ctr">
            <a:solidFill>
              <a:schemeClr val="tx1"/>
            </a:solidFill>
            <a:round/>
            <a:headEnd/>
            <a:tailEnd/>
          </a:ln>
        </p:spPr>
      </p:cxnSp>
      <p:cxnSp>
        <p:nvCxnSpPr>
          <p:cNvPr id="5" name="Straight Connector 4"/>
          <p:cNvCxnSpPr>
            <a:cxnSpLocks noChangeShapeType="1"/>
          </p:cNvCxnSpPr>
          <p:nvPr/>
        </p:nvCxnSpPr>
        <p:spPr bwMode="auto">
          <a:xfrm flipH="1" flipV="1">
            <a:off x="2498555" y="2158182"/>
            <a:ext cx="1235245" cy="737418"/>
          </a:xfrm>
          <a:prstGeom prst="line">
            <a:avLst/>
          </a:prstGeom>
          <a:noFill/>
          <a:ln w="28575" algn="ctr">
            <a:solidFill>
              <a:schemeClr val="tx1"/>
            </a:solidFill>
            <a:round/>
            <a:headEnd/>
            <a:tailEnd/>
          </a:ln>
        </p:spPr>
      </p:cxnSp>
      <p:sp>
        <p:nvSpPr>
          <p:cNvPr id="7" name="Isosceles Triangle 6"/>
          <p:cNvSpPr>
            <a:spLocks noChangeArrowheads="1"/>
          </p:cNvSpPr>
          <p:nvPr/>
        </p:nvSpPr>
        <p:spPr bwMode="auto">
          <a:xfrm>
            <a:off x="1315713" y="3347883"/>
            <a:ext cx="873774" cy="766917"/>
          </a:xfrm>
          <a:prstGeom prst="triangle">
            <a:avLst>
              <a:gd name="adj" fmla="val 50000"/>
            </a:avLst>
          </a:prstGeom>
          <a:noFill/>
          <a:ln w="28575" algn="ctr">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endParaRPr lang="en-GB">
              <a:latin typeface="Tahoma" pitchFamily="34" charset="0"/>
            </a:endParaRPr>
          </a:p>
        </p:txBody>
      </p:sp>
      <p:cxnSp>
        <p:nvCxnSpPr>
          <p:cNvPr id="8" name="Straight Connector 7"/>
          <p:cNvCxnSpPr>
            <a:cxnSpLocks noChangeShapeType="1"/>
          </p:cNvCxnSpPr>
          <p:nvPr/>
        </p:nvCxnSpPr>
        <p:spPr bwMode="auto">
          <a:xfrm flipH="1">
            <a:off x="3515357" y="3347883"/>
            <a:ext cx="370843" cy="766917"/>
          </a:xfrm>
          <a:prstGeom prst="line">
            <a:avLst/>
          </a:prstGeom>
          <a:noFill/>
          <a:ln w="28575" algn="ctr">
            <a:solidFill>
              <a:schemeClr val="tx1"/>
            </a:solidFill>
            <a:round/>
            <a:headEnd/>
            <a:tailEnd/>
          </a:ln>
        </p:spPr>
      </p:cxnSp>
      <p:cxnSp>
        <p:nvCxnSpPr>
          <p:cNvPr id="11" name="Straight Connector 10"/>
          <p:cNvCxnSpPr>
            <a:cxnSpLocks noChangeShapeType="1"/>
          </p:cNvCxnSpPr>
          <p:nvPr/>
        </p:nvCxnSpPr>
        <p:spPr bwMode="auto">
          <a:xfrm>
            <a:off x="3900948" y="3347883"/>
            <a:ext cx="1204452" cy="766917"/>
          </a:xfrm>
          <a:prstGeom prst="line">
            <a:avLst/>
          </a:prstGeom>
          <a:noFill/>
          <a:ln w="28575" algn="ctr">
            <a:solidFill>
              <a:schemeClr val="tx1"/>
            </a:solidFill>
            <a:round/>
            <a:headEnd/>
            <a:tailEnd/>
          </a:ln>
        </p:spPr>
      </p:cxnSp>
      <p:cxnSp>
        <p:nvCxnSpPr>
          <p:cNvPr id="13" name="Straight Connector 12"/>
          <p:cNvCxnSpPr>
            <a:cxnSpLocks noChangeShapeType="1"/>
          </p:cNvCxnSpPr>
          <p:nvPr/>
        </p:nvCxnSpPr>
        <p:spPr bwMode="auto">
          <a:xfrm>
            <a:off x="3515357" y="4648200"/>
            <a:ext cx="0" cy="685800"/>
          </a:xfrm>
          <a:prstGeom prst="line">
            <a:avLst/>
          </a:prstGeom>
          <a:noFill/>
          <a:ln w="28575" algn="ctr">
            <a:solidFill>
              <a:schemeClr val="tx1"/>
            </a:solidFill>
            <a:round/>
            <a:headEnd/>
            <a:tailEnd/>
          </a:ln>
        </p:spPr>
      </p:cxnSp>
      <p:cxnSp>
        <p:nvCxnSpPr>
          <p:cNvPr id="15" name="Straight Connector 14"/>
          <p:cNvCxnSpPr>
            <a:cxnSpLocks noChangeShapeType="1"/>
          </p:cNvCxnSpPr>
          <p:nvPr/>
        </p:nvCxnSpPr>
        <p:spPr bwMode="auto">
          <a:xfrm flipH="1">
            <a:off x="4886956" y="4540069"/>
            <a:ext cx="436888" cy="793931"/>
          </a:xfrm>
          <a:prstGeom prst="line">
            <a:avLst/>
          </a:prstGeom>
          <a:noFill/>
          <a:ln w="28575" algn="ctr">
            <a:solidFill>
              <a:schemeClr val="tx1"/>
            </a:solidFill>
            <a:round/>
            <a:headEnd/>
            <a:tailEnd/>
          </a:ln>
        </p:spPr>
      </p:cxnSp>
      <p:cxnSp>
        <p:nvCxnSpPr>
          <p:cNvPr id="17" name="Straight Connector 16"/>
          <p:cNvCxnSpPr>
            <a:cxnSpLocks noChangeShapeType="1"/>
          </p:cNvCxnSpPr>
          <p:nvPr/>
        </p:nvCxnSpPr>
        <p:spPr bwMode="auto">
          <a:xfrm>
            <a:off x="5294347" y="4540069"/>
            <a:ext cx="801653" cy="793931"/>
          </a:xfrm>
          <a:prstGeom prst="line">
            <a:avLst/>
          </a:prstGeom>
          <a:noFill/>
          <a:ln w="28575" algn="ctr">
            <a:solidFill>
              <a:schemeClr val="tx1"/>
            </a:solidFill>
            <a:round/>
            <a:headEnd/>
            <a:tailEnd/>
          </a:ln>
        </p:spPr>
      </p:cxnSp>
    </p:spTree>
    <p:extLst>
      <p:ext uri="{BB962C8B-B14F-4D97-AF65-F5344CB8AC3E}">
        <p14:creationId xmlns="" xmlns:p14="http://schemas.microsoft.com/office/powerpoint/2010/main" val="364522410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a:spLocks noGrp="1"/>
          </p:cNvSpPr>
          <p:nvPr/>
        </p:nvSpPr>
        <p:spPr>
          <a:xfrm>
            <a:off x="457200" y="368660"/>
            <a:ext cx="8229600" cy="6120680"/>
          </a:xfrm>
          <a:prstGeom prst="rect">
            <a:avLst/>
          </a:prstGeom>
          <a:solidFill>
            <a:srgbClr val="FF3399"/>
          </a:solidFill>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GB" dirty="0"/>
              <a:t>Insert the passive auxiliary:</a:t>
            </a:r>
          </a:p>
          <a:p>
            <a:pPr marL="0" indent="0">
              <a:buNone/>
            </a:pPr>
            <a:r>
              <a:rPr lang="en-GB" dirty="0" smtClean="0"/>
              <a:t>		</a:t>
            </a:r>
            <a:r>
              <a:rPr lang="en-US" b="1" dirty="0" smtClean="0"/>
              <a:t>S</a:t>
            </a:r>
          </a:p>
          <a:p>
            <a:pPr marL="0" indent="0">
              <a:buNone/>
            </a:pPr>
            <a:endParaRPr lang="en-US" b="1" dirty="0"/>
          </a:p>
          <a:p>
            <a:pPr marL="0" indent="0">
              <a:buNone/>
            </a:pPr>
            <a:r>
              <a:rPr lang="en-US" b="1" dirty="0"/>
              <a:t> </a:t>
            </a:r>
            <a:r>
              <a:rPr lang="en-US" b="1" dirty="0" smtClean="0"/>
              <a:t>      NP	          VP	</a:t>
            </a:r>
          </a:p>
          <a:p>
            <a:pPr marL="0" indent="0">
              <a:buNone/>
            </a:pPr>
            <a:endParaRPr lang="en-US" b="1" dirty="0" smtClean="0"/>
          </a:p>
          <a:p>
            <a:pPr marL="0" indent="0">
              <a:buNone/>
            </a:pPr>
            <a:r>
              <a:rPr lang="en-US" b="1" dirty="0" smtClean="0"/>
              <a:t>    Mary         V	       PP</a:t>
            </a:r>
          </a:p>
          <a:p>
            <a:pPr marL="0" indent="0">
              <a:buNone/>
            </a:pPr>
            <a:r>
              <a:rPr lang="en-US" b="1" dirty="0" smtClean="0"/>
              <a:t>	    </a:t>
            </a:r>
          </a:p>
          <a:p>
            <a:pPr marL="0" indent="0">
              <a:buNone/>
            </a:pPr>
            <a:r>
              <a:rPr lang="en-US" b="1" dirty="0" smtClean="0"/>
              <a:t>	      </a:t>
            </a:r>
            <a:r>
              <a:rPr lang="en-US" sz="2800" b="1" dirty="0" smtClean="0"/>
              <a:t>Aux      V      by       NP</a:t>
            </a:r>
          </a:p>
          <a:p>
            <a:pPr marL="0" indent="0">
              <a:buNone/>
            </a:pPr>
            <a:endParaRPr lang="en-US" sz="2800" b="1" dirty="0"/>
          </a:p>
          <a:p>
            <a:pPr marL="0" indent="0">
              <a:buNone/>
            </a:pPr>
            <a:endParaRPr lang="en-US" sz="2800" b="1" dirty="0"/>
          </a:p>
          <a:p>
            <a:pPr marL="0" indent="0">
              <a:buNone/>
            </a:pPr>
            <a:r>
              <a:rPr lang="en-US" b="1" dirty="0" smtClean="0"/>
              <a:t>	     was    loved        John</a:t>
            </a:r>
            <a:endParaRPr lang="en-US" b="1" dirty="0"/>
          </a:p>
        </p:txBody>
      </p:sp>
      <p:cxnSp>
        <p:nvCxnSpPr>
          <p:cNvPr id="3" name="Straight Connector 2"/>
          <p:cNvCxnSpPr>
            <a:cxnSpLocks noChangeShapeType="1"/>
          </p:cNvCxnSpPr>
          <p:nvPr/>
        </p:nvCxnSpPr>
        <p:spPr bwMode="auto">
          <a:xfrm flipV="1">
            <a:off x="1371600" y="1371600"/>
            <a:ext cx="1045463" cy="598638"/>
          </a:xfrm>
          <a:prstGeom prst="line">
            <a:avLst/>
          </a:prstGeom>
          <a:noFill/>
          <a:ln w="28575" algn="ctr">
            <a:solidFill>
              <a:schemeClr val="tx1"/>
            </a:solidFill>
            <a:round/>
            <a:headEnd/>
            <a:tailEnd/>
          </a:ln>
        </p:spPr>
      </p:cxnSp>
      <p:cxnSp>
        <p:nvCxnSpPr>
          <p:cNvPr id="4" name="Straight Connector 3"/>
          <p:cNvCxnSpPr>
            <a:cxnSpLocks noChangeShapeType="1"/>
          </p:cNvCxnSpPr>
          <p:nvPr/>
        </p:nvCxnSpPr>
        <p:spPr bwMode="auto">
          <a:xfrm flipH="1" flipV="1">
            <a:off x="2431811" y="1371600"/>
            <a:ext cx="1043906" cy="598638"/>
          </a:xfrm>
          <a:prstGeom prst="line">
            <a:avLst/>
          </a:prstGeom>
          <a:noFill/>
          <a:ln w="28575" algn="ctr">
            <a:solidFill>
              <a:schemeClr val="tx1"/>
            </a:solidFill>
            <a:round/>
            <a:headEnd/>
            <a:tailEnd/>
          </a:ln>
        </p:spPr>
      </p:cxnSp>
      <p:sp>
        <p:nvSpPr>
          <p:cNvPr id="5" name="Isosceles Triangle 4"/>
          <p:cNvSpPr>
            <a:spLocks noChangeArrowheads="1"/>
          </p:cNvSpPr>
          <p:nvPr/>
        </p:nvSpPr>
        <p:spPr bwMode="auto">
          <a:xfrm>
            <a:off x="934713" y="2514600"/>
            <a:ext cx="873774" cy="533400"/>
          </a:xfrm>
          <a:prstGeom prst="triangle">
            <a:avLst>
              <a:gd name="adj" fmla="val 50000"/>
            </a:avLst>
          </a:prstGeom>
          <a:noFill/>
          <a:ln w="28575" algn="ctr">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endParaRPr lang="en-GB">
              <a:latin typeface="Tahoma" pitchFamily="34" charset="0"/>
            </a:endParaRPr>
          </a:p>
        </p:txBody>
      </p:sp>
      <p:cxnSp>
        <p:nvCxnSpPr>
          <p:cNvPr id="6" name="Straight Connector 5"/>
          <p:cNvCxnSpPr>
            <a:cxnSpLocks noChangeShapeType="1"/>
          </p:cNvCxnSpPr>
          <p:nvPr/>
        </p:nvCxnSpPr>
        <p:spPr bwMode="auto">
          <a:xfrm flipH="1">
            <a:off x="2902802" y="2549999"/>
            <a:ext cx="558167" cy="549619"/>
          </a:xfrm>
          <a:prstGeom prst="line">
            <a:avLst/>
          </a:prstGeom>
          <a:noFill/>
          <a:ln w="28575" algn="ctr">
            <a:solidFill>
              <a:schemeClr val="tx1"/>
            </a:solidFill>
            <a:round/>
            <a:headEnd/>
            <a:tailEnd/>
          </a:ln>
        </p:spPr>
      </p:cxnSp>
      <p:cxnSp>
        <p:nvCxnSpPr>
          <p:cNvPr id="7" name="Straight Connector 6"/>
          <p:cNvCxnSpPr>
            <a:cxnSpLocks noChangeShapeType="1"/>
          </p:cNvCxnSpPr>
          <p:nvPr/>
        </p:nvCxnSpPr>
        <p:spPr bwMode="auto">
          <a:xfrm>
            <a:off x="3475717" y="2553384"/>
            <a:ext cx="665969" cy="542847"/>
          </a:xfrm>
          <a:prstGeom prst="line">
            <a:avLst/>
          </a:prstGeom>
          <a:noFill/>
          <a:ln w="28575" algn="ctr">
            <a:solidFill>
              <a:schemeClr val="tx1"/>
            </a:solidFill>
            <a:round/>
            <a:headEnd/>
            <a:tailEnd/>
          </a:ln>
        </p:spPr>
      </p:cxnSp>
      <p:cxnSp>
        <p:nvCxnSpPr>
          <p:cNvPr id="8" name="Straight Connector 7"/>
          <p:cNvCxnSpPr>
            <a:cxnSpLocks noChangeShapeType="1"/>
          </p:cNvCxnSpPr>
          <p:nvPr/>
        </p:nvCxnSpPr>
        <p:spPr bwMode="auto">
          <a:xfrm flipH="1">
            <a:off x="2286000" y="3543958"/>
            <a:ext cx="433843" cy="647042"/>
          </a:xfrm>
          <a:prstGeom prst="line">
            <a:avLst/>
          </a:prstGeom>
          <a:noFill/>
          <a:ln w="28575" algn="ctr">
            <a:solidFill>
              <a:schemeClr val="tx1"/>
            </a:solidFill>
            <a:round/>
            <a:headEnd/>
            <a:tailEnd/>
          </a:ln>
        </p:spPr>
      </p:cxnSp>
      <p:cxnSp>
        <p:nvCxnSpPr>
          <p:cNvPr id="10" name="Straight Connector 9"/>
          <p:cNvCxnSpPr>
            <a:cxnSpLocks noChangeShapeType="1"/>
          </p:cNvCxnSpPr>
          <p:nvPr/>
        </p:nvCxnSpPr>
        <p:spPr bwMode="auto">
          <a:xfrm>
            <a:off x="2746882" y="3543958"/>
            <a:ext cx="435003" cy="647042"/>
          </a:xfrm>
          <a:prstGeom prst="line">
            <a:avLst/>
          </a:prstGeom>
          <a:noFill/>
          <a:ln w="28575" algn="ctr">
            <a:solidFill>
              <a:schemeClr val="tx1"/>
            </a:solidFill>
            <a:round/>
            <a:headEnd/>
            <a:tailEnd/>
          </a:ln>
        </p:spPr>
      </p:cxnSp>
      <p:cxnSp>
        <p:nvCxnSpPr>
          <p:cNvPr id="12" name="Straight Connector 11"/>
          <p:cNvCxnSpPr>
            <a:cxnSpLocks noChangeShapeType="1"/>
          </p:cNvCxnSpPr>
          <p:nvPr/>
        </p:nvCxnSpPr>
        <p:spPr bwMode="auto">
          <a:xfrm flipH="1">
            <a:off x="3808701" y="3510116"/>
            <a:ext cx="424017" cy="680884"/>
          </a:xfrm>
          <a:prstGeom prst="line">
            <a:avLst/>
          </a:prstGeom>
          <a:noFill/>
          <a:ln w="28575" algn="ctr">
            <a:solidFill>
              <a:schemeClr val="tx1"/>
            </a:solidFill>
            <a:round/>
            <a:headEnd/>
            <a:tailEnd/>
          </a:ln>
        </p:spPr>
      </p:cxnSp>
      <p:cxnSp>
        <p:nvCxnSpPr>
          <p:cNvPr id="14" name="Straight Connector 13"/>
          <p:cNvCxnSpPr>
            <a:cxnSpLocks noChangeShapeType="1"/>
          </p:cNvCxnSpPr>
          <p:nvPr/>
        </p:nvCxnSpPr>
        <p:spPr bwMode="auto">
          <a:xfrm>
            <a:off x="4232718" y="3510116"/>
            <a:ext cx="610646" cy="680884"/>
          </a:xfrm>
          <a:prstGeom prst="line">
            <a:avLst/>
          </a:prstGeom>
          <a:noFill/>
          <a:ln w="28575" algn="ctr">
            <a:solidFill>
              <a:schemeClr val="tx1"/>
            </a:solidFill>
            <a:round/>
            <a:headEnd/>
            <a:tailEnd/>
          </a:ln>
        </p:spPr>
      </p:cxnSp>
      <p:cxnSp>
        <p:nvCxnSpPr>
          <p:cNvPr id="16" name="Straight Connector 15"/>
          <p:cNvCxnSpPr>
            <a:cxnSpLocks noChangeShapeType="1"/>
          </p:cNvCxnSpPr>
          <p:nvPr/>
        </p:nvCxnSpPr>
        <p:spPr bwMode="auto">
          <a:xfrm>
            <a:off x="2286000" y="4648200"/>
            <a:ext cx="0" cy="914400"/>
          </a:xfrm>
          <a:prstGeom prst="line">
            <a:avLst/>
          </a:prstGeom>
          <a:noFill/>
          <a:ln w="28575" algn="ctr">
            <a:solidFill>
              <a:schemeClr val="tx1"/>
            </a:solidFill>
            <a:round/>
            <a:headEnd/>
            <a:tailEnd/>
          </a:ln>
        </p:spPr>
      </p:cxnSp>
      <p:cxnSp>
        <p:nvCxnSpPr>
          <p:cNvPr id="18" name="Straight Connector 17"/>
          <p:cNvCxnSpPr>
            <a:cxnSpLocks noChangeShapeType="1"/>
          </p:cNvCxnSpPr>
          <p:nvPr/>
        </p:nvCxnSpPr>
        <p:spPr bwMode="auto">
          <a:xfrm>
            <a:off x="3181885" y="4689987"/>
            <a:ext cx="0" cy="914400"/>
          </a:xfrm>
          <a:prstGeom prst="line">
            <a:avLst/>
          </a:prstGeom>
          <a:noFill/>
          <a:ln w="28575" algn="ctr">
            <a:solidFill>
              <a:schemeClr val="tx1"/>
            </a:solidFill>
            <a:round/>
            <a:headEnd/>
            <a:tailEnd/>
          </a:ln>
        </p:spPr>
      </p:cxnSp>
      <p:cxnSp>
        <p:nvCxnSpPr>
          <p:cNvPr id="19" name="Straight Connector 18"/>
          <p:cNvCxnSpPr>
            <a:cxnSpLocks noChangeShapeType="1"/>
          </p:cNvCxnSpPr>
          <p:nvPr/>
        </p:nvCxnSpPr>
        <p:spPr bwMode="auto">
          <a:xfrm>
            <a:off x="4843364" y="4648200"/>
            <a:ext cx="0" cy="914400"/>
          </a:xfrm>
          <a:prstGeom prst="line">
            <a:avLst/>
          </a:prstGeom>
          <a:noFill/>
          <a:ln w="28575" algn="ctr">
            <a:solidFill>
              <a:schemeClr val="tx1"/>
            </a:solidFill>
            <a:round/>
            <a:headEnd/>
            <a:tailEnd/>
          </a:ln>
        </p:spPr>
      </p:cxnSp>
    </p:spTree>
    <p:extLst>
      <p:ext uri="{BB962C8B-B14F-4D97-AF65-F5344CB8AC3E}">
        <p14:creationId xmlns="" xmlns:p14="http://schemas.microsoft.com/office/powerpoint/2010/main" val="372191520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a:spLocks noGrp="1"/>
          </p:cNvSpPr>
          <p:nvPr/>
        </p:nvSpPr>
        <p:spPr>
          <a:xfrm>
            <a:off x="457200" y="208934"/>
            <a:ext cx="8229600" cy="6629401"/>
          </a:xfrm>
          <a:prstGeom prst="rect">
            <a:avLst/>
          </a:prstGeom>
          <a:solidFill>
            <a:srgbClr val="FF3399"/>
          </a:solidFill>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smtClean="0"/>
              <a:t>Insert the passive morpheme:</a:t>
            </a:r>
          </a:p>
          <a:p>
            <a:pPr marL="0" indent="0">
              <a:buNone/>
            </a:pPr>
            <a:r>
              <a:rPr lang="en-US" dirty="0"/>
              <a:t>	</a:t>
            </a:r>
            <a:r>
              <a:rPr lang="en-US" dirty="0" smtClean="0"/>
              <a:t>	</a:t>
            </a:r>
            <a:r>
              <a:rPr lang="en-US" b="1" dirty="0" smtClean="0"/>
              <a:t>S</a:t>
            </a:r>
          </a:p>
          <a:p>
            <a:pPr marL="0" indent="0">
              <a:buNone/>
            </a:pPr>
            <a:endParaRPr lang="en-US" b="1" dirty="0" smtClean="0"/>
          </a:p>
          <a:p>
            <a:pPr marL="0" indent="0">
              <a:buNone/>
            </a:pPr>
            <a:r>
              <a:rPr lang="en-US" b="1" dirty="0" smtClean="0"/>
              <a:t>       NP                   VP</a:t>
            </a:r>
          </a:p>
          <a:p>
            <a:pPr marL="0" indent="0">
              <a:buNone/>
            </a:pPr>
            <a:endParaRPr lang="en-US" b="1" dirty="0" smtClean="0"/>
          </a:p>
          <a:p>
            <a:pPr marL="0" indent="0">
              <a:buNone/>
            </a:pPr>
            <a:r>
              <a:rPr lang="en-US" b="1" dirty="0"/>
              <a:t> </a:t>
            </a:r>
            <a:r>
              <a:rPr lang="en-US" b="1" dirty="0" smtClean="0"/>
              <a:t>   Mary	   V             PP	</a:t>
            </a:r>
          </a:p>
          <a:p>
            <a:pPr marL="0" indent="0">
              <a:buNone/>
            </a:pPr>
            <a:r>
              <a:rPr lang="en-US" b="1" dirty="0" smtClean="0"/>
              <a:t>	</a:t>
            </a:r>
            <a:endParaRPr lang="en-US" b="1" dirty="0"/>
          </a:p>
          <a:p>
            <a:pPr marL="0" indent="0">
              <a:buNone/>
            </a:pPr>
            <a:r>
              <a:rPr lang="en-US" sz="2400" b="1" dirty="0" smtClean="0"/>
              <a:t>	</a:t>
            </a:r>
            <a:r>
              <a:rPr lang="en-US" sz="2800" b="1" dirty="0" smtClean="0"/>
              <a:t>     Aux        V        by       NP</a:t>
            </a:r>
          </a:p>
          <a:p>
            <a:pPr marL="0" indent="0">
              <a:buNone/>
            </a:pPr>
            <a:endParaRPr lang="en-US" sz="2800" b="1" dirty="0"/>
          </a:p>
          <a:p>
            <a:pPr marL="0" indent="0">
              <a:buNone/>
            </a:pPr>
            <a:r>
              <a:rPr lang="en-US" sz="2800" b="1" dirty="0" smtClean="0"/>
              <a:t>	     was     loved              John</a:t>
            </a:r>
          </a:p>
          <a:p>
            <a:endParaRPr lang="en-GB" sz="2800" dirty="0" smtClean="0"/>
          </a:p>
          <a:p>
            <a:pPr marL="0" indent="0">
              <a:buNone/>
            </a:pPr>
            <a:endParaRPr lang="en-GB" sz="2800" dirty="0" smtClean="0"/>
          </a:p>
          <a:p>
            <a:pPr marL="0" indent="0">
              <a:buNone/>
            </a:pPr>
            <a:endParaRPr lang="en-GB" sz="2800" dirty="0" smtClean="0"/>
          </a:p>
          <a:p>
            <a:r>
              <a:rPr lang="en-GB" sz="2800" dirty="0" smtClean="0"/>
              <a:t>The </a:t>
            </a:r>
            <a:r>
              <a:rPr lang="en-GB" sz="2800" dirty="0"/>
              <a:t>passive structure is related to the active because it was formed from it</a:t>
            </a:r>
          </a:p>
          <a:p>
            <a:pPr marL="0" indent="0">
              <a:buNone/>
            </a:pPr>
            <a:endParaRPr lang="en-US" sz="2800" dirty="0"/>
          </a:p>
          <a:p>
            <a:pPr marL="0" indent="0">
              <a:buNone/>
            </a:pPr>
            <a:r>
              <a:rPr lang="en-US" sz="2800" b="1" dirty="0" smtClean="0"/>
              <a:t>	</a:t>
            </a:r>
            <a:endParaRPr lang="en-US" sz="2800" b="1" dirty="0"/>
          </a:p>
        </p:txBody>
      </p:sp>
      <p:cxnSp>
        <p:nvCxnSpPr>
          <p:cNvPr id="3" name="Straight Connector 2"/>
          <p:cNvCxnSpPr>
            <a:cxnSpLocks noChangeShapeType="1"/>
          </p:cNvCxnSpPr>
          <p:nvPr/>
        </p:nvCxnSpPr>
        <p:spPr bwMode="auto">
          <a:xfrm flipV="1">
            <a:off x="1285755" y="973958"/>
            <a:ext cx="1161414" cy="473842"/>
          </a:xfrm>
          <a:prstGeom prst="line">
            <a:avLst/>
          </a:prstGeom>
          <a:noFill/>
          <a:ln w="28575" algn="ctr">
            <a:solidFill>
              <a:schemeClr val="tx1"/>
            </a:solidFill>
            <a:round/>
            <a:headEnd/>
            <a:tailEnd/>
          </a:ln>
        </p:spPr>
      </p:cxnSp>
      <p:cxnSp>
        <p:nvCxnSpPr>
          <p:cNvPr id="4" name="Straight Connector 3"/>
          <p:cNvCxnSpPr>
            <a:cxnSpLocks noChangeShapeType="1"/>
          </p:cNvCxnSpPr>
          <p:nvPr/>
        </p:nvCxnSpPr>
        <p:spPr bwMode="auto">
          <a:xfrm flipH="1" flipV="1">
            <a:off x="2416076" y="973958"/>
            <a:ext cx="784324" cy="489155"/>
          </a:xfrm>
          <a:prstGeom prst="line">
            <a:avLst/>
          </a:prstGeom>
          <a:noFill/>
          <a:ln w="28575" algn="ctr">
            <a:solidFill>
              <a:schemeClr val="tx1"/>
            </a:solidFill>
            <a:round/>
            <a:headEnd/>
            <a:tailEnd/>
          </a:ln>
        </p:spPr>
      </p:cxnSp>
      <p:sp>
        <p:nvSpPr>
          <p:cNvPr id="5" name="Isosceles Triangle 4"/>
          <p:cNvSpPr>
            <a:spLocks noChangeArrowheads="1"/>
          </p:cNvSpPr>
          <p:nvPr/>
        </p:nvSpPr>
        <p:spPr bwMode="auto">
          <a:xfrm>
            <a:off x="848868" y="1752600"/>
            <a:ext cx="873774" cy="533400"/>
          </a:xfrm>
          <a:prstGeom prst="triangle">
            <a:avLst>
              <a:gd name="adj" fmla="val 50000"/>
            </a:avLst>
          </a:prstGeom>
          <a:noFill/>
          <a:ln w="28575" algn="ctr">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endParaRPr lang="en-GB">
              <a:latin typeface="Tahoma" pitchFamily="34" charset="0"/>
            </a:endParaRPr>
          </a:p>
        </p:txBody>
      </p:sp>
      <p:cxnSp>
        <p:nvCxnSpPr>
          <p:cNvPr id="6" name="Straight Connector 5"/>
          <p:cNvCxnSpPr>
            <a:cxnSpLocks noChangeShapeType="1"/>
          </p:cNvCxnSpPr>
          <p:nvPr/>
        </p:nvCxnSpPr>
        <p:spPr bwMode="auto">
          <a:xfrm flipH="1">
            <a:off x="2729861" y="1752600"/>
            <a:ext cx="336021" cy="533400"/>
          </a:xfrm>
          <a:prstGeom prst="line">
            <a:avLst/>
          </a:prstGeom>
          <a:noFill/>
          <a:ln w="28575" algn="ctr">
            <a:solidFill>
              <a:schemeClr val="tx1"/>
            </a:solidFill>
            <a:round/>
            <a:headEnd/>
            <a:tailEnd/>
          </a:ln>
        </p:spPr>
      </p:cxnSp>
      <p:cxnSp>
        <p:nvCxnSpPr>
          <p:cNvPr id="7" name="Straight Connector 6"/>
          <p:cNvCxnSpPr>
            <a:cxnSpLocks noChangeShapeType="1"/>
          </p:cNvCxnSpPr>
          <p:nvPr/>
        </p:nvCxnSpPr>
        <p:spPr bwMode="auto">
          <a:xfrm>
            <a:off x="3027611" y="1752600"/>
            <a:ext cx="1008112" cy="533400"/>
          </a:xfrm>
          <a:prstGeom prst="line">
            <a:avLst/>
          </a:prstGeom>
          <a:noFill/>
          <a:ln w="28575" algn="ctr">
            <a:solidFill>
              <a:schemeClr val="tx1"/>
            </a:solidFill>
            <a:round/>
            <a:headEnd/>
            <a:tailEnd/>
          </a:ln>
        </p:spPr>
      </p:cxnSp>
      <p:cxnSp>
        <p:nvCxnSpPr>
          <p:cNvPr id="8" name="Straight Connector 7"/>
          <p:cNvCxnSpPr>
            <a:cxnSpLocks noChangeShapeType="1"/>
          </p:cNvCxnSpPr>
          <p:nvPr/>
        </p:nvCxnSpPr>
        <p:spPr bwMode="auto">
          <a:xfrm flipH="1">
            <a:off x="2120045" y="2590800"/>
            <a:ext cx="592062" cy="533400"/>
          </a:xfrm>
          <a:prstGeom prst="line">
            <a:avLst/>
          </a:prstGeom>
          <a:noFill/>
          <a:ln w="28575" algn="ctr">
            <a:solidFill>
              <a:schemeClr val="tx1"/>
            </a:solidFill>
            <a:round/>
            <a:headEnd/>
            <a:tailEnd/>
          </a:ln>
        </p:spPr>
      </p:cxnSp>
      <p:cxnSp>
        <p:nvCxnSpPr>
          <p:cNvPr id="10" name="Straight Connector 9"/>
          <p:cNvCxnSpPr>
            <a:cxnSpLocks noChangeShapeType="1"/>
          </p:cNvCxnSpPr>
          <p:nvPr/>
        </p:nvCxnSpPr>
        <p:spPr bwMode="auto">
          <a:xfrm>
            <a:off x="2712107" y="2590800"/>
            <a:ext cx="185764" cy="533400"/>
          </a:xfrm>
          <a:prstGeom prst="line">
            <a:avLst/>
          </a:prstGeom>
          <a:noFill/>
          <a:ln w="28575" algn="ctr">
            <a:solidFill>
              <a:schemeClr val="tx1"/>
            </a:solidFill>
            <a:round/>
            <a:headEnd/>
            <a:tailEnd/>
          </a:ln>
        </p:spPr>
      </p:cxnSp>
      <p:cxnSp>
        <p:nvCxnSpPr>
          <p:cNvPr id="12" name="Straight Connector 11"/>
          <p:cNvCxnSpPr>
            <a:cxnSpLocks noChangeShapeType="1"/>
          </p:cNvCxnSpPr>
          <p:nvPr/>
        </p:nvCxnSpPr>
        <p:spPr bwMode="auto">
          <a:xfrm flipH="1">
            <a:off x="3657600" y="2622755"/>
            <a:ext cx="351685" cy="501445"/>
          </a:xfrm>
          <a:prstGeom prst="line">
            <a:avLst/>
          </a:prstGeom>
          <a:noFill/>
          <a:ln w="28575" algn="ctr">
            <a:solidFill>
              <a:schemeClr val="tx1"/>
            </a:solidFill>
            <a:round/>
            <a:headEnd/>
            <a:tailEnd/>
          </a:ln>
        </p:spPr>
      </p:cxnSp>
      <p:cxnSp>
        <p:nvCxnSpPr>
          <p:cNvPr id="14" name="Straight Connector 13"/>
          <p:cNvCxnSpPr>
            <a:cxnSpLocks noChangeShapeType="1"/>
          </p:cNvCxnSpPr>
          <p:nvPr/>
        </p:nvCxnSpPr>
        <p:spPr bwMode="auto">
          <a:xfrm>
            <a:off x="4014564" y="2622755"/>
            <a:ext cx="481236" cy="501445"/>
          </a:xfrm>
          <a:prstGeom prst="line">
            <a:avLst/>
          </a:prstGeom>
          <a:noFill/>
          <a:ln w="28575" algn="ctr">
            <a:solidFill>
              <a:schemeClr val="tx1"/>
            </a:solidFill>
            <a:round/>
            <a:headEnd/>
            <a:tailEnd/>
          </a:ln>
        </p:spPr>
      </p:cxnSp>
      <p:cxnSp>
        <p:nvCxnSpPr>
          <p:cNvPr id="16" name="Straight Connector 15"/>
          <p:cNvCxnSpPr>
            <a:cxnSpLocks noChangeShapeType="1"/>
          </p:cNvCxnSpPr>
          <p:nvPr/>
        </p:nvCxnSpPr>
        <p:spPr bwMode="auto">
          <a:xfrm>
            <a:off x="2120045" y="3523634"/>
            <a:ext cx="0" cy="288032"/>
          </a:xfrm>
          <a:prstGeom prst="line">
            <a:avLst/>
          </a:prstGeom>
          <a:noFill/>
          <a:ln w="28575" algn="ctr">
            <a:solidFill>
              <a:schemeClr val="tx1"/>
            </a:solidFill>
            <a:round/>
            <a:headEnd/>
            <a:tailEnd/>
          </a:ln>
        </p:spPr>
      </p:cxnSp>
      <p:cxnSp>
        <p:nvCxnSpPr>
          <p:cNvPr id="17" name="Straight Connector 16"/>
          <p:cNvCxnSpPr>
            <a:cxnSpLocks noChangeShapeType="1"/>
          </p:cNvCxnSpPr>
          <p:nvPr/>
        </p:nvCxnSpPr>
        <p:spPr bwMode="auto">
          <a:xfrm>
            <a:off x="2927368" y="3523634"/>
            <a:ext cx="0" cy="288032"/>
          </a:xfrm>
          <a:prstGeom prst="line">
            <a:avLst/>
          </a:prstGeom>
          <a:noFill/>
          <a:ln w="28575" algn="ctr">
            <a:solidFill>
              <a:schemeClr val="tx1"/>
            </a:solidFill>
            <a:round/>
            <a:headEnd/>
            <a:tailEnd/>
          </a:ln>
        </p:spPr>
      </p:cxnSp>
      <p:cxnSp>
        <p:nvCxnSpPr>
          <p:cNvPr id="18" name="Straight Connector 17"/>
          <p:cNvCxnSpPr>
            <a:cxnSpLocks noChangeShapeType="1"/>
          </p:cNvCxnSpPr>
          <p:nvPr/>
        </p:nvCxnSpPr>
        <p:spPr bwMode="auto">
          <a:xfrm>
            <a:off x="4572000" y="3492907"/>
            <a:ext cx="0" cy="288032"/>
          </a:xfrm>
          <a:prstGeom prst="line">
            <a:avLst/>
          </a:prstGeom>
          <a:noFill/>
          <a:ln w="28575" algn="ctr">
            <a:solidFill>
              <a:schemeClr val="tx1"/>
            </a:solidFill>
            <a:round/>
            <a:headEnd/>
            <a:tailEnd/>
          </a:ln>
        </p:spPr>
      </p:cxnSp>
    </p:spTree>
    <p:extLst>
      <p:ext uri="{BB962C8B-B14F-4D97-AF65-F5344CB8AC3E}">
        <p14:creationId xmlns="" xmlns:p14="http://schemas.microsoft.com/office/powerpoint/2010/main" val="352439032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a:spLocks noGrp="1"/>
          </p:cNvSpPr>
          <p:nvPr/>
        </p:nvSpPr>
        <p:spPr>
          <a:xfrm>
            <a:off x="457200" y="568250"/>
            <a:ext cx="8229600" cy="5721499"/>
          </a:xfrm>
          <a:prstGeom prst="rect">
            <a:avLst/>
          </a:prstGeom>
          <a:solidFill>
            <a:srgbClr val="FF3399"/>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GB" dirty="0"/>
              <a:t>Suppose all structures start off with a more abstract underlying form which is then ‘transformed’ into the structure we actually see:</a:t>
            </a:r>
          </a:p>
          <a:p>
            <a:pPr algn="ctr">
              <a:buFontTx/>
              <a:buNone/>
              <a:defRPr/>
            </a:pPr>
            <a:r>
              <a:rPr lang="en-GB" dirty="0"/>
              <a:t>  underlying form</a:t>
            </a:r>
            <a:br>
              <a:rPr lang="en-GB" dirty="0"/>
            </a:br>
            <a:r>
              <a:rPr lang="en-GB" dirty="0"/>
              <a:t/>
            </a:r>
            <a:br>
              <a:rPr lang="en-GB" dirty="0"/>
            </a:br>
            <a:r>
              <a:rPr lang="en-GB" dirty="0"/>
              <a:t>transformations</a:t>
            </a:r>
            <a:br>
              <a:rPr lang="en-GB" dirty="0"/>
            </a:br>
            <a:r>
              <a:rPr lang="en-GB" dirty="0"/>
              <a:t/>
            </a:r>
            <a:br>
              <a:rPr lang="en-GB" dirty="0"/>
            </a:br>
            <a:r>
              <a:rPr lang="en-GB" dirty="0"/>
              <a:t>surface form</a:t>
            </a:r>
          </a:p>
          <a:p>
            <a:endParaRPr lang="en-US" dirty="0"/>
          </a:p>
        </p:txBody>
      </p:sp>
      <p:cxnSp>
        <p:nvCxnSpPr>
          <p:cNvPr id="3" name="Straight Arrow Connector 2"/>
          <p:cNvCxnSpPr/>
          <p:nvPr/>
        </p:nvCxnSpPr>
        <p:spPr>
          <a:xfrm>
            <a:off x="4570266" y="3212975"/>
            <a:ext cx="0" cy="43204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5" name="Straight Arrow Connector 4"/>
          <p:cNvCxnSpPr/>
          <p:nvPr/>
        </p:nvCxnSpPr>
        <p:spPr>
          <a:xfrm flipH="1">
            <a:off x="4572000" y="4114800"/>
            <a:ext cx="13014" cy="609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 xmlns:p14="http://schemas.microsoft.com/office/powerpoint/2010/main" val="360504683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a:spLocks noGrp="1"/>
          </p:cNvSpPr>
          <p:nvPr/>
        </p:nvSpPr>
        <p:spPr>
          <a:xfrm>
            <a:off x="457200" y="1533832"/>
            <a:ext cx="8229600" cy="4525963"/>
          </a:xfrm>
          <a:prstGeom prst="rect">
            <a:avLst/>
          </a:prstGeom>
          <a:solidFill>
            <a:srgbClr val="FF3399"/>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dirty="0" smtClean="0"/>
              <a:t>Surface structure is actual form of a sentence. </a:t>
            </a:r>
          </a:p>
          <a:p>
            <a:pPr marL="0" indent="0">
              <a:buNone/>
            </a:pPr>
            <a:r>
              <a:rPr lang="en-US" dirty="0"/>
              <a:t>I</a:t>
            </a:r>
            <a:r>
              <a:rPr lang="en-US" dirty="0" smtClean="0"/>
              <a:t>t </a:t>
            </a:r>
            <a:r>
              <a:rPr lang="en-US" dirty="0"/>
              <a:t>is forms of sentences </a:t>
            </a:r>
            <a:r>
              <a:rPr lang="en-US" dirty="0" smtClean="0"/>
              <a:t>resulted from modification</a:t>
            </a:r>
            <a:r>
              <a:rPr lang="en-US" dirty="0"/>
              <a:t>/ transformation</a:t>
            </a:r>
            <a:r>
              <a:rPr lang="en-US" dirty="0" smtClean="0"/>
              <a:t>.</a:t>
            </a:r>
          </a:p>
          <a:p>
            <a:pPr marL="0" indent="0" algn="ctr">
              <a:buNone/>
            </a:pPr>
            <a:endParaRPr lang="en-US" dirty="0"/>
          </a:p>
          <a:p>
            <a:pPr marL="0" indent="0" algn="just">
              <a:buNone/>
            </a:pPr>
            <a:r>
              <a:rPr lang="en-US" dirty="0"/>
              <a:t>S</a:t>
            </a:r>
            <a:r>
              <a:rPr lang="en-US" dirty="0" smtClean="0"/>
              <a:t>urface structure is a form of language that is based on deep structure.</a:t>
            </a:r>
            <a:endParaRPr lang="en-US" dirty="0"/>
          </a:p>
        </p:txBody>
      </p:sp>
      <p:sp>
        <p:nvSpPr>
          <p:cNvPr id="3" name="Title 1"/>
          <p:cNvSpPr>
            <a:spLocks noGrp="1"/>
          </p:cNvSpPr>
          <p:nvPr/>
        </p:nvSpPr>
        <p:spPr>
          <a:xfrm>
            <a:off x="1600200" y="353960"/>
            <a:ext cx="5867400" cy="1179871"/>
          </a:xfrm>
          <a:prstGeom prst="rect">
            <a:avLst/>
          </a:prstGeom>
          <a:solidFill>
            <a:srgbClr val="FF66FF"/>
          </a:solidFill>
          <a:ln w="57150">
            <a:solidFill>
              <a:srgbClr val="FF0066"/>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800" b="1" dirty="0" smtClean="0">
                <a:latin typeface="FrankRuehl" pitchFamily="34" charset="-79"/>
                <a:cs typeface="FrankRuehl" pitchFamily="34" charset="-79"/>
              </a:rPr>
              <a:t>Surface Structure</a:t>
            </a:r>
            <a:endParaRPr lang="en-US" sz="4800" b="1" dirty="0">
              <a:latin typeface="FrankRuehl" pitchFamily="34" charset="-79"/>
              <a:cs typeface="FrankRuehl" pitchFamily="34" charset="-79"/>
            </a:endParaRPr>
          </a:p>
        </p:txBody>
      </p:sp>
    </p:spTree>
    <p:extLst>
      <p:ext uri="{BB962C8B-B14F-4D97-AF65-F5344CB8AC3E}">
        <p14:creationId xmlns="" xmlns:p14="http://schemas.microsoft.com/office/powerpoint/2010/main" val="11617511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1000" y="274638"/>
            <a:ext cx="8153400" cy="792162"/>
          </a:xfrm>
        </p:spPr>
        <p:txBody>
          <a:bodyPr rtlCol="0">
            <a:noAutofit/>
          </a:bodyPr>
          <a:lstStyle/>
          <a:p>
            <a:pPr eaLnBrk="1" fontAlgn="auto" hangingPunct="1">
              <a:spcAft>
                <a:spcPts val="0"/>
              </a:spcAft>
              <a:defRPr/>
            </a:pPr>
            <a:r>
              <a:rPr lang="en-US" dirty="0" smtClean="0"/>
              <a:t>Continue…</a:t>
            </a:r>
            <a:endParaRPr lang="fr-FR" dirty="0"/>
          </a:p>
        </p:txBody>
      </p:sp>
      <p:sp>
        <p:nvSpPr>
          <p:cNvPr id="3" name="Espace réservé du contenu 2"/>
          <p:cNvSpPr>
            <a:spLocks noGrp="1"/>
          </p:cNvSpPr>
          <p:nvPr>
            <p:ph idx="1"/>
          </p:nvPr>
        </p:nvSpPr>
        <p:spPr>
          <a:xfrm>
            <a:off x="457200" y="1214438"/>
            <a:ext cx="8229600" cy="4911725"/>
          </a:xfrm>
        </p:spPr>
        <p:txBody>
          <a:bodyPr rtlCol="0">
            <a:normAutofit fontScale="85000" lnSpcReduction="10000"/>
          </a:bodyPr>
          <a:lstStyle/>
          <a:p>
            <a:pPr eaLnBrk="1" fontAlgn="auto" hangingPunct="1">
              <a:spcAft>
                <a:spcPts val="0"/>
              </a:spcAft>
              <a:buFont typeface="Arial" pitchFamily="34" charset="0"/>
              <a:buNone/>
              <a:defRPr/>
            </a:pPr>
            <a:r>
              <a:rPr lang="fr-FR" dirty="0" smtClean="0"/>
              <a:t> </a:t>
            </a:r>
            <a:r>
              <a:rPr lang="en-US" dirty="0"/>
              <a:t>Constraints and principles cannot be learnt:</a:t>
            </a:r>
            <a:endParaRPr lang="fr-FR" dirty="0"/>
          </a:p>
          <a:p>
            <a:pPr algn="just" eaLnBrk="1" fontAlgn="auto" hangingPunct="1">
              <a:spcAft>
                <a:spcPts val="0"/>
              </a:spcAft>
              <a:buFont typeface="Arial" pitchFamily="34" charset="0"/>
              <a:buChar char="•"/>
              <a:defRPr/>
            </a:pPr>
            <a:r>
              <a:rPr lang="en-US" dirty="0"/>
              <a:t>Children learn their first or second language at an early age.</a:t>
            </a:r>
            <a:endParaRPr lang="fr-FR" dirty="0"/>
          </a:p>
          <a:p>
            <a:pPr algn="just" eaLnBrk="1" fontAlgn="auto" hangingPunct="1">
              <a:spcAft>
                <a:spcPts val="0"/>
              </a:spcAft>
              <a:buFont typeface="Arial" pitchFamily="34" charset="0"/>
              <a:buChar char="•"/>
              <a:defRPr/>
            </a:pPr>
            <a:r>
              <a:rPr lang="en-US" dirty="0"/>
              <a:t> They learn, for example, single word formation at the age one, and learn the basic grammar around age </a:t>
            </a:r>
            <a:r>
              <a:rPr lang="en-US" dirty="0" smtClean="0"/>
              <a:t>six.</a:t>
            </a:r>
          </a:p>
          <a:p>
            <a:pPr algn="just" eaLnBrk="1" fontAlgn="auto" hangingPunct="1">
              <a:spcAft>
                <a:spcPts val="0"/>
              </a:spcAft>
              <a:buFont typeface="Arial" pitchFamily="34" charset="0"/>
              <a:buChar char="•"/>
              <a:defRPr/>
            </a:pPr>
            <a:r>
              <a:rPr lang="en-US" dirty="0" smtClean="0"/>
              <a:t>At </a:t>
            </a:r>
            <a:r>
              <a:rPr lang="en-US" dirty="0"/>
              <a:t>this age, no one has the cognitive ability to understand the principles of grammar as a system, but because some innate capacity, is still capable of using it.</a:t>
            </a:r>
            <a:endParaRPr lang="fr-FR" dirty="0"/>
          </a:p>
          <a:p>
            <a:pPr algn="just" eaLnBrk="1" fontAlgn="auto" hangingPunct="1">
              <a:spcAft>
                <a:spcPts val="0"/>
              </a:spcAft>
              <a:buFont typeface="Arial" pitchFamily="34" charset="0"/>
              <a:buChar char="•"/>
              <a:defRPr/>
            </a:pPr>
            <a:r>
              <a:rPr lang="en-US" dirty="0"/>
              <a:t>Put it differently, children do not know anything about grammar or syntax but still they can produce grammatical sentences in most of the time.</a:t>
            </a:r>
            <a:endParaRPr lang="fr-FR" dirty="0"/>
          </a:p>
          <a:p>
            <a:pPr eaLnBrk="1" fontAlgn="auto" hangingPunct="1">
              <a:spcAft>
                <a:spcPts val="0"/>
              </a:spcAft>
              <a:buFont typeface="Arial" pitchFamily="34" charset="0"/>
              <a:buNone/>
              <a:defRPr/>
            </a:pPr>
            <a:endParaRPr lang="fr-FR"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a:spLocks noGrp="1"/>
          </p:cNvSpPr>
          <p:nvPr/>
        </p:nvSpPr>
        <p:spPr>
          <a:xfrm>
            <a:off x="342900" y="457200"/>
            <a:ext cx="8458200" cy="5867399"/>
          </a:xfrm>
          <a:prstGeom prst="rect">
            <a:avLst/>
          </a:prstGeom>
          <a:solidFill>
            <a:srgbClr val="FF3399"/>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b="1" dirty="0" smtClean="0"/>
              <a:t>Examples</a:t>
            </a:r>
          </a:p>
          <a:p>
            <a:pPr marL="0" indent="0">
              <a:buNone/>
            </a:pPr>
            <a:r>
              <a:rPr lang="en-US" b="1" dirty="0" smtClean="0"/>
              <a:t>1. Same deep structure and different surface structure</a:t>
            </a:r>
          </a:p>
          <a:p>
            <a:r>
              <a:rPr lang="en-US" dirty="0" smtClean="0"/>
              <a:t>You push the chair (active sentence)</a:t>
            </a:r>
          </a:p>
          <a:p>
            <a:r>
              <a:rPr lang="en-US" dirty="0" smtClean="0"/>
              <a:t>The chair is pushed by you ( passive sentence )</a:t>
            </a:r>
          </a:p>
          <a:p>
            <a:r>
              <a:rPr lang="en-US" dirty="0" smtClean="0"/>
              <a:t>Push the chair! (imperative sentence)</a:t>
            </a:r>
          </a:p>
          <a:p>
            <a:endParaRPr lang="en-US" dirty="0"/>
          </a:p>
          <a:p>
            <a:pPr marL="0" indent="0">
              <a:buNone/>
            </a:pPr>
            <a:r>
              <a:rPr lang="en-US" dirty="0" smtClean="0"/>
              <a:t>Note : three sentences have the same abstract representation ( deep structure ) which is you as a person push the chair.</a:t>
            </a:r>
            <a:endParaRPr lang="en-US" dirty="0"/>
          </a:p>
        </p:txBody>
      </p:sp>
    </p:spTree>
    <p:extLst>
      <p:ext uri="{BB962C8B-B14F-4D97-AF65-F5344CB8AC3E}">
        <p14:creationId xmlns="" xmlns:p14="http://schemas.microsoft.com/office/powerpoint/2010/main" val="853687523"/>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a:spLocks noGrp="1"/>
          </p:cNvSpPr>
          <p:nvPr/>
        </p:nvSpPr>
        <p:spPr>
          <a:xfrm>
            <a:off x="304800" y="609600"/>
            <a:ext cx="8534400" cy="5867399"/>
          </a:xfrm>
          <a:prstGeom prst="rect">
            <a:avLst/>
          </a:prstGeom>
          <a:solidFill>
            <a:srgbClr val="FF3399"/>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800" b="1" dirty="0" smtClean="0"/>
              <a:t>2. Same surface structure and different deep structure.</a:t>
            </a:r>
          </a:p>
          <a:p>
            <a:pPr marL="0" indent="0">
              <a:buNone/>
            </a:pPr>
            <a:r>
              <a:rPr lang="en-US" sz="2800" b="1" dirty="0" smtClean="0"/>
              <a:t>e.g.</a:t>
            </a:r>
          </a:p>
          <a:p>
            <a:pPr marL="0" indent="0">
              <a:buNone/>
            </a:pPr>
            <a:r>
              <a:rPr lang="en-US" sz="2800" i="1" dirty="0" smtClean="0"/>
              <a:t>John saw the man with a telescope</a:t>
            </a:r>
          </a:p>
          <a:p>
            <a:pPr marL="0" indent="0">
              <a:buNone/>
            </a:pPr>
            <a:endParaRPr lang="en-US" sz="2800" i="1" dirty="0"/>
          </a:p>
          <a:p>
            <a:pPr marL="0" indent="0">
              <a:buNone/>
            </a:pPr>
            <a:r>
              <a:rPr lang="en-US" sz="2800" i="1" dirty="0" smtClean="0"/>
              <a:t>Note : </a:t>
            </a:r>
            <a:r>
              <a:rPr lang="en-US" sz="2800" dirty="0"/>
              <a:t>Who has the telescope? </a:t>
            </a:r>
            <a:r>
              <a:rPr lang="en-US" sz="2800" dirty="0" smtClean="0"/>
              <a:t>John, </a:t>
            </a:r>
            <a:r>
              <a:rPr lang="en-US" sz="2800" dirty="0"/>
              <a:t>or </a:t>
            </a:r>
            <a:r>
              <a:rPr lang="en-US" sz="2800" dirty="0" smtClean="0"/>
              <a:t>the man?</a:t>
            </a:r>
            <a:endParaRPr lang="en-US" sz="2800" i="1" dirty="0" smtClean="0"/>
          </a:p>
          <a:p>
            <a:pPr marL="0" indent="0">
              <a:buNone/>
            </a:pPr>
            <a:endParaRPr lang="en-US" sz="2800" b="1" dirty="0"/>
          </a:p>
        </p:txBody>
      </p:sp>
    </p:spTree>
    <p:extLst>
      <p:ext uri="{BB962C8B-B14F-4D97-AF65-F5344CB8AC3E}">
        <p14:creationId xmlns="" xmlns:p14="http://schemas.microsoft.com/office/powerpoint/2010/main" val="3834128800"/>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4"/>
          <p:cNvSpPr>
            <a:spLocks noGrp="1"/>
          </p:cNvSpPr>
          <p:nvPr/>
        </p:nvSpPr>
        <p:spPr>
          <a:xfrm>
            <a:off x="457200" y="609600"/>
            <a:ext cx="8229600" cy="5486399"/>
          </a:xfrm>
          <a:prstGeom prst="rect">
            <a:avLst/>
          </a:prstGeom>
          <a:solidFill>
            <a:srgbClr val="FF3399"/>
          </a:solid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4400" b="1" dirty="0" smtClean="0">
                <a:latin typeface="FrankRuehl" pitchFamily="34" charset="-79"/>
                <a:cs typeface="FrankRuehl" pitchFamily="34" charset="-79"/>
              </a:rPr>
              <a:t>Phrase Structure </a:t>
            </a:r>
            <a:r>
              <a:rPr lang="en-US" sz="4400" b="1" dirty="0">
                <a:latin typeface="FrankRuehl" pitchFamily="34" charset="-79"/>
                <a:cs typeface="FrankRuehl" pitchFamily="34" charset="-79"/>
              </a:rPr>
              <a:t>R</a:t>
            </a:r>
            <a:r>
              <a:rPr lang="en-US" sz="4400" b="1" dirty="0" smtClean="0">
                <a:latin typeface="FrankRuehl" pitchFamily="34" charset="-79"/>
                <a:cs typeface="FrankRuehl" pitchFamily="34" charset="-79"/>
              </a:rPr>
              <a:t>ules</a:t>
            </a:r>
            <a:br>
              <a:rPr lang="en-US" sz="4400" b="1" dirty="0" smtClean="0">
                <a:latin typeface="FrankRuehl" pitchFamily="34" charset="-79"/>
                <a:cs typeface="FrankRuehl" pitchFamily="34" charset="-79"/>
              </a:rPr>
            </a:br>
            <a:endParaRPr lang="en-US" sz="4400" b="1" dirty="0" smtClean="0">
              <a:latin typeface="FrankRuehl" pitchFamily="34" charset="-79"/>
              <a:cs typeface="FrankRuehl" pitchFamily="34" charset="-79"/>
            </a:endParaRPr>
          </a:p>
          <a:p>
            <a:pPr marL="0" indent="0">
              <a:buNone/>
            </a:pPr>
            <a:r>
              <a:rPr lang="en-US" dirty="0" smtClean="0"/>
              <a:t>S   = NP + VP</a:t>
            </a:r>
          </a:p>
          <a:p>
            <a:pPr marL="0" indent="0">
              <a:buNone/>
            </a:pPr>
            <a:r>
              <a:rPr lang="en-US" dirty="0" smtClean="0"/>
              <a:t/>
            </a:r>
            <a:br>
              <a:rPr lang="en-US" dirty="0" smtClean="0"/>
            </a:br>
            <a:r>
              <a:rPr lang="en-US" dirty="0" smtClean="0"/>
              <a:t>VP = V + NP</a:t>
            </a:r>
          </a:p>
          <a:p>
            <a:pPr marL="0" indent="0">
              <a:buNone/>
            </a:pPr>
            <a:r>
              <a:rPr lang="en-US" dirty="0" smtClean="0"/>
              <a:t/>
            </a:r>
            <a:br>
              <a:rPr lang="en-US" dirty="0" smtClean="0"/>
            </a:br>
            <a:r>
              <a:rPr lang="en-US" dirty="0" smtClean="0"/>
              <a:t>NP = </a:t>
            </a:r>
            <a:r>
              <a:rPr lang="en-US" dirty="0" err="1" smtClean="0"/>
              <a:t>det</a:t>
            </a:r>
            <a:r>
              <a:rPr lang="en-US" dirty="0" smtClean="0"/>
              <a:t> + N</a:t>
            </a:r>
          </a:p>
          <a:p>
            <a:pPr marL="0" indent="0">
              <a:buNone/>
            </a:pPr>
            <a:endParaRPr lang="en-US" dirty="0"/>
          </a:p>
        </p:txBody>
      </p:sp>
    </p:spTree>
    <p:extLst>
      <p:ext uri="{BB962C8B-B14F-4D97-AF65-F5344CB8AC3E}">
        <p14:creationId xmlns="" xmlns:p14="http://schemas.microsoft.com/office/powerpoint/2010/main" val="384186538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50000"/>
                  </a:schemeClr>
                </a:solidFill>
              </a:rPr>
              <a:t>Deep &amp; Surface Structures</a:t>
            </a:r>
            <a:endParaRPr lang="en-US" dirty="0"/>
          </a:p>
        </p:txBody>
      </p:sp>
      <p:sp>
        <p:nvSpPr>
          <p:cNvPr id="3" name="Content Placeholder 2"/>
          <p:cNvSpPr>
            <a:spLocks noGrp="1"/>
          </p:cNvSpPr>
          <p:nvPr>
            <p:ph sz="quarter" idx="1"/>
          </p:nvPr>
        </p:nvSpPr>
        <p:spPr/>
        <p:txBody>
          <a:bodyPr/>
          <a:lstStyle/>
          <a:p>
            <a:pPr>
              <a:lnSpc>
                <a:spcPct val="80000"/>
              </a:lnSpc>
            </a:pPr>
            <a:r>
              <a:rPr lang="en-US" sz="2600" dirty="0" smtClean="0"/>
              <a:t>How superficially different sentences are closely related?</a:t>
            </a:r>
          </a:p>
          <a:p>
            <a:pPr lvl="1">
              <a:lnSpc>
                <a:spcPct val="80000"/>
              </a:lnSpc>
            </a:pPr>
            <a:r>
              <a:rPr lang="en-US" dirty="0" smtClean="0"/>
              <a:t>Charlie broke the window.</a:t>
            </a:r>
          </a:p>
          <a:p>
            <a:pPr lvl="1">
              <a:lnSpc>
                <a:spcPct val="80000"/>
              </a:lnSpc>
            </a:pPr>
            <a:r>
              <a:rPr lang="en-US" dirty="0" smtClean="0"/>
              <a:t>The window was broken by Charlie</a:t>
            </a:r>
          </a:p>
          <a:p>
            <a:pPr lvl="1">
              <a:lnSpc>
                <a:spcPct val="80000"/>
              </a:lnSpc>
            </a:pPr>
            <a:r>
              <a:rPr lang="en-US" dirty="0" smtClean="0"/>
              <a:t>Charlie who broke the window.</a:t>
            </a:r>
          </a:p>
          <a:p>
            <a:pPr lvl="1">
              <a:lnSpc>
                <a:spcPct val="80000"/>
              </a:lnSpc>
            </a:pPr>
            <a:r>
              <a:rPr lang="en-US" dirty="0" smtClean="0"/>
              <a:t>Was the window broken by Charlie?</a:t>
            </a:r>
          </a:p>
          <a:p>
            <a:pPr lvl="1">
              <a:lnSpc>
                <a:spcPct val="80000"/>
              </a:lnSpc>
            </a:pPr>
            <a:endParaRPr lang="en-US" dirty="0" smtClean="0"/>
          </a:p>
          <a:p>
            <a:pPr lvl="1">
              <a:lnSpc>
                <a:spcPct val="80000"/>
              </a:lnSpc>
              <a:buFont typeface="Wingdings" pitchFamily="2" charset="2"/>
              <a:buChar char="Ø"/>
            </a:pPr>
            <a:r>
              <a:rPr lang="en-US" i="1" dirty="0" smtClean="0">
                <a:solidFill>
                  <a:schemeClr val="hlink"/>
                </a:solidFill>
              </a:rPr>
              <a:t>Difference in their surface structure</a:t>
            </a:r>
            <a:r>
              <a:rPr lang="en-US" dirty="0" smtClean="0"/>
              <a:t> = difference in syntactic forms</a:t>
            </a:r>
          </a:p>
          <a:p>
            <a:pPr lvl="1">
              <a:lnSpc>
                <a:spcPct val="80000"/>
              </a:lnSpc>
              <a:buFont typeface="Wingdings" pitchFamily="2" charset="2"/>
              <a:buChar char="Ø"/>
            </a:pPr>
            <a:r>
              <a:rPr lang="en-US" i="1" dirty="0" smtClean="0">
                <a:solidFill>
                  <a:schemeClr val="hlink"/>
                </a:solidFill>
              </a:rPr>
              <a:t>BUT they have the same ‘deep’ or underlying structure</a:t>
            </a:r>
            <a:endParaRPr lang="en-US" sz="2100" dirty="0" smtClean="0"/>
          </a:p>
          <a:p>
            <a:endParaRPr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7030A0"/>
                </a:solidFill>
              </a:rPr>
              <a:t>Transformational Generative Grammar</a:t>
            </a:r>
            <a:endParaRPr lang="en-US" b="1" dirty="0">
              <a:solidFill>
                <a:srgbClr val="7030A0"/>
              </a:solidFill>
            </a:endParaRPr>
          </a:p>
        </p:txBody>
      </p:sp>
      <p:sp>
        <p:nvSpPr>
          <p:cNvPr id="3" name="Content Placeholder 2"/>
          <p:cNvSpPr>
            <a:spLocks noGrp="1"/>
          </p:cNvSpPr>
          <p:nvPr>
            <p:ph sz="quarter" idx="1"/>
          </p:nvPr>
        </p:nvSpPr>
        <p:spPr/>
        <p:txBody>
          <a:bodyPr/>
          <a:lstStyle/>
          <a:p>
            <a:endParaRPr lang="en-US" dirty="0" smtClean="0"/>
          </a:p>
          <a:p>
            <a:pPr>
              <a:buNone/>
            </a:pPr>
            <a:r>
              <a:rPr lang="en-US" dirty="0" smtClean="0"/>
              <a:t>	Transformational Generative Grammar has two aspects:</a:t>
            </a:r>
          </a:p>
          <a:p>
            <a:r>
              <a:rPr lang="en-US" dirty="0" smtClean="0"/>
              <a:t>Transformational</a:t>
            </a:r>
          </a:p>
          <a:p>
            <a:r>
              <a:rPr lang="en-US" dirty="0" smtClean="0"/>
              <a:t>Generative</a:t>
            </a:r>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Transformational Grammar</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Transformational is a method of stating how the structures of many languages can be generated or explained as the result of specific transformations applied to certain basic* structure. </a:t>
            </a:r>
          </a:p>
          <a:p>
            <a:r>
              <a:rPr lang="en-US" dirty="0" smtClean="0"/>
              <a:t>Transformations</a:t>
            </a:r>
          </a:p>
          <a:p>
            <a:pPr>
              <a:buFont typeface="Wingdings" pitchFamily="2" charset="2"/>
              <a:buChar char="§"/>
            </a:pPr>
            <a:r>
              <a:rPr lang="en-US" sz="2000" dirty="0" smtClean="0"/>
              <a:t>I helped John. (Active)</a:t>
            </a:r>
          </a:p>
          <a:p>
            <a:pPr>
              <a:buFont typeface="Wingdings" pitchFamily="2" charset="2"/>
              <a:buChar char="§"/>
            </a:pPr>
            <a:r>
              <a:rPr lang="en-US" sz="2000" dirty="0" smtClean="0"/>
              <a:t>John was helped by me. (Passive)</a:t>
            </a:r>
          </a:p>
          <a:p>
            <a:pPr>
              <a:buFont typeface="Wingdings" pitchFamily="2" charset="2"/>
              <a:buChar char="§"/>
            </a:pPr>
            <a:endParaRPr lang="en-US" sz="2000" dirty="0" smtClean="0"/>
          </a:p>
          <a:p>
            <a:pPr>
              <a:buFont typeface="Wingdings" pitchFamily="2" charset="2"/>
              <a:buChar char="§"/>
            </a:pPr>
            <a:r>
              <a:rPr lang="en-US" sz="2000" dirty="0" smtClean="0"/>
              <a:t>He will come. (affirmative)</a:t>
            </a:r>
          </a:p>
          <a:p>
            <a:pPr>
              <a:buFont typeface="Wingdings" pitchFamily="2" charset="2"/>
              <a:buChar char="§"/>
            </a:pPr>
            <a:r>
              <a:rPr lang="en-US" sz="2000" dirty="0" smtClean="0"/>
              <a:t>Will he come? (Interrogative)</a:t>
            </a:r>
            <a:endParaRPr lang="en-US" sz="2000"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Transformational Grammar</a:t>
            </a:r>
            <a:endParaRPr lang="en-US" dirty="0"/>
          </a:p>
        </p:txBody>
      </p:sp>
      <p:sp>
        <p:nvSpPr>
          <p:cNvPr id="3" name="Content Placeholder 2"/>
          <p:cNvSpPr>
            <a:spLocks noGrp="1"/>
          </p:cNvSpPr>
          <p:nvPr>
            <p:ph sz="quarter" idx="1"/>
          </p:nvPr>
        </p:nvSpPr>
        <p:spPr/>
        <p:txBody>
          <a:bodyPr>
            <a:normAutofit/>
          </a:bodyPr>
          <a:lstStyle/>
          <a:p>
            <a:r>
              <a:rPr lang="en-US" b="1" u="sng" dirty="0" smtClean="0">
                <a:solidFill>
                  <a:schemeClr val="accent3">
                    <a:lumMod val="50000"/>
                  </a:schemeClr>
                </a:solidFill>
              </a:rPr>
              <a:t>Transformational Rules*</a:t>
            </a:r>
          </a:p>
          <a:p>
            <a:pPr>
              <a:buFont typeface="Wingdings" pitchFamily="2" charset="2"/>
              <a:buChar char="§"/>
            </a:pPr>
            <a:r>
              <a:rPr lang="en-US" sz="2000" b="1" dirty="0" smtClean="0"/>
              <a:t>Prescriptive/ Normative Rules:</a:t>
            </a:r>
          </a:p>
          <a:p>
            <a:pPr>
              <a:buFont typeface="Wingdings" pitchFamily="2" charset="2"/>
              <a:buChar char="Ø"/>
            </a:pPr>
            <a:r>
              <a:rPr lang="en-US" sz="2000" dirty="0" smtClean="0"/>
              <a:t>Avoid ending sentences with prepositions</a:t>
            </a:r>
          </a:p>
          <a:p>
            <a:pPr>
              <a:buFont typeface="Wingdings" pitchFamily="2" charset="2"/>
              <a:buChar char="Ø"/>
            </a:pPr>
            <a:r>
              <a:rPr lang="en-US" sz="2000" dirty="0" smtClean="0"/>
              <a:t>The difference between ‘owing’ and ‘due to’</a:t>
            </a:r>
          </a:p>
          <a:p>
            <a:pPr>
              <a:buFont typeface="Wingdings" pitchFamily="2" charset="2"/>
              <a:buChar char="Ø"/>
            </a:pPr>
            <a:r>
              <a:rPr lang="en-US" sz="2000" dirty="0" smtClean="0"/>
              <a:t>Where to use ‘I’ or ‘me’</a:t>
            </a:r>
          </a:p>
          <a:p>
            <a:pPr>
              <a:buFont typeface="Wingdings" pitchFamily="2" charset="2"/>
              <a:buChar char="Ø"/>
            </a:pPr>
            <a:r>
              <a:rPr lang="en-US" sz="2000" dirty="0" smtClean="0"/>
              <a:t>Other traditional rules derived from other classical languages</a:t>
            </a:r>
          </a:p>
          <a:p>
            <a:pPr>
              <a:buFont typeface="Wingdings" pitchFamily="2" charset="2"/>
              <a:buChar char="§"/>
            </a:pPr>
            <a:r>
              <a:rPr lang="en-US" sz="2000" b="1" dirty="0" smtClean="0"/>
              <a:t>Descriptive Rules:</a:t>
            </a:r>
          </a:p>
          <a:p>
            <a:pPr>
              <a:buFont typeface="Wingdings" pitchFamily="2" charset="2"/>
              <a:buChar char="Ø"/>
            </a:pPr>
            <a:r>
              <a:rPr lang="en-US" sz="2000" dirty="0" smtClean="0"/>
              <a:t>Based on observations and inductive rules what happens in language (e.g. He make</a:t>
            </a:r>
            <a:r>
              <a:rPr lang="en-US" sz="2000" dirty="0" smtClean="0">
                <a:solidFill>
                  <a:srgbClr val="FF0000"/>
                </a:solidFill>
              </a:rPr>
              <a:t>s</a:t>
            </a:r>
            <a:r>
              <a:rPr lang="en-US" sz="2000" dirty="0" smtClean="0"/>
              <a:t>... I make….)</a:t>
            </a:r>
          </a:p>
          <a:p>
            <a:pPr>
              <a:buFont typeface="Wingdings" pitchFamily="2" charset="2"/>
              <a:buChar char="§"/>
            </a:pPr>
            <a:r>
              <a:rPr lang="en-US" sz="2000" b="1" dirty="0" smtClean="0"/>
              <a:t>Rewrite Rules:</a:t>
            </a:r>
          </a:p>
          <a:p>
            <a:pPr>
              <a:buFont typeface="Wingdings" pitchFamily="2" charset="2"/>
              <a:buChar char="Ø"/>
            </a:pPr>
            <a:r>
              <a:rPr lang="en-US" sz="2000" dirty="0" smtClean="0"/>
              <a:t>This system deals with symbols. (use of symbols to represent sentence: Example, S    NP+VP)</a:t>
            </a:r>
            <a:endParaRPr lang="en-US" sz="2000" dirty="0"/>
          </a:p>
        </p:txBody>
      </p:sp>
      <p:cxnSp>
        <p:nvCxnSpPr>
          <p:cNvPr id="6" name="Straight Arrow Connector 5"/>
          <p:cNvCxnSpPr/>
          <p:nvPr/>
        </p:nvCxnSpPr>
        <p:spPr>
          <a:xfrm>
            <a:off x="3505200" y="5715000"/>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Transformational Grammar</a:t>
            </a:r>
            <a:endParaRPr lang="en-US" dirty="0"/>
          </a:p>
        </p:txBody>
      </p:sp>
      <p:sp>
        <p:nvSpPr>
          <p:cNvPr id="3" name="Content Placeholder 2"/>
          <p:cNvSpPr>
            <a:spLocks noGrp="1"/>
          </p:cNvSpPr>
          <p:nvPr>
            <p:ph sz="quarter" idx="1"/>
          </p:nvPr>
        </p:nvSpPr>
        <p:spPr/>
        <p:txBody>
          <a:bodyPr>
            <a:normAutofit fontScale="92500" lnSpcReduction="20000"/>
          </a:bodyPr>
          <a:lstStyle/>
          <a:p>
            <a:pPr>
              <a:buFont typeface="Wingdings" pitchFamily="2" charset="2"/>
              <a:buChar char="§"/>
            </a:pPr>
            <a:r>
              <a:rPr lang="en-US" sz="2000" b="1" dirty="0" smtClean="0"/>
              <a:t>Interrogative Rules:</a:t>
            </a:r>
          </a:p>
          <a:p>
            <a:pPr>
              <a:buFont typeface="Wingdings" pitchFamily="2" charset="2"/>
              <a:buChar char="Ø"/>
            </a:pPr>
            <a:r>
              <a:rPr lang="en-US" sz="2000" dirty="0" smtClean="0"/>
              <a:t>Rules to make question statements </a:t>
            </a:r>
          </a:p>
          <a:p>
            <a:pPr>
              <a:buFont typeface="Wingdings" pitchFamily="2" charset="2"/>
              <a:buChar char="Ø"/>
            </a:pPr>
            <a:r>
              <a:rPr lang="en-US" sz="2000" dirty="0" smtClean="0"/>
              <a:t>(Example: I can read. (DS) / Can I read? (SS))</a:t>
            </a:r>
          </a:p>
          <a:p>
            <a:pPr>
              <a:buFont typeface="Wingdings" pitchFamily="2" charset="2"/>
              <a:buChar char="§"/>
            </a:pPr>
            <a:r>
              <a:rPr lang="en-US" sz="2000" b="1" dirty="0" smtClean="0"/>
              <a:t>Affix Switch Rules:</a:t>
            </a:r>
          </a:p>
          <a:p>
            <a:pPr>
              <a:buFont typeface="Wingdings" pitchFamily="2" charset="2"/>
              <a:buChar char="Ø"/>
            </a:pPr>
            <a:r>
              <a:rPr lang="en-US" sz="2000" dirty="0" smtClean="0"/>
              <a:t>Changing form by moving affix</a:t>
            </a:r>
          </a:p>
          <a:p>
            <a:pPr>
              <a:buFont typeface="Wingdings" pitchFamily="2" charset="2"/>
              <a:buChar char="Ø"/>
            </a:pPr>
            <a:r>
              <a:rPr lang="en-US" sz="2000" dirty="0" smtClean="0"/>
              <a:t>(Example: He is going. (DS) / Is he going? (SS)) </a:t>
            </a:r>
          </a:p>
          <a:p>
            <a:pPr>
              <a:buFont typeface="Wingdings" pitchFamily="2" charset="2"/>
              <a:buChar char="§"/>
            </a:pPr>
            <a:r>
              <a:rPr lang="en-US" sz="2000" b="1" dirty="0" smtClean="0"/>
              <a:t>Do-Support Rules:</a:t>
            </a:r>
          </a:p>
          <a:p>
            <a:pPr>
              <a:buFont typeface="Wingdings" pitchFamily="2" charset="2"/>
              <a:buChar char="Ø"/>
            </a:pPr>
            <a:r>
              <a:rPr lang="en-US" sz="2000" dirty="0" smtClean="0"/>
              <a:t>Use of Do, Does</a:t>
            </a:r>
          </a:p>
          <a:p>
            <a:pPr>
              <a:buFont typeface="Wingdings" pitchFamily="2" charset="2"/>
              <a:buChar char="Ø"/>
            </a:pPr>
            <a:r>
              <a:rPr lang="en-US" sz="2000" dirty="0" smtClean="0"/>
              <a:t>(Example: He watches T.V. (DS)  / Does he watch T.V? (SS))</a:t>
            </a:r>
          </a:p>
          <a:p>
            <a:pPr>
              <a:buFont typeface="Wingdings" pitchFamily="2" charset="2"/>
              <a:buChar char="§"/>
            </a:pPr>
            <a:r>
              <a:rPr lang="en-US" sz="2000" b="1" dirty="0" smtClean="0"/>
              <a:t>Negation Rules:</a:t>
            </a:r>
          </a:p>
          <a:p>
            <a:pPr>
              <a:buFont typeface="Wingdings" pitchFamily="2" charset="2"/>
              <a:buChar char="Ø"/>
            </a:pPr>
            <a:r>
              <a:rPr lang="en-US" sz="2000" dirty="0" smtClean="0"/>
              <a:t>Making negative sentences</a:t>
            </a:r>
          </a:p>
          <a:p>
            <a:pPr>
              <a:buFont typeface="Wingdings" pitchFamily="2" charset="2"/>
              <a:buChar char="Ø"/>
            </a:pPr>
            <a:r>
              <a:rPr lang="en-US" sz="2000" dirty="0" smtClean="0"/>
              <a:t>(Example: She likes movies. (DS) / She does not like movies. (SS))</a:t>
            </a:r>
          </a:p>
          <a:p>
            <a:pPr>
              <a:buFont typeface="Wingdings" pitchFamily="2" charset="2"/>
              <a:buChar char="§"/>
            </a:pPr>
            <a:r>
              <a:rPr lang="en-US" sz="2000" b="1" dirty="0" err="1" smtClean="0"/>
              <a:t>Passivation</a:t>
            </a:r>
            <a:r>
              <a:rPr lang="en-US" sz="2000" b="1" dirty="0" smtClean="0"/>
              <a:t> Rules:</a:t>
            </a:r>
          </a:p>
          <a:p>
            <a:pPr>
              <a:buFont typeface="Wingdings" pitchFamily="2" charset="2"/>
              <a:buChar char="Ø"/>
            </a:pPr>
            <a:r>
              <a:rPr lang="en-US" sz="2000" dirty="0" smtClean="0"/>
              <a:t>Changing voice (active…passive)</a:t>
            </a:r>
          </a:p>
          <a:p>
            <a:pPr>
              <a:buFont typeface="Wingdings" pitchFamily="2" charset="2"/>
              <a:buChar char="Ø"/>
            </a:pPr>
            <a:r>
              <a:rPr lang="en-US" sz="2000" dirty="0" smtClean="0"/>
              <a:t>(Example: I play Hockey. (DS) / Hockey is played by me. (SS))</a:t>
            </a:r>
            <a:endParaRPr lang="en-US" sz="2000"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030A0"/>
                </a:solidFill>
              </a:rPr>
              <a:t>Generative Grammar</a:t>
            </a:r>
            <a:endParaRPr lang="en-US" dirty="0">
              <a:solidFill>
                <a:srgbClr val="7030A0"/>
              </a:solidFill>
            </a:endParaRPr>
          </a:p>
        </p:txBody>
      </p:sp>
      <p:sp>
        <p:nvSpPr>
          <p:cNvPr id="3" name="Content Placeholder 2"/>
          <p:cNvSpPr>
            <a:spLocks noGrp="1"/>
          </p:cNvSpPr>
          <p:nvPr>
            <p:ph sz="quarter" idx="1"/>
          </p:nvPr>
        </p:nvSpPr>
        <p:spPr/>
        <p:txBody>
          <a:bodyPr>
            <a:normAutofit lnSpcReduction="10000"/>
          </a:bodyPr>
          <a:lstStyle/>
          <a:p>
            <a:r>
              <a:rPr lang="en-US" dirty="0" smtClean="0"/>
              <a:t>Formally, a generative grammar is defined as one that is fully </a:t>
            </a:r>
            <a:r>
              <a:rPr lang="en-US" dirty="0" smtClean="0">
                <a:solidFill>
                  <a:srgbClr val="FF0000"/>
                </a:solidFill>
              </a:rPr>
              <a:t>explicit</a:t>
            </a:r>
            <a:r>
              <a:rPr lang="en-US" dirty="0" smtClean="0"/>
              <a:t>. It is a </a:t>
            </a:r>
            <a:r>
              <a:rPr lang="en-US" dirty="0" smtClean="0">
                <a:solidFill>
                  <a:srgbClr val="FF0000"/>
                </a:solidFill>
              </a:rPr>
              <a:t>finite set of rules </a:t>
            </a:r>
            <a:r>
              <a:rPr lang="en-US" dirty="0" smtClean="0"/>
              <a:t>that can be applied to </a:t>
            </a:r>
            <a:r>
              <a:rPr lang="en-US" dirty="0" smtClean="0">
                <a:solidFill>
                  <a:srgbClr val="FF0000"/>
                </a:solidFill>
              </a:rPr>
              <a:t>generate</a:t>
            </a:r>
            <a:r>
              <a:rPr lang="en-US" dirty="0" smtClean="0"/>
              <a:t> </a:t>
            </a:r>
            <a:r>
              <a:rPr lang="en-US" dirty="0" smtClean="0">
                <a:solidFill>
                  <a:srgbClr val="FF0000"/>
                </a:solidFill>
              </a:rPr>
              <a:t>all those and only those</a:t>
            </a:r>
            <a:r>
              <a:rPr lang="en-US" dirty="0" smtClean="0"/>
              <a:t> sentences (often but not necessarily, infinite in number) that are </a:t>
            </a:r>
            <a:r>
              <a:rPr lang="en-US" dirty="0" smtClean="0">
                <a:solidFill>
                  <a:srgbClr val="FF0000"/>
                </a:solidFill>
              </a:rPr>
              <a:t>grammatical</a:t>
            </a:r>
            <a:r>
              <a:rPr lang="en-US" dirty="0" smtClean="0"/>
              <a:t> in a given language (Chomsky)</a:t>
            </a:r>
          </a:p>
          <a:p>
            <a:pPr>
              <a:buFont typeface="Wingdings" pitchFamily="2" charset="2"/>
              <a:buChar char="Ø"/>
            </a:pPr>
            <a:r>
              <a:rPr lang="en-US" sz="1800" dirty="0" smtClean="0"/>
              <a:t>Explicit means what are possible sentences of language</a:t>
            </a:r>
          </a:p>
          <a:p>
            <a:pPr>
              <a:buFont typeface="Wingdings" pitchFamily="2" charset="2"/>
              <a:buChar char="Ø"/>
            </a:pPr>
            <a:r>
              <a:rPr lang="en-US" sz="1800" dirty="0" smtClean="0"/>
              <a:t>To say a grammar generates a sentence is technical which means grammar assigns a structural description to sentences*</a:t>
            </a:r>
          </a:p>
          <a:p>
            <a:pPr>
              <a:buFont typeface="Wingdings" pitchFamily="2" charset="2"/>
              <a:buChar char="Ø"/>
            </a:pPr>
            <a:r>
              <a:rPr lang="en-US" sz="1800" dirty="0" smtClean="0"/>
              <a:t>“all and only”= all grammatical sentences and only grammatical sentences </a:t>
            </a:r>
          </a:p>
          <a:p>
            <a:pPr>
              <a:buFont typeface="Wingdings" pitchFamily="2" charset="2"/>
              <a:buChar char="Ø"/>
            </a:pPr>
            <a:r>
              <a:rPr lang="en-US" sz="1800" dirty="0" smtClean="0"/>
              <a:t>Finite rules     infinite number of well-formed sentences</a:t>
            </a:r>
          </a:p>
          <a:p>
            <a:endParaRPr lang="en-US" dirty="0"/>
          </a:p>
        </p:txBody>
      </p:sp>
      <p:cxnSp>
        <p:nvCxnSpPr>
          <p:cNvPr id="5" name="Straight Arrow Connector 4"/>
          <p:cNvCxnSpPr/>
          <p:nvPr/>
        </p:nvCxnSpPr>
        <p:spPr>
          <a:xfrm>
            <a:off x="2209800" y="5942012"/>
            <a:ext cx="228600" cy="1588"/>
          </a:xfrm>
          <a:prstGeom prst="straightConnector1">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030A0"/>
                </a:solidFill>
              </a:rPr>
              <a:t>Generative Grammar</a:t>
            </a:r>
            <a:endParaRPr lang="en-US" dirty="0"/>
          </a:p>
        </p:txBody>
      </p:sp>
      <p:sp>
        <p:nvSpPr>
          <p:cNvPr id="3" name="Content Placeholder 2"/>
          <p:cNvSpPr>
            <a:spLocks noGrp="1"/>
          </p:cNvSpPr>
          <p:nvPr>
            <p:ph sz="quarter" idx="1"/>
          </p:nvPr>
        </p:nvSpPr>
        <p:spPr/>
        <p:txBody>
          <a:bodyPr>
            <a:normAutofit lnSpcReduction="10000"/>
          </a:bodyPr>
          <a:lstStyle/>
          <a:p>
            <a:pPr>
              <a:buNone/>
            </a:pPr>
            <a:r>
              <a:rPr lang="en-US" b="1" dirty="0" smtClean="0"/>
              <a:t>	</a:t>
            </a:r>
            <a:r>
              <a:rPr lang="en-US" b="1" u="sng" dirty="0" smtClean="0"/>
              <a:t>Properties of Generative Grammar</a:t>
            </a:r>
          </a:p>
          <a:p>
            <a:r>
              <a:rPr lang="en-US" dirty="0" smtClean="0"/>
              <a:t>It includes whatever is in phrase structure grammar and transformational grammar and further takes into account all possible syntactic structures</a:t>
            </a:r>
          </a:p>
          <a:p>
            <a:r>
              <a:rPr lang="en-US" dirty="0" smtClean="0"/>
              <a:t>The grammar has finite number of rules but capable to produce infinite number of structures. In this way, productivity in language is covered.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8915400" cy="1143000"/>
          </a:xfrm>
        </p:spPr>
        <p:txBody>
          <a:bodyPr rtlCol="0">
            <a:noAutofit/>
          </a:bodyPr>
          <a:lstStyle/>
          <a:p>
            <a:pPr eaLnBrk="1" fontAlgn="auto" hangingPunct="1">
              <a:spcAft>
                <a:spcPts val="0"/>
              </a:spcAft>
              <a:defRPr/>
            </a:pPr>
            <a:r>
              <a:rPr lang="en-US" dirty="0" smtClean="0">
                <a:solidFill>
                  <a:schemeClr val="accent1">
                    <a:satMod val="150000"/>
                  </a:schemeClr>
                </a:solidFill>
              </a:rPr>
              <a:t>Chomsky’s Critique to Skinner’s Model</a:t>
            </a:r>
            <a:endParaRPr lang="fr-FR" dirty="0">
              <a:solidFill>
                <a:schemeClr val="accent1">
                  <a:satMod val="150000"/>
                </a:schemeClr>
              </a:solidFill>
            </a:endParaRPr>
          </a:p>
        </p:txBody>
      </p:sp>
      <p:sp>
        <p:nvSpPr>
          <p:cNvPr id="11267" name="Espace réservé du contenu 2"/>
          <p:cNvSpPr>
            <a:spLocks noGrp="1"/>
          </p:cNvSpPr>
          <p:nvPr>
            <p:ph idx="1"/>
          </p:nvPr>
        </p:nvSpPr>
        <p:spPr/>
        <p:txBody>
          <a:bodyPr/>
          <a:lstStyle/>
          <a:p>
            <a:pPr eaLnBrk="1" hangingPunct="1">
              <a:buFont typeface="Arial" charset="0"/>
              <a:buNone/>
            </a:pPr>
            <a:r>
              <a:rPr lang="en-US" dirty="0" smtClean="0"/>
              <a:t>Patterns of development are universal.</a:t>
            </a:r>
            <a:endParaRPr lang="fr-FR" dirty="0" smtClean="0"/>
          </a:p>
          <a:p>
            <a:pPr algn="just" eaLnBrk="1" hangingPunct="1"/>
            <a:r>
              <a:rPr lang="en-US" dirty="0" smtClean="0"/>
              <a:t>When children develop their language, they learn the various aspects of language in a very similar order.</a:t>
            </a:r>
            <a:endParaRPr lang="fr-FR" dirty="0" smtClean="0"/>
          </a:p>
          <a:p>
            <a:pPr algn="just" eaLnBrk="1" hangingPunct="1"/>
            <a:r>
              <a:rPr lang="en-US" dirty="0" smtClean="0"/>
              <a:t>If children only learn what they are taught, the order of what they learnt would vary in different environments.</a:t>
            </a:r>
            <a:endParaRPr lang="fr-FR" dirty="0" smtClean="0"/>
          </a:p>
          <a:p>
            <a:pPr eaLnBrk="1" hangingPunct="1">
              <a:buFont typeface="Arial" charset="0"/>
              <a:buNone/>
            </a:pPr>
            <a:r>
              <a:rPr lang="en-US" dirty="0" smtClean="0"/>
              <a:t>    e.g.: Brown Model 1973:</a:t>
            </a:r>
            <a:endParaRPr lang="fr-FR" dirty="0" smtClean="0"/>
          </a:p>
          <a:p>
            <a:pPr eaLnBrk="1" hangingPunct="1">
              <a:buFont typeface="Arial" charset="0"/>
              <a:buNone/>
            </a:pPr>
            <a:endParaRPr lang="fr-FR" dirty="0" smtClean="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Transformational-generative theory</a:t>
            </a:r>
            <a:endParaRPr lang="en-US" dirty="0"/>
          </a:p>
        </p:txBody>
      </p:sp>
      <p:sp>
        <p:nvSpPr>
          <p:cNvPr id="3" name="Content Placeholder 2"/>
          <p:cNvSpPr>
            <a:spLocks noGrp="1"/>
          </p:cNvSpPr>
          <p:nvPr>
            <p:ph idx="1"/>
          </p:nvPr>
        </p:nvSpPr>
        <p:spPr/>
        <p:txBody>
          <a:bodyPr/>
          <a:lstStyle/>
          <a:p>
            <a:r>
              <a:rPr lang="en-US" dirty="0" smtClean="0"/>
              <a:t>Transformational-generative theory has been revised and recast almost continuously since its statement in Chomsky’s Syntactic Structures in 1957. Its present stage is by no means final. Even its most fundamental premise-that syntactic structure is central to the operation of human language-has been seriously questioned in recent years.</a:t>
            </a:r>
          </a:p>
          <a:p>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err="1" smtClean="0"/>
              <a:t>Transformationalists</a:t>
            </a:r>
            <a:r>
              <a:rPr lang="en-US" dirty="0" smtClean="0"/>
              <a:t> pointed to sentences like:</a:t>
            </a:r>
          </a:p>
          <a:p>
            <a:pPr lvl="1"/>
            <a:endParaRPr lang="en-US" dirty="0" smtClean="0"/>
          </a:p>
          <a:p>
            <a:pPr lvl="1"/>
            <a:r>
              <a:rPr lang="en-US" dirty="0" smtClean="0"/>
              <a:t>Gama is easy to please.</a:t>
            </a:r>
          </a:p>
          <a:p>
            <a:pPr lvl="1"/>
            <a:r>
              <a:rPr lang="en-US" dirty="0" smtClean="0"/>
              <a:t>Gama is eager to please.</a:t>
            </a:r>
          </a:p>
          <a:p>
            <a:endParaRPr lang="en-US" dirty="0" smtClean="0"/>
          </a:p>
          <a:p>
            <a:r>
              <a:rPr lang="en-US" dirty="0" smtClean="0"/>
              <a:t>And insisted that some means should be found to point up the very real difference in the sentences- in the first sentence, others could please Gama; in the second, Gama sought to please others.</a:t>
            </a:r>
          </a:p>
          <a:p>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
            <a:ext cx="8229600" cy="1143000"/>
          </a:xfrm>
        </p:spPr>
        <p:txBody>
          <a:bodyPr/>
          <a:lstStyle/>
          <a:p>
            <a:r>
              <a:rPr lang="en-US" dirty="0" smtClean="0"/>
              <a:t>Importance of a Syntactic System… </a:t>
            </a:r>
            <a:endParaRPr lang="en-US" dirty="0"/>
          </a:p>
        </p:txBody>
      </p:sp>
      <p:sp>
        <p:nvSpPr>
          <p:cNvPr id="5" name="Content Placeholder 4"/>
          <p:cNvSpPr>
            <a:spLocks noGrp="1"/>
          </p:cNvSpPr>
          <p:nvPr>
            <p:ph idx="1"/>
          </p:nvPr>
        </p:nvSpPr>
        <p:spPr>
          <a:xfrm>
            <a:off x="457200" y="1295401"/>
            <a:ext cx="8229600" cy="4191000"/>
          </a:xfrm>
        </p:spPr>
        <p:txBody>
          <a:bodyPr>
            <a:normAutofit fontScale="92500" lnSpcReduction="20000"/>
          </a:bodyPr>
          <a:lstStyle/>
          <a:p>
            <a:r>
              <a:rPr lang="en-US" dirty="0" smtClean="0"/>
              <a:t>A child may be said to perform 2 language- learning operations. While he is learning differences in meaning </a:t>
            </a:r>
          </a:p>
          <a:p>
            <a:pPr lvl="2"/>
            <a:r>
              <a:rPr lang="en-US" dirty="0" smtClean="0"/>
              <a:t>(that is, some small furry animals are dogs, some are cats, others are squirrels, and so on), </a:t>
            </a:r>
          </a:p>
          <a:p>
            <a:r>
              <a:rPr lang="en-US" dirty="0" smtClean="0"/>
              <a:t>he is also learning to put words together in grammatical patterns</a:t>
            </a:r>
          </a:p>
          <a:p>
            <a:pPr lvl="2"/>
            <a:r>
              <a:rPr lang="en-US" dirty="0" smtClean="0"/>
              <a:t>(that is, the top of my head, not *my head top; fire burns, not *fire of burn, and so on).</a:t>
            </a:r>
          </a:p>
          <a:p>
            <a:r>
              <a:rPr lang="en-US" dirty="0" smtClean="0"/>
              <a:t>He learns, in short, both </a:t>
            </a:r>
            <a:r>
              <a:rPr lang="en-US" b="1" dirty="0" smtClean="0"/>
              <a:t>semantic definition </a:t>
            </a:r>
            <a:r>
              <a:rPr lang="en-US" dirty="0" smtClean="0"/>
              <a:t>and </a:t>
            </a:r>
            <a:r>
              <a:rPr lang="en-US" b="1" dirty="0" smtClean="0"/>
              <a:t>grammatical rule</a:t>
            </a:r>
            <a:r>
              <a:rPr lang="en-US" dirty="0" smtClean="0"/>
              <a:t>.</a:t>
            </a:r>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Importance of a Syntactic System… </a:t>
            </a:r>
            <a:endParaRPr lang="en-US" dirty="0"/>
          </a:p>
        </p:txBody>
      </p:sp>
      <p:sp>
        <p:nvSpPr>
          <p:cNvPr id="3" name="Content Placeholder 2"/>
          <p:cNvSpPr>
            <a:spLocks noGrp="1"/>
          </p:cNvSpPr>
          <p:nvPr>
            <p:ph idx="1"/>
          </p:nvPr>
        </p:nvSpPr>
        <p:spPr>
          <a:xfrm>
            <a:off x="76200" y="1143000"/>
            <a:ext cx="8610600" cy="5562600"/>
          </a:xfrm>
        </p:spPr>
        <p:txBody>
          <a:bodyPr>
            <a:normAutofit/>
          </a:bodyPr>
          <a:lstStyle/>
          <a:p>
            <a:r>
              <a:rPr lang="en-US" dirty="0" err="1" smtClean="0"/>
              <a:t>Transformationalists</a:t>
            </a:r>
            <a:r>
              <a:rPr lang="en-US" dirty="0" smtClean="0"/>
              <a:t> believe that the language-acquiring ability of the human mind is an innate, genetically carried attribute that is possessed by no other creature.</a:t>
            </a:r>
          </a:p>
          <a:p>
            <a:r>
              <a:rPr lang="en-US" dirty="0" smtClean="0"/>
              <a:t>Children –even those with very low IQs- manage to acquire language in a remarkably short time.</a:t>
            </a:r>
          </a:p>
          <a:p>
            <a:r>
              <a:rPr lang="en-US" dirty="0" smtClean="0"/>
              <a:t>No animal has ever acquired true language even though some have been given years of painstaking training, drill, and the concentrated efforts of battalions of experts. </a:t>
            </a:r>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Transformationalists</a:t>
            </a:r>
            <a:r>
              <a:rPr lang="en-US" dirty="0" smtClean="0"/>
              <a:t> who saw a need for an overall theory of syntax hoped to meet these challenges:</a:t>
            </a:r>
          </a:p>
          <a:p>
            <a:pPr lvl="1"/>
            <a:r>
              <a:rPr lang="en-US" dirty="0" smtClean="0"/>
              <a:t>They proposed to describe the syntactic system shared by speakers of a natural language – English.</a:t>
            </a:r>
          </a:p>
          <a:p>
            <a:pPr lvl="1"/>
            <a:r>
              <a:rPr lang="en-US" dirty="0" smtClean="0"/>
              <a:t>They insisted on absolute precision of description.</a:t>
            </a:r>
          </a:p>
          <a:p>
            <a:pPr lvl="1"/>
            <a:r>
              <a:rPr lang="en-US" dirty="0" smtClean="0"/>
              <a:t>They insisted on simplicity of description.</a:t>
            </a:r>
          </a:p>
          <a:p>
            <a:pPr lvl="1"/>
            <a:r>
              <a:rPr lang="en-US" dirty="0" smtClean="0"/>
              <a:t>The ultimate goal of the grammar would be to account for the syntactic structure of all of the sentences possible in English.</a:t>
            </a:r>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Summary...</a:t>
            </a:r>
            <a:endParaRPr lang="en-US" dirty="0"/>
          </a:p>
        </p:txBody>
      </p:sp>
      <p:sp>
        <p:nvSpPr>
          <p:cNvPr id="3" name="Content Placeholder 2"/>
          <p:cNvSpPr>
            <a:spLocks noGrp="1"/>
          </p:cNvSpPr>
          <p:nvPr>
            <p:ph idx="1"/>
          </p:nvPr>
        </p:nvSpPr>
        <p:spPr>
          <a:xfrm>
            <a:off x="228600" y="1066800"/>
            <a:ext cx="8534400" cy="5562600"/>
          </a:xfrm>
        </p:spPr>
        <p:txBody>
          <a:bodyPr>
            <a:normAutofit fontScale="92500" lnSpcReduction="20000"/>
          </a:bodyPr>
          <a:lstStyle/>
          <a:p>
            <a:r>
              <a:rPr lang="en-US" dirty="0" err="1" smtClean="0"/>
              <a:t>Transformationalists</a:t>
            </a:r>
            <a:r>
              <a:rPr lang="en-US" dirty="0" smtClean="0"/>
              <a:t> contend that the syntactic system they wish to describe is not only important, but, in fact, central to the operation of human language. In support to this belief, they point to these facts:</a:t>
            </a:r>
          </a:p>
          <a:p>
            <a:pPr lvl="1"/>
            <a:r>
              <a:rPr lang="en-US" dirty="0" smtClean="0"/>
              <a:t>Speakers of English are endlessly creative in using their language; they deal with new and unique sentences daily with very little difficulty.</a:t>
            </a:r>
          </a:p>
          <a:p>
            <a:pPr lvl="1"/>
            <a:r>
              <a:rPr lang="en-US" dirty="0" smtClean="0"/>
              <a:t>Children acquire this enormously complex system very quickly, at a very early age, and without specific instruction.  ( </a:t>
            </a:r>
            <a:r>
              <a:rPr lang="en-US" dirty="0" smtClean="0">
                <a:hlinkClick r:id="rId2"/>
              </a:rPr>
              <a:t>http://www.5min.com/Video/The-Stages-of-Language-Development-in-Children-326728812</a:t>
            </a:r>
            <a:r>
              <a:rPr lang="en-US" dirty="0" smtClean="0"/>
              <a:t>  )</a:t>
            </a:r>
          </a:p>
          <a:p>
            <a:pPr lvl="1"/>
            <a:r>
              <a:rPr lang="en-US" dirty="0" smtClean="0"/>
              <a:t>All evidence points to the fact that the ability to acquire true language is a uniquely human attribute.</a:t>
            </a:r>
          </a:p>
          <a:p>
            <a:pPr lvl="1">
              <a:buNone/>
            </a:pPr>
            <a:endParaRPr lang="en-US"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143000"/>
          </a:xfrm>
        </p:spPr>
        <p:txBody>
          <a:bodyPr/>
          <a:lstStyle/>
          <a:p>
            <a:r>
              <a:rPr lang="en-US" dirty="0" smtClean="0"/>
              <a:t>The Original Theory</a:t>
            </a:r>
            <a:endParaRPr lang="en-US" dirty="0"/>
          </a:p>
        </p:txBody>
      </p:sp>
      <p:sp>
        <p:nvSpPr>
          <p:cNvPr id="5" name="Content Placeholder 4"/>
          <p:cNvSpPr>
            <a:spLocks noGrp="1"/>
          </p:cNvSpPr>
          <p:nvPr>
            <p:ph sz="half" idx="1"/>
          </p:nvPr>
        </p:nvSpPr>
        <p:spPr>
          <a:xfrm>
            <a:off x="0" y="1066800"/>
            <a:ext cx="5943600" cy="5791200"/>
          </a:xfrm>
        </p:spPr>
        <p:txBody>
          <a:bodyPr>
            <a:normAutofit fontScale="77500" lnSpcReduction="20000"/>
          </a:bodyPr>
          <a:lstStyle/>
          <a:p>
            <a:r>
              <a:rPr lang="en-US" dirty="0" smtClean="0"/>
              <a:t>In its initial stages transformational-generative grammar began to describe the syntactic system of English by a method derived in part from mathematics and symbolic logic.</a:t>
            </a:r>
          </a:p>
          <a:p>
            <a:r>
              <a:rPr lang="en-US" dirty="0" smtClean="0"/>
              <a:t>The 1</a:t>
            </a:r>
            <a:r>
              <a:rPr lang="en-US" baseline="30000" dirty="0" smtClean="0"/>
              <a:t>st</a:t>
            </a:r>
            <a:r>
              <a:rPr lang="en-US" dirty="0" smtClean="0"/>
              <a:t> step was to assign symbols to abstract grammatical categories. A series of </a:t>
            </a:r>
            <a:r>
              <a:rPr lang="en-US" b="1" u="sng" dirty="0" smtClean="0"/>
              <a:t>phrase structure rules</a:t>
            </a:r>
            <a:r>
              <a:rPr lang="en-US" dirty="0" smtClean="0"/>
              <a:t> was formulated to show how all the categories fit together to form the syntactic patterns of English.</a:t>
            </a:r>
          </a:p>
          <a:p>
            <a:r>
              <a:rPr lang="en-US" dirty="0" smtClean="0"/>
              <a:t>A 2</a:t>
            </a:r>
            <a:r>
              <a:rPr lang="en-US" baseline="30000" dirty="0" smtClean="0"/>
              <a:t>nd</a:t>
            </a:r>
            <a:r>
              <a:rPr lang="en-US" dirty="0" smtClean="0"/>
              <a:t> set of rules, the </a:t>
            </a:r>
            <a:r>
              <a:rPr lang="en-US" b="1" u="sng" dirty="0" smtClean="0"/>
              <a:t>transformational rules</a:t>
            </a:r>
            <a:r>
              <a:rPr lang="en-US" dirty="0" smtClean="0"/>
              <a:t>, ordered possible changes, combinations, and rearrangements of the basic sentence patterns creating other phrase and sentence patterns.</a:t>
            </a:r>
          </a:p>
          <a:p>
            <a:r>
              <a:rPr lang="en-US" dirty="0" smtClean="0"/>
              <a:t>A 3</a:t>
            </a:r>
            <a:r>
              <a:rPr lang="en-US" baseline="30000" dirty="0" smtClean="0"/>
              <a:t>rd</a:t>
            </a:r>
            <a:r>
              <a:rPr lang="en-US" dirty="0" smtClean="0"/>
              <a:t> set of rules, the </a:t>
            </a:r>
            <a:r>
              <a:rPr lang="en-US" b="1" u="sng" dirty="0" smtClean="0"/>
              <a:t>morphophonemic rules</a:t>
            </a:r>
            <a:r>
              <a:rPr lang="en-US" dirty="0" smtClean="0"/>
              <a:t>, was required to give basic sentences and transformations their spoken language form.</a:t>
            </a:r>
          </a:p>
          <a:p>
            <a:r>
              <a:rPr lang="en-US" dirty="0" smtClean="0"/>
              <a:t>These 3 sets of rules were the </a:t>
            </a:r>
            <a:r>
              <a:rPr lang="en-US" b="1" dirty="0" smtClean="0"/>
              <a:t>3 components </a:t>
            </a:r>
            <a:r>
              <a:rPr lang="en-US" dirty="0" smtClean="0"/>
              <a:t>of the original transformational-generative grammar of English.</a:t>
            </a:r>
          </a:p>
          <a:p>
            <a:endParaRPr lang="en-US" dirty="0"/>
          </a:p>
        </p:txBody>
      </p:sp>
      <p:graphicFrame>
        <p:nvGraphicFramePr>
          <p:cNvPr id="7" name="Content Placeholder 6"/>
          <p:cNvGraphicFramePr>
            <a:graphicFrameLocks noGrp="1"/>
          </p:cNvGraphicFramePr>
          <p:nvPr>
            <p:ph sz="half" idx="2"/>
          </p:nvPr>
        </p:nvGraphicFramePr>
        <p:xfrm>
          <a:off x="5791200" y="1143000"/>
          <a:ext cx="37338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Component 1: </a:t>
            </a:r>
            <a:br>
              <a:rPr lang="en-US" dirty="0" smtClean="0"/>
            </a:br>
            <a:r>
              <a:rPr lang="en-US" dirty="0" smtClean="0"/>
              <a:t>The Phrase Structure Rules</a:t>
            </a:r>
            <a:endParaRPr lang="en-US" dirty="0"/>
          </a:p>
        </p:txBody>
      </p:sp>
      <p:sp>
        <p:nvSpPr>
          <p:cNvPr id="5" name="Content Placeholder 4"/>
          <p:cNvSpPr>
            <a:spLocks noGrp="1"/>
          </p:cNvSpPr>
          <p:nvPr>
            <p:ph sz="half" idx="1"/>
          </p:nvPr>
        </p:nvSpPr>
        <p:spPr>
          <a:xfrm>
            <a:off x="228600" y="1600200"/>
            <a:ext cx="8229600" cy="4876800"/>
          </a:xfrm>
        </p:spPr>
        <p:txBody>
          <a:bodyPr>
            <a:normAutofit/>
          </a:bodyPr>
          <a:lstStyle/>
          <a:p>
            <a:r>
              <a:rPr lang="en-US" dirty="0" smtClean="0"/>
              <a:t>The 1</a:t>
            </a:r>
            <a:r>
              <a:rPr lang="en-US" baseline="30000" dirty="0" smtClean="0"/>
              <a:t>st</a:t>
            </a:r>
            <a:r>
              <a:rPr lang="en-US" dirty="0" smtClean="0"/>
              <a:t> component of a transformational-generative grammar was concerned with the phrase structure. These began with the concept that the sentence is the basis of the syntactic system shared by speakers of English, or any other language for that matter.</a:t>
            </a:r>
          </a:p>
          <a:p>
            <a:r>
              <a:rPr lang="en-US" dirty="0" smtClean="0"/>
              <a:t>The simple, declarative, affirmative, indicative sentences were given the name </a:t>
            </a:r>
            <a:r>
              <a:rPr lang="en-US" b="1" u="sng" dirty="0" smtClean="0"/>
              <a:t>kernel sentences</a:t>
            </a:r>
            <a:r>
              <a:rPr lang="en-US" dirty="0" smtClean="0"/>
              <a:t>. (Transformations)</a:t>
            </a:r>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Component 1: </a:t>
            </a:r>
            <a:br>
              <a:rPr lang="en-US" dirty="0" smtClean="0"/>
            </a:br>
            <a:r>
              <a:rPr lang="en-US" dirty="0" smtClean="0"/>
              <a:t>The Phrase Structure Rules</a:t>
            </a:r>
            <a:endParaRPr lang="en-US" dirty="0"/>
          </a:p>
        </p:txBody>
      </p:sp>
      <p:sp>
        <p:nvSpPr>
          <p:cNvPr id="5" name="Content Placeholder 4"/>
          <p:cNvSpPr>
            <a:spLocks noGrp="1"/>
          </p:cNvSpPr>
          <p:nvPr>
            <p:ph sz="half" idx="1"/>
          </p:nvPr>
        </p:nvSpPr>
        <p:spPr/>
        <p:txBody>
          <a:bodyPr/>
          <a:lstStyle/>
          <a:p>
            <a:r>
              <a:rPr lang="en-US" dirty="0" smtClean="0"/>
              <a:t>The symbols assigned to these and other abstract grammatical categories were, for the most part, abbreviations for traditional or structural terminology.</a:t>
            </a:r>
          </a:p>
        </p:txBody>
      </p:sp>
      <p:sp>
        <p:nvSpPr>
          <p:cNvPr id="6" name="Content Placeholder 5"/>
          <p:cNvSpPr>
            <a:spLocks noGrp="1"/>
          </p:cNvSpPr>
          <p:nvPr>
            <p:ph sz="half" idx="2"/>
          </p:nvPr>
        </p:nvSpPr>
        <p:spPr/>
        <p:txBody>
          <a:bodyPr/>
          <a:lstStyle/>
          <a:p>
            <a:endParaRPr lang="en-US"/>
          </a:p>
        </p:txBody>
      </p:sp>
      <p:graphicFrame>
        <p:nvGraphicFramePr>
          <p:cNvPr id="7" name="Content Placeholder 6"/>
          <p:cNvGraphicFramePr>
            <a:graphicFrameLocks/>
          </p:cNvGraphicFramePr>
          <p:nvPr/>
        </p:nvGraphicFramePr>
        <p:xfrm>
          <a:off x="4648200" y="1600200"/>
          <a:ext cx="4038600" cy="4485640"/>
        </p:xfrm>
        <a:graphic>
          <a:graphicData uri="http://schemas.openxmlformats.org/drawingml/2006/table">
            <a:tbl>
              <a:tblPr firstRow="1" bandRow="1">
                <a:tableStyleId>{8A107856-5554-42FB-B03E-39F5DBC370BA}</a:tableStyleId>
              </a:tblPr>
              <a:tblGrid>
                <a:gridCol w="2019300"/>
                <a:gridCol w="2019300"/>
              </a:tblGrid>
              <a:tr h="370840">
                <a:tc>
                  <a:txBody>
                    <a:bodyPr/>
                    <a:lstStyle/>
                    <a:p>
                      <a:pPr algn="ctr"/>
                      <a:r>
                        <a:rPr lang="en-US" sz="2400" b="1" dirty="0" smtClean="0"/>
                        <a:t>S</a:t>
                      </a:r>
                      <a:endParaRPr lang="en-US" sz="2400" b="1" dirty="0"/>
                    </a:p>
                  </a:txBody>
                  <a:tcPr/>
                </a:tc>
                <a:tc>
                  <a:txBody>
                    <a:bodyPr/>
                    <a:lstStyle/>
                    <a:p>
                      <a:pPr algn="ctr"/>
                      <a:r>
                        <a:rPr lang="en-US" dirty="0" smtClean="0"/>
                        <a:t>Sentence</a:t>
                      </a:r>
                      <a:endParaRPr lang="en-US" dirty="0"/>
                    </a:p>
                  </a:txBody>
                  <a:tcPr/>
                </a:tc>
              </a:tr>
              <a:tr h="370840">
                <a:tc>
                  <a:txBody>
                    <a:bodyPr/>
                    <a:lstStyle/>
                    <a:p>
                      <a:pPr algn="ctr"/>
                      <a:r>
                        <a:rPr lang="en-US" sz="2400" b="1" dirty="0" smtClean="0"/>
                        <a:t>NP</a:t>
                      </a:r>
                      <a:endParaRPr lang="en-US" sz="2400" b="1" dirty="0"/>
                    </a:p>
                  </a:txBody>
                  <a:tcPr/>
                </a:tc>
                <a:tc>
                  <a:txBody>
                    <a:bodyPr/>
                    <a:lstStyle/>
                    <a:p>
                      <a:pPr algn="ctr"/>
                      <a:r>
                        <a:rPr lang="en-US" b="1" dirty="0" smtClean="0"/>
                        <a:t>Noun phrase</a:t>
                      </a:r>
                      <a:endParaRPr lang="en-US" b="1" dirty="0"/>
                    </a:p>
                  </a:txBody>
                  <a:tcPr/>
                </a:tc>
              </a:tr>
              <a:tr h="370840">
                <a:tc>
                  <a:txBody>
                    <a:bodyPr/>
                    <a:lstStyle/>
                    <a:p>
                      <a:pPr algn="ctr"/>
                      <a:r>
                        <a:rPr lang="en-US" sz="2400" b="1" dirty="0" smtClean="0"/>
                        <a:t>VP</a:t>
                      </a:r>
                      <a:endParaRPr lang="en-US" sz="2400" b="1" dirty="0"/>
                    </a:p>
                  </a:txBody>
                  <a:tcPr/>
                </a:tc>
                <a:tc>
                  <a:txBody>
                    <a:bodyPr/>
                    <a:lstStyle/>
                    <a:p>
                      <a:pPr algn="ctr"/>
                      <a:r>
                        <a:rPr lang="en-US" b="1" dirty="0" smtClean="0"/>
                        <a:t>Verb</a:t>
                      </a:r>
                      <a:r>
                        <a:rPr lang="en-US" b="1" baseline="0" dirty="0" smtClean="0"/>
                        <a:t> phrase</a:t>
                      </a:r>
                      <a:endParaRPr lang="en-US" b="1" dirty="0"/>
                    </a:p>
                  </a:txBody>
                  <a:tcPr/>
                </a:tc>
              </a:tr>
              <a:tr h="370840">
                <a:tc>
                  <a:txBody>
                    <a:bodyPr/>
                    <a:lstStyle/>
                    <a:p>
                      <a:pPr algn="ctr"/>
                      <a:r>
                        <a:rPr lang="en-US" sz="2400" b="1" dirty="0" smtClean="0"/>
                        <a:t>D</a:t>
                      </a:r>
                      <a:endParaRPr lang="en-US" sz="2400" b="1" dirty="0"/>
                    </a:p>
                  </a:txBody>
                  <a:tcPr/>
                </a:tc>
                <a:tc>
                  <a:txBody>
                    <a:bodyPr/>
                    <a:lstStyle/>
                    <a:p>
                      <a:pPr algn="ctr"/>
                      <a:r>
                        <a:rPr lang="en-US" b="1" dirty="0" smtClean="0"/>
                        <a:t>Determiner</a:t>
                      </a:r>
                      <a:endParaRPr lang="en-US" b="1" dirty="0"/>
                    </a:p>
                  </a:txBody>
                  <a:tcPr/>
                </a:tc>
              </a:tr>
              <a:tr h="370840">
                <a:tc>
                  <a:txBody>
                    <a:bodyPr/>
                    <a:lstStyle/>
                    <a:p>
                      <a:pPr algn="ctr"/>
                      <a:r>
                        <a:rPr lang="en-US" sz="2400" b="1" dirty="0" smtClean="0"/>
                        <a:t>N</a:t>
                      </a:r>
                      <a:endParaRPr lang="en-US" sz="2400" b="1" dirty="0"/>
                    </a:p>
                  </a:txBody>
                  <a:tcPr/>
                </a:tc>
                <a:tc>
                  <a:txBody>
                    <a:bodyPr/>
                    <a:lstStyle/>
                    <a:p>
                      <a:pPr algn="ctr"/>
                      <a:r>
                        <a:rPr lang="en-US" b="1" dirty="0" smtClean="0"/>
                        <a:t>Noun</a:t>
                      </a:r>
                      <a:endParaRPr lang="en-US" b="1" dirty="0"/>
                    </a:p>
                  </a:txBody>
                  <a:tcPr/>
                </a:tc>
              </a:tr>
              <a:tr h="370840">
                <a:tc>
                  <a:txBody>
                    <a:bodyPr/>
                    <a:lstStyle/>
                    <a:p>
                      <a:pPr algn="ctr"/>
                      <a:r>
                        <a:rPr lang="en-US" sz="2400" b="1" dirty="0" err="1" smtClean="0"/>
                        <a:t>Pron</a:t>
                      </a:r>
                      <a:endParaRPr lang="en-US" sz="2400" b="1" dirty="0"/>
                    </a:p>
                  </a:txBody>
                  <a:tcPr/>
                </a:tc>
                <a:tc>
                  <a:txBody>
                    <a:bodyPr/>
                    <a:lstStyle/>
                    <a:p>
                      <a:pPr algn="ctr"/>
                      <a:r>
                        <a:rPr lang="en-US" b="1" dirty="0" smtClean="0"/>
                        <a:t>Pronoun</a:t>
                      </a:r>
                      <a:endParaRPr lang="en-US" b="1" dirty="0"/>
                    </a:p>
                  </a:txBody>
                  <a:tcPr/>
                </a:tc>
              </a:tr>
              <a:tr h="370840">
                <a:tc>
                  <a:txBody>
                    <a:bodyPr/>
                    <a:lstStyle/>
                    <a:p>
                      <a:pPr algn="ctr"/>
                      <a:r>
                        <a:rPr lang="en-US" sz="2400" b="1" dirty="0" err="1" smtClean="0"/>
                        <a:t>Vt</a:t>
                      </a:r>
                      <a:endParaRPr lang="en-US" sz="2400" b="1" dirty="0"/>
                    </a:p>
                  </a:txBody>
                  <a:tcPr/>
                </a:tc>
                <a:tc>
                  <a:txBody>
                    <a:bodyPr/>
                    <a:lstStyle/>
                    <a:p>
                      <a:pPr algn="ctr"/>
                      <a:r>
                        <a:rPr lang="en-US" b="1" dirty="0" smtClean="0"/>
                        <a:t>Transitive verb</a:t>
                      </a:r>
                      <a:endParaRPr lang="en-US" b="1" dirty="0"/>
                    </a:p>
                  </a:txBody>
                  <a:tcPr/>
                </a:tc>
              </a:tr>
              <a:tr h="370840">
                <a:tc>
                  <a:txBody>
                    <a:bodyPr/>
                    <a:lstStyle/>
                    <a:p>
                      <a:pPr algn="ctr"/>
                      <a:r>
                        <a:rPr lang="en-US" sz="2400" b="1" dirty="0" smtClean="0"/>
                        <a:t>Vi</a:t>
                      </a:r>
                      <a:endParaRPr lang="en-US" sz="2400" b="1" dirty="0"/>
                    </a:p>
                  </a:txBody>
                  <a:tcPr/>
                </a:tc>
                <a:tc>
                  <a:txBody>
                    <a:bodyPr/>
                    <a:lstStyle/>
                    <a:p>
                      <a:pPr algn="ctr"/>
                      <a:r>
                        <a:rPr lang="en-US" b="1" dirty="0" smtClean="0"/>
                        <a:t>Intransitive verb</a:t>
                      </a:r>
                      <a:endParaRPr lang="en-US" b="1" dirty="0"/>
                    </a:p>
                  </a:txBody>
                  <a:tcPr/>
                </a:tc>
              </a:tr>
              <a:tr h="370840">
                <a:tc>
                  <a:txBody>
                    <a:bodyPr/>
                    <a:lstStyle/>
                    <a:p>
                      <a:pPr algn="ctr"/>
                      <a:r>
                        <a:rPr lang="en-US" sz="2400" b="1" dirty="0" err="1" smtClean="0"/>
                        <a:t>Vl</a:t>
                      </a:r>
                      <a:endParaRPr lang="en-US" sz="2400" b="1" dirty="0"/>
                    </a:p>
                  </a:txBody>
                  <a:tcPr/>
                </a:tc>
                <a:tc>
                  <a:txBody>
                    <a:bodyPr/>
                    <a:lstStyle/>
                    <a:p>
                      <a:pPr algn="ctr"/>
                      <a:r>
                        <a:rPr lang="en-US" b="1" dirty="0" smtClean="0"/>
                        <a:t>Linking verb</a:t>
                      </a:r>
                      <a:endParaRPr lang="en-US" b="1" dirty="0"/>
                    </a:p>
                  </a:txBody>
                  <a:tcPr/>
                </a:tc>
              </a:tr>
              <a:tr h="370840">
                <a:tc>
                  <a:txBody>
                    <a:bodyPr/>
                    <a:lstStyle/>
                    <a:p>
                      <a:pPr algn="ctr"/>
                      <a:r>
                        <a:rPr lang="en-US" dirty="0" smtClean="0"/>
                        <a:t>…</a:t>
                      </a:r>
                      <a:endParaRPr lang="en-US" dirty="0"/>
                    </a:p>
                  </a:txBody>
                  <a:tcPr/>
                </a:tc>
                <a:tc>
                  <a:txBody>
                    <a:bodyPr/>
                    <a:lstStyle/>
                    <a:p>
                      <a:pPr algn="ctr"/>
                      <a:r>
                        <a:rPr lang="en-US" dirty="0" smtClean="0"/>
                        <a:t>…</a:t>
                      </a:r>
                      <a:endParaRPr lang="en-US" dirty="0"/>
                    </a:p>
                  </a:txBody>
                  <a:tcPr/>
                </a:tc>
              </a:tr>
            </a:tbl>
          </a:graphicData>
        </a:graphic>
      </p:graphicFrame>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
            <a:ext cx="8229600" cy="1143000"/>
          </a:xfrm>
        </p:spPr>
        <p:txBody>
          <a:bodyPr>
            <a:noAutofit/>
          </a:bodyPr>
          <a:lstStyle/>
          <a:p>
            <a:r>
              <a:rPr lang="en-US" sz="2800" dirty="0" smtClean="0"/>
              <a:t>Component 1: </a:t>
            </a:r>
            <a:br>
              <a:rPr lang="en-US" sz="2800" dirty="0" smtClean="0"/>
            </a:br>
            <a:r>
              <a:rPr lang="en-US" sz="2800" dirty="0" smtClean="0"/>
              <a:t>The Phrase Structure Rules</a:t>
            </a:r>
            <a:endParaRPr lang="en-US" sz="2800" dirty="0"/>
          </a:p>
        </p:txBody>
      </p:sp>
      <p:sp>
        <p:nvSpPr>
          <p:cNvPr id="5" name="Content Placeholder 4"/>
          <p:cNvSpPr>
            <a:spLocks noGrp="1"/>
          </p:cNvSpPr>
          <p:nvPr>
            <p:ph sz="half" idx="1"/>
          </p:nvPr>
        </p:nvSpPr>
        <p:spPr>
          <a:xfrm>
            <a:off x="76200" y="1219200"/>
            <a:ext cx="4114800" cy="4525963"/>
          </a:xfrm>
        </p:spPr>
        <p:txBody>
          <a:bodyPr>
            <a:normAutofit fontScale="85000" lnSpcReduction="20000"/>
          </a:bodyPr>
          <a:lstStyle/>
          <a:p>
            <a:r>
              <a:rPr lang="en-US" dirty="0" smtClean="0"/>
              <a:t>Arranging these symbols in a series of phrase structure rules involves the use of a small arrow,           , called a </a:t>
            </a:r>
            <a:r>
              <a:rPr lang="en-US" b="1" u="sng" dirty="0" smtClean="0"/>
              <a:t>rewrite arrow</a:t>
            </a:r>
            <a:r>
              <a:rPr lang="en-US" dirty="0" smtClean="0"/>
              <a:t>.</a:t>
            </a:r>
          </a:p>
          <a:p>
            <a:endParaRPr lang="en-US" dirty="0" smtClean="0"/>
          </a:p>
          <a:p>
            <a:r>
              <a:rPr lang="en-US" dirty="0" smtClean="0"/>
              <a:t>A small sample of the PS rules for English: </a:t>
            </a:r>
          </a:p>
          <a:p>
            <a:pPr lvl="1">
              <a:buNone/>
            </a:pPr>
            <a:r>
              <a:rPr lang="en-US" dirty="0" smtClean="0"/>
              <a:t>	</a:t>
            </a:r>
            <a:r>
              <a:rPr lang="en-US" b="1" dirty="0" smtClean="0">
                <a:solidFill>
                  <a:srgbClr val="FFFF00"/>
                </a:solidFill>
              </a:rPr>
              <a:t>	</a:t>
            </a:r>
            <a:r>
              <a:rPr lang="en-US" sz="3300" b="1" dirty="0" smtClean="0">
                <a:solidFill>
                  <a:srgbClr val="FFFF00"/>
                </a:solidFill>
              </a:rPr>
              <a:t>S         NP  +  VP</a:t>
            </a:r>
          </a:p>
          <a:p>
            <a:pPr lvl="1">
              <a:buNone/>
            </a:pPr>
            <a:endParaRPr lang="en-US" dirty="0" smtClean="0"/>
          </a:p>
          <a:p>
            <a:r>
              <a:rPr lang="en-US" dirty="0" smtClean="0"/>
              <a:t>Rules can be turned into a simple diagram:</a:t>
            </a:r>
          </a:p>
          <a:p>
            <a:endParaRPr lang="en-US" dirty="0"/>
          </a:p>
        </p:txBody>
      </p:sp>
      <p:sp>
        <p:nvSpPr>
          <p:cNvPr id="6" name="Content Placeholder 5"/>
          <p:cNvSpPr>
            <a:spLocks noGrp="1"/>
          </p:cNvSpPr>
          <p:nvPr>
            <p:ph sz="half" idx="2"/>
          </p:nvPr>
        </p:nvSpPr>
        <p:spPr>
          <a:xfrm>
            <a:off x="4267200" y="1066801"/>
            <a:ext cx="4876800" cy="3657599"/>
          </a:xfrm>
        </p:spPr>
        <p:txBody>
          <a:bodyPr>
            <a:normAutofit fontScale="85000" lnSpcReduction="20000"/>
          </a:bodyPr>
          <a:lstStyle/>
          <a:p>
            <a:r>
              <a:rPr lang="en-US" dirty="0" smtClean="0"/>
              <a:t>Putting some of the rules together and some of the small diagrams together will produce some of the sentence patterns and describe the relationships among categories in each combination.</a:t>
            </a:r>
          </a:p>
          <a:p>
            <a:r>
              <a:rPr lang="en-US" dirty="0" smtClean="0"/>
              <a:t>The symbols derived from each combination are brought down to form a </a:t>
            </a:r>
            <a:r>
              <a:rPr lang="en-US" b="1" u="sng" dirty="0" smtClean="0"/>
              <a:t>string</a:t>
            </a:r>
            <a:r>
              <a:rPr lang="en-US" b="1" dirty="0" smtClean="0"/>
              <a:t> of symbols</a:t>
            </a:r>
            <a:r>
              <a:rPr lang="en-US" dirty="0" smtClean="0"/>
              <a:t>.</a:t>
            </a:r>
          </a:p>
          <a:p>
            <a:r>
              <a:rPr lang="en-US" dirty="0" smtClean="0"/>
              <a:t>These tree diagrams are also called </a:t>
            </a:r>
            <a:r>
              <a:rPr lang="en-US" b="1" u="sng" dirty="0" smtClean="0"/>
              <a:t>phrase markers</a:t>
            </a:r>
            <a:r>
              <a:rPr lang="en-US" dirty="0" smtClean="0"/>
              <a:t>.</a:t>
            </a:r>
            <a:endParaRPr lang="en-US" dirty="0"/>
          </a:p>
        </p:txBody>
      </p:sp>
      <p:sp>
        <p:nvSpPr>
          <p:cNvPr id="8" name="Right Arrow 7"/>
          <p:cNvSpPr/>
          <p:nvPr/>
        </p:nvSpPr>
        <p:spPr>
          <a:xfrm>
            <a:off x="2209800" y="2209800"/>
            <a:ext cx="457200" cy="1524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9" name="Right Arrow 8"/>
          <p:cNvSpPr/>
          <p:nvPr/>
        </p:nvSpPr>
        <p:spPr>
          <a:xfrm>
            <a:off x="1371600" y="3886200"/>
            <a:ext cx="457200" cy="1524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pic>
        <p:nvPicPr>
          <p:cNvPr id="6146" name="Picture 2"/>
          <p:cNvPicPr>
            <a:picLocks noChangeAspect="1" noChangeArrowheads="1"/>
          </p:cNvPicPr>
          <p:nvPr/>
        </p:nvPicPr>
        <p:blipFill>
          <a:blip r:embed="rId2" cstate="print"/>
          <a:srcRect/>
          <a:stretch>
            <a:fillRect/>
          </a:stretch>
        </p:blipFill>
        <p:spPr bwMode="auto">
          <a:xfrm>
            <a:off x="1338263" y="5285129"/>
            <a:ext cx="1785937" cy="1420471"/>
          </a:xfrm>
          <a:prstGeom prst="rect">
            <a:avLst/>
          </a:prstGeom>
          <a:noFill/>
          <a:ln w="9525">
            <a:noFill/>
            <a:miter lim="800000"/>
            <a:headEnd/>
            <a:tailEnd/>
          </a:ln>
        </p:spPr>
      </p:pic>
      <p:pic>
        <p:nvPicPr>
          <p:cNvPr id="6147" name="Picture 3"/>
          <p:cNvPicPr>
            <a:picLocks noChangeAspect="1" noChangeArrowheads="1"/>
          </p:cNvPicPr>
          <p:nvPr/>
        </p:nvPicPr>
        <p:blipFill>
          <a:blip r:embed="rId3" cstate="print"/>
          <a:srcRect/>
          <a:stretch>
            <a:fillRect/>
          </a:stretch>
        </p:blipFill>
        <p:spPr bwMode="auto">
          <a:xfrm>
            <a:off x="4800600" y="4572000"/>
            <a:ext cx="4099034" cy="22860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19471</TotalTime>
  <Words>7235</Words>
  <Application>Microsoft Office PowerPoint</Application>
  <PresentationFormat>On-screen Show (4:3)</PresentationFormat>
  <Paragraphs>854</Paragraphs>
  <Slides>120</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120</vt:i4>
      </vt:variant>
    </vt:vector>
  </HeadingPairs>
  <TitlesOfParts>
    <vt:vector size="122" baseType="lpstr">
      <vt:lpstr>Office Theme</vt:lpstr>
      <vt:lpstr>Packager Shell Object</vt:lpstr>
      <vt:lpstr>Generative Linguistics Noam Chomsky</vt:lpstr>
      <vt:lpstr>Slide 2</vt:lpstr>
      <vt:lpstr>Before Chomsky</vt:lpstr>
      <vt:lpstr>The Revolution</vt:lpstr>
      <vt:lpstr>Background </vt:lpstr>
      <vt:lpstr>Chomsky’s Critique to Skinner’s Model</vt:lpstr>
      <vt:lpstr>Slide 7</vt:lpstr>
      <vt:lpstr>Continue…</vt:lpstr>
      <vt:lpstr>Chomsky’s Critique to Skinner’s Model</vt:lpstr>
      <vt:lpstr>BACKGROUND &amp; DEVELOPMENT</vt:lpstr>
      <vt:lpstr>GENERATIVISM</vt:lpstr>
      <vt:lpstr>GENERATIVISM</vt:lpstr>
      <vt:lpstr>Creativity</vt:lpstr>
      <vt:lpstr>Degeneracy of the data</vt:lpstr>
      <vt:lpstr>Innatism</vt:lpstr>
      <vt:lpstr>Innatism: LAD &amp; UG</vt:lpstr>
      <vt:lpstr>Language Acquisition Device</vt:lpstr>
      <vt:lpstr>Universals</vt:lpstr>
      <vt:lpstr>Mechanism of Innate Theory </vt:lpstr>
      <vt:lpstr>Innatism: Universal grammar or generative grammar.</vt:lpstr>
      <vt:lpstr>All children share the same innateness</vt:lpstr>
      <vt:lpstr>Universal grammar (UG)</vt:lpstr>
      <vt:lpstr>Slide 23</vt:lpstr>
      <vt:lpstr>Argument:</vt:lpstr>
      <vt:lpstr>Argument:</vt:lpstr>
      <vt:lpstr>Different Hypotheses:</vt:lpstr>
      <vt:lpstr>Different Hypotheses:</vt:lpstr>
      <vt:lpstr>Different Hypotheses:</vt:lpstr>
      <vt:lpstr>Different Hypotheses :</vt:lpstr>
      <vt:lpstr>Chomsky's Theory:</vt:lpstr>
      <vt:lpstr>Chomsky's Theory:</vt:lpstr>
      <vt:lpstr>Chomsky's Theory:</vt:lpstr>
      <vt:lpstr>Universal grammar (UG)</vt:lpstr>
      <vt:lpstr>Universal grammar…</vt:lpstr>
      <vt:lpstr>Principles &amp; Parameters:</vt:lpstr>
      <vt:lpstr>Language as Rule-governed System</vt:lpstr>
      <vt:lpstr>Slide 37</vt:lpstr>
      <vt:lpstr>Intuitions</vt:lpstr>
      <vt:lpstr>Competence and Performance</vt:lpstr>
      <vt:lpstr>Competence and Performance</vt:lpstr>
      <vt:lpstr>Scientific Evaluation of Grammar</vt:lpstr>
      <vt:lpstr>Grammar</vt:lpstr>
      <vt:lpstr>Why Study Grammar?</vt:lpstr>
      <vt:lpstr>Slide 44</vt:lpstr>
      <vt:lpstr>Slide 45</vt:lpstr>
      <vt:lpstr>Generative Grammar</vt:lpstr>
      <vt:lpstr>GENERATIVE GRAMMAR</vt:lpstr>
      <vt:lpstr>The Generative Aspects</vt:lpstr>
      <vt:lpstr>Slide 49</vt:lpstr>
      <vt:lpstr>Generative Grammar</vt:lpstr>
      <vt:lpstr>GENERATIVE GRAMMAR RULES</vt:lpstr>
      <vt:lpstr> GENERATIVE?  </vt:lpstr>
      <vt:lpstr>Models of Generative Grammar</vt:lpstr>
      <vt:lpstr>Finite State Machine</vt:lpstr>
      <vt:lpstr>Finite State Machine (contd.)</vt:lpstr>
      <vt:lpstr>Finite State Grammar</vt:lpstr>
      <vt:lpstr>Properties of Finite State Grammars</vt:lpstr>
      <vt:lpstr>Problems with FSGs</vt:lpstr>
      <vt:lpstr>Phrase Structure Grammar</vt:lpstr>
      <vt:lpstr>Phrase Structure Grammar</vt:lpstr>
      <vt:lpstr>Phrase Structure Grammar (contd.)</vt:lpstr>
      <vt:lpstr>Phrase Structure Grammar</vt:lpstr>
      <vt:lpstr>Phrase Structure Grammar</vt:lpstr>
      <vt:lpstr>Phrase Structure Grammar</vt:lpstr>
      <vt:lpstr>Phrase Structure Grammar</vt:lpstr>
      <vt:lpstr>TRANSFORMATIONAL GRAMMAR MODEL OF LANGUAGE</vt:lpstr>
      <vt:lpstr>Deep &amp; Surface Structures</vt:lpstr>
      <vt:lpstr>Slide 68</vt:lpstr>
      <vt:lpstr>Slide 69</vt:lpstr>
      <vt:lpstr>Slide 70</vt:lpstr>
      <vt:lpstr>Deep &amp; Surface Structures</vt:lpstr>
      <vt:lpstr>Slide 72</vt:lpstr>
      <vt:lpstr>Slide 73</vt:lpstr>
      <vt:lpstr>Slide 74</vt:lpstr>
      <vt:lpstr>Slide 75</vt:lpstr>
      <vt:lpstr>Slide 76</vt:lpstr>
      <vt:lpstr>Slide 77</vt:lpstr>
      <vt:lpstr>Slide 78</vt:lpstr>
      <vt:lpstr>Slide 79</vt:lpstr>
      <vt:lpstr>Slide 80</vt:lpstr>
      <vt:lpstr>Slide 81</vt:lpstr>
      <vt:lpstr>Slide 82</vt:lpstr>
      <vt:lpstr>Deep &amp; Surface Structures</vt:lpstr>
      <vt:lpstr>Transformational Generative Grammar</vt:lpstr>
      <vt:lpstr>Transformational Grammar</vt:lpstr>
      <vt:lpstr>Transformational Grammar</vt:lpstr>
      <vt:lpstr>Transformational Grammar</vt:lpstr>
      <vt:lpstr>Generative Grammar</vt:lpstr>
      <vt:lpstr>Generative Grammar</vt:lpstr>
      <vt:lpstr>Transformational-generative theory</vt:lpstr>
      <vt:lpstr>Slide 91</vt:lpstr>
      <vt:lpstr>Importance of a Syntactic System… </vt:lpstr>
      <vt:lpstr>Importance of a Syntactic System… </vt:lpstr>
      <vt:lpstr>Summary...</vt:lpstr>
      <vt:lpstr>Summary...</vt:lpstr>
      <vt:lpstr>The Original Theory</vt:lpstr>
      <vt:lpstr>Component 1:  The Phrase Structure Rules</vt:lpstr>
      <vt:lpstr>Component 1:  The Phrase Structure Rules</vt:lpstr>
      <vt:lpstr>Component 1:  The Phrase Structure Rules</vt:lpstr>
      <vt:lpstr>Summary of Component 1:  The Phrase Structure Rules</vt:lpstr>
      <vt:lpstr>Component 2:  The Transformational Rules</vt:lpstr>
      <vt:lpstr>Some other transformations… Component 2:  The Transformational Rules</vt:lpstr>
      <vt:lpstr>Combining sentences… Component 2:  The Transformational Rules</vt:lpstr>
      <vt:lpstr>Component 3:  The Morphophonemic Rules</vt:lpstr>
      <vt:lpstr>A. MODELS OF TRANSFORMATIONAL GRAMMAR</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Some problems for the theory to solve…</vt:lpstr>
      <vt:lpstr>Slide 119</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Generative Linguistics Noam Chomsky</dc:title>
  <dc:creator>DELL</dc:creator>
  <cp:lastModifiedBy>DELL</cp:lastModifiedBy>
  <cp:revision>26</cp:revision>
  <dcterms:created xsi:type="dcterms:W3CDTF">2017-01-28T19:49:49Z</dcterms:created>
  <dcterms:modified xsi:type="dcterms:W3CDTF">2020-02-24T06:18:31Z</dcterms:modified>
</cp:coreProperties>
</file>