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6" r:id="rId1"/>
  </p:sldMasterIdLst>
  <p:notesMasterIdLst>
    <p:notesMasterId r:id="rId83"/>
  </p:notesMasterIdLst>
  <p:sldIdLst>
    <p:sldId id="256" r:id="rId2"/>
    <p:sldId id="257" r:id="rId3"/>
    <p:sldId id="258" r:id="rId4"/>
    <p:sldId id="287" r:id="rId5"/>
    <p:sldId id="288" r:id="rId6"/>
    <p:sldId id="289" r:id="rId7"/>
    <p:sldId id="291" r:id="rId8"/>
    <p:sldId id="290" r:id="rId9"/>
    <p:sldId id="292" r:id="rId10"/>
    <p:sldId id="261" r:id="rId11"/>
    <p:sldId id="262" r:id="rId12"/>
    <p:sldId id="293" r:id="rId13"/>
    <p:sldId id="294" r:id="rId14"/>
    <p:sldId id="295" r:id="rId15"/>
    <p:sldId id="296" r:id="rId16"/>
    <p:sldId id="342" r:id="rId17"/>
    <p:sldId id="298" r:id="rId18"/>
    <p:sldId id="299" r:id="rId19"/>
    <p:sldId id="300" r:id="rId20"/>
    <p:sldId id="301" r:id="rId21"/>
    <p:sldId id="324" r:id="rId22"/>
    <p:sldId id="302" r:id="rId23"/>
    <p:sldId id="306" r:id="rId24"/>
    <p:sldId id="303" r:id="rId25"/>
    <p:sldId id="304" r:id="rId26"/>
    <p:sldId id="305" r:id="rId27"/>
    <p:sldId id="307" r:id="rId28"/>
    <p:sldId id="308" r:id="rId29"/>
    <p:sldId id="263" r:id="rId30"/>
    <p:sldId id="264" r:id="rId31"/>
    <p:sldId id="309" r:id="rId32"/>
    <p:sldId id="310" r:id="rId33"/>
    <p:sldId id="311" r:id="rId34"/>
    <p:sldId id="312" r:id="rId35"/>
    <p:sldId id="313" r:id="rId36"/>
    <p:sldId id="265" r:id="rId37"/>
    <p:sldId id="315" r:id="rId38"/>
    <p:sldId id="266" r:id="rId39"/>
    <p:sldId id="314" r:id="rId40"/>
    <p:sldId id="316" r:id="rId41"/>
    <p:sldId id="267" r:id="rId42"/>
    <p:sldId id="317" r:id="rId43"/>
    <p:sldId id="318" r:id="rId44"/>
    <p:sldId id="268" r:id="rId45"/>
    <p:sldId id="269" r:id="rId46"/>
    <p:sldId id="270" r:id="rId47"/>
    <p:sldId id="319" r:id="rId48"/>
    <p:sldId id="271" r:id="rId49"/>
    <p:sldId id="320" r:id="rId50"/>
    <p:sldId id="322" r:id="rId51"/>
    <p:sldId id="321" r:id="rId52"/>
    <p:sldId id="323" r:id="rId53"/>
    <p:sldId id="272" r:id="rId54"/>
    <p:sldId id="282" r:id="rId55"/>
    <p:sldId id="273" r:id="rId56"/>
    <p:sldId id="283" r:id="rId57"/>
    <p:sldId id="274" r:id="rId58"/>
    <p:sldId id="325" r:id="rId59"/>
    <p:sldId id="284" r:id="rId60"/>
    <p:sldId id="285" r:id="rId61"/>
    <p:sldId id="275" r:id="rId62"/>
    <p:sldId id="276" r:id="rId63"/>
    <p:sldId id="326" r:id="rId64"/>
    <p:sldId id="329" r:id="rId65"/>
    <p:sldId id="327" r:id="rId66"/>
    <p:sldId id="277" r:id="rId67"/>
    <p:sldId id="336" r:id="rId68"/>
    <p:sldId id="328" r:id="rId69"/>
    <p:sldId id="330" r:id="rId70"/>
    <p:sldId id="331" r:id="rId71"/>
    <p:sldId id="332" r:id="rId72"/>
    <p:sldId id="333" r:id="rId73"/>
    <p:sldId id="334" r:id="rId74"/>
    <p:sldId id="335" r:id="rId75"/>
    <p:sldId id="337" r:id="rId76"/>
    <p:sldId id="338" r:id="rId77"/>
    <p:sldId id="278" r:id="rId78"/>
    <p:sldId id="279" r:id="rId79"/>
    <p:sldId id="340" r:id="rId80"/>
    <p:sldId id="341" r:id="rId81"/>
    <p:sldId id="339"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24" autoAdjust="0"/>
  </p:normalViewPr>
  <p:slideViewPr>
    <p:cSldViewPr>
      <p:cViewPr varScale="1">
        <p:scale>
          <a:sx n="74" d="100"/>
          <a:sy n="74" d="100"/>
        </p:scale>
        <p:origin x="129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8D6F92-F79A-40C3-BF02-6917C6A22520}" type="datetimeFigureOut">
              <a:rPr lang="en-GB" smtClean="0"/>
              <a:pPr/>
              <a:t>19/03/2018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91E149-0EBD-44C1-ABAB-679D308D3E65}" type="slidenum">
              <a:rPr lang="en-GB" smtClean="0"/>
              <a:pPr/>
              <a:t>‹#›</a:t>
            </a:fld>
            <a:endParaRPr lang="en-GB"/>
          </a:p>
        </p:txBody>
      </p:sp>
    </p:spTree>
    <p:extLst>
      <p:ext uri="{BB962C8B-B14F-4D97-AF65-F5344CB8AC3E}">
        <p14:creationId xmlns:p14="http://schemas.microsoft.com/office/powerpoint/2010/main" val="132729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Log roll method. left: Five rescuers are involved: one at the head </a:t>
            </a:r>
            <a:r>
              <a:rPr lang="en-GB" dirty="0" err="1" smtClean="0"/>
              <a:t>maintainingmanual</a:t>
            </a:r>
            <a:r>
              <a:rPr lang="en-GB" dirty="0" smtClean="0"/>
              <a:t> stabilization and directing the procedure, one controlling the spine board, and</a:t>
            </a:r>
            <a:r>
              <a:rPr lang="en-GB" baseline="0" dirty="0" smtClean="0"/>
              <a:t> </a:t>
            </a:r>
            <a:r>
              <a:rPr lang="en-GB" dirty="0" smtClean="0"/>
              <a:t>three positioned to roll the </a:t>
            </a:r>
            <a:r>
              <a:rPr lang="en-GB" dirty="0" err="1" smtClean="0"/>
              <a:t>athlete.The</a:t>
            </a:r>
            <a:r>
              <a:rPr lang="en-GB" dirty="0" smtClean="0"/>
              <a:t> rescuer controlling the spine board ensures that the</a:t>
            </a:r>
            <a:r>
              <a:rPr lang="en-GB" baseline="0" dirty="0" smtClean="0"/>
              <a:t> </a:t>
            </a:r>
            <a:r>
              <a:rPr lang="en-GB" dirty="0" smtClean="0"/>
              <a:t>straps are out of the way and will not be trapped under the </a:t>
            </a:r>
            <a:r>
              <a:rPr lang="en-GB" dirty="0" err="1" smtClean="0"/>
              <a:t>athlete.The</a:t>
            </a:r>
            <a:r>
              <a:rPr lang="en-GB" dirty="0" smtClean="0"/>
              <a:t> hands of the</a:t>
            </a:r>
            <a:r>
              <a:rPr lang="en-GB" baseline="0" dirty="0" smtClean="0"/>
              <a:t> </a:t>
            </a:r>
            <a:r>
              <a:rPr lang="en-GB" dirty="0" smtClean="0"/>
              <a:t>rescuers rolling the athlete are reaching under the athlete; clothing is not grasped because it</a:t>
            </a:r>
            <a:r>
              <a:rPr lang="en-GB" baseline="0" dirty="0" smtClean="0"/>
              <a:t> </a:t>
            </a:r>
            <a:r>
              <a:rPr lang="en-GB" dirty="0" smtClean="0"/>
              <a:t>tends to slip during the </a:t>
            </a:r>
            <a:r>
              <a:rPr lang="en-GB" dirty="0" err="1" smtClean="0"/>
              <a:t>roll.The</a:t>
            </a:r>
            <a:r>
              <a:rPr lang="en-GB" dirty="0" smtClean="0"/>
              <a:t> knees of the rescuers rolling the athlete will block the athlete</a:t>
            </a:r>
            <a:r>
              <a:rPr lang="en-GB" baseline="0" dirty="0" smtClean="0"/>
              <a:t> </a:t>
            </a:r>
            <a:r>
              <a:rPr lang="en-GB" dirty="0" smtClean="0"/>
              <a:t>from sliding toward the rescuers during</a:t>
            </a:r>
            <a:r>
              <a:rPr lang="en-GB" baseline="0" dirty="0" smtClean="0"/>
              <a:t> </a:t>
            </a:r>
            <a:r>
              <a:rPr lang="en-GB" dirty="0" smtClean="0"/>
              <a:t>the roll. The arm of the athlete on the side of</a:t>
            </a:r>
          </a:p>
          <a:p>
            <a:r>
              <a:rPr lang="en-GB" dirty="0" smtClean="0"/>
              <a:t>the direction of the roll is abducted as high as</a:t>
            </a:r>
            <a:r>
              <a:rPr lang="en-GB" baseline="0" dirty="0" smtClean="0"/>
              <a:t> </a:t>
            </a:r>
            <a:r>
              <a:rPr lang="en-GB" dirty="0" err="1" smtClean="0"/>
              <a:t>possible.On</a:t>
            </a:r>
            <a:r>
              <a:rPr lang="en-GB" dirty="0" smtClean="0"/>
              <a:t> command, the athlete is carefully</a:t>
            </a:r>
            <a:r>
              <a:rPr lang="en-GB" baseline="0" dirty="0" smtClean="0"/>
              <a:t> </a:t>
            </a:r>
            <a:r>
              <a:rPr lang="en-GB" dirty="0" smtClean="0"/>
              <a:t>rolled as a unit toward the three rescuers until</a:t>
            </a:r>
            <a:r>
              <a:rPr lang="en-GB" baseline="0" dirty="0" smtClean="0"/>
              <a:t> </a:t>
            </a:r>
            <a:r>
              <a:rPr lang="en-GB" dirty="0" smtClean="0"/>
              <a:t>the</a:t>
            </a:r>
            <a:r>
              <a:rPr lang="en-GB" baseline="0" dirty="0" smtClean="0"/>
              <a:t> </a:t>
            </a:r>
            <a:r>
              <a:rPr lang="en-GB" dirty="0" smtClean="0"/>
              <a:t>“</a:t>
            </a:r>
            <a:r>
              <a:rPr lang="en-GB" dirty="0" err="1" smtClean="0"/>
              <a:t>stop”command</a:t>
            </a:r>
            <a:r>
              <a:rPr lang="en-GB" dirty="0" smtClean="0"/>
              <a:t> is given. </a:t>
            </a:r>
            <a:r>
              <a:rPr lang="en-GB" dirty="0" err="1" smtClean="0"/>
              <a:t>right:Once</a:t>
            </a:r>
            <a:r>
              <a:rPr lang="en-GB" dirty="0" smtClean="0"/>
              <a:t> the</a:t>
            </a:r>
            <a:r>
              <a:rPr lang="en-GB" baseline="0" dirty="0" smtClean="0"/>
              <a:t> </a:t>
            </a:r>
            <a:r>
              <a:rPr lang="en-GB" dirty="0" smtClean="0"/>
              <a:t>athlete is rolled to one side, the spine board</a:t>
            </a:r>
            <a:r>
              <a:rPr lang="en-GB" baseline="0" dirty="0" smtClean="0"/>
              <a:t> </a:t>
            </a:r>
            <a:r>
              <a:rPr lang="en-GB" dirty="0" smtClean="0"/>
              <a:t>is pushed into position against the athlete,</a:t>
            </a:r>
          </a:p>
          <a:p>
            <a:r>
              <a:rPr lang="en-GB" dirty="0" smtClean="0"/>
              <a:t>angled upward, and held firmly in that position.</a:t>
            </a:r>
            <a:r>
              <a:rPr lang="en-GB" baseline="0" dirty="0" smtClean="0"/>
              <a:t> </a:t>
            </a:r>
            <a:r>
              <a:rPr lang="en-GB" dirty="0" smtClean="0"/>
              <a:t>On command, the athlete is then carefully</a:t>
            </a:r>
            <a:r>
              <a:rPr lang="en-GB" baseline="0" dirty="0" smtClean="0"/>
              <a:t> </a:t>
            </a:r>
            <a:r>
              <a:rPr lang="en-GB" dirty="0" smtClean="0"/>
              <a:t>rolled back onto the spine board, which is</a:t>
            </a:r>
            <a:r>
              <a:rPr lang="en-GB" baseline="0" dirty="0" smtClean="0"/>
              <a:t> </a:t>
            </a:r>
            <a:r>
              <a:rPr lang="en-GB" dirty="0" smtClean="0"/>
              <a:t>lowered to the </a:t>
            </a:r>
            <a:r>
              <a:rPr lang="en-GB" dirty="0" err="1" smtClean="0"/>
              <a:t>ground.The</a:t>
            </a:r>
            <a:r>
              <a:rPr lang="en-GB" dirty="0" smtClean="0"/>
              <a:t> athlete is now</a:t>
            </a:r>
          </a:p>
          <a:p>
            <a:r>
              <a:rPr lang="en-GB" dirty="0" smtClean="0"/>
              <a:t>supine on the spine board.</a:t>
            </a:r>
          </a:p>
          <a:p>
            <a:endParaRPr lang="en-GB" dirty="0"/>
          </a:p>
        </p:txBody>
      </p:sp>
      <p:sp>
        <p:nvSpPr>
          <p:cNvPr id="4" name="Slide Number Placeholder 3"/>
          <p:cNvSpPr>
            <a:spLocks noGrp="1"/>
          </p:cNvSpPr>
          <p:nvPr>
            <p:ph type="sldNum" sz="quarter" idx="10"/>
          </p:nvPr>
        </p:nvSpPr>
        <p:spPr/>
        <p:txBody>
          <a:bodyPr/>
          <a:lstStyle/>
          <a:p>
            <a:fld id="{8A91E149-0EBD-44C1-ABAB-679D308D3E65}" type="slidenum">
              <a:rPr lang="en-GB" smtClean="0"/>
              <a:pPr/>
              <a:t>55</a:t>
            </a:fld>
            <a:endParaRPr lang="en-GB"/>
          </a:p>
        </p:txBody>
      </p:sp>
    </p:spTree>
    <p:extLst>
      <p:ext uri="{BB962C8B-B14F-4D97-AF65-F5344CB8AC3E}">
        <p14:creationId xmlns:p14="http://schemas.microsoft.com/office/powerpoint/2010/main" val="3657045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A6F8047-7022-414E-AE4A-1163E234DAA3}" type="datetimeFigureOut">
              <a:rPr lang="en-GB" smtClean="0"/>
              <a:pPr/>
              <a:t>19/03/2018</a:t>
            </a:fld>
            <a:endParaRPr lang="en-GB"/>
          </a:p>
        </p:txBody>
      </p:sp>
      <p:sp>
        <p:nvSpPr>
          <p:cNvPr id="19" name="Footer Placeholder 18"/>
          <p:cNvSpPr>
            <a:spLocks noGrp="1"/>
          </p:cNvSpPr>
          <p:nvPr>
            <p:ph type="ftr" sz="quarter" idx="11"/>
          </p:nvPr>
        </p:nvSpPr>
        <p:spPr/>
        <p:txBody>
          <a:bodyPr/>
          <a:lstStyle/>
          <a:p>
            <a:endParaRPr lang="en-GB"/>
          </a:p>
        </p:txBody>
      </p:sp>
      <p:sp>
        <p:nvSpPr>
          <p:cNvPr id="27" name="Slide Number Placeholder 26"/>
          <p:cNvSpPr>
            <a:spLocks noGrp="1"/>
          </p:cNvSpPr>
          <p:nvPr>
            <p:ph type="sldNum" sz="quarter" idx="12"/>
          </p:nvPr>
        </p:nvSpPr>
        <p:spPr/>
        <p:txBody>
          <a:bodyPr/>
          <a:lstStyle/>
          <a:p>
            <a:fld id="{42252D21-44A1-4EA3-A188-B0A0C9A10F2C}" type="slidenum">
              <a:rPr lang="en-GB" smtClean="0"/>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6F8047-7022-414E-AE4A-1163E234DAA3}" type="datetimeFigureOut">
              <a:rPr lang="en-GB" smtClean="0"/>
              <a:pPr/>
              <a:t>19/03/2018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252D21-44A1-4EA3-A188-B0A0C9A10F2C}"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6F8047-7022-414E-AE4A-1163E234DAA3}" type="datetimeFigureOut">
              <a:rPr lang="en-GB" smtClean="0"/>
              <a:pPr/>
              <a:t>19/03/2018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252D21-44A1-4EA3-A188-B0A0C9A10F2C}"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6F8047-7022-414E-AE4A-1163E234DAA3}" type="datetimeFigureOut">
              <a:rPr lang="en-GB" smtClean="0"/>
              <a:pPr/>
              <a:t>19/03/2018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252D21-44A1-4EA3-A188-B0A0C9A10F2C}"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A6F8047-7022-414E-AE4A-1163E234DAA3}" type="datetimeFigureOut">
              <a:rPr lang="en-GB" smtClean="0"/>
              <a:pPr/>
              <a:t>19/03/2018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252D21-44A1-4EA3-A188-B0A0C9A10F2C}" type="slidenum">
              <a:rPr lang="en-GB" smtClean="0"/>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A6F8047-7022-414E-AE4A-1163E234DAA3}" type="datetimeFigureOut">
              <a:rPr lang="en-GB" smtClean="0"/>
              <a:pPr/>
              <a:t>19/03/2018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252D21-44A1-4EA3-A188-B0A0C9A10F2C}"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A6F8047-7022-414E-AE4A-1163E234DAA3}" type="datetimeFigureOut">
              <a:rPr lang="en-GB" smtClean="0"/>
              <a:pPr/>
              <a:t>19/03/2018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2252D21-44A1-4EA3-A188-B0A0C9A10F2C}"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A6F8047-7022-414E-AE4A-1163E234DAA3}" type="datetimeFigureOut">
              <a:rPr lang="en-GB" smtClean="0"/>
              <a:pPr/>
              <a:t>19/03/2018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2252D21-44A1-4EA3-A188-B0A0C9A10F2C}"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6F8047-7022-414E-AE4A-1163E234DAA3}" type="datetimeFigureOut">
              <a:rPr lang="en-GB" smtClean="0"/>
              <a:pPr/>
              <a:t>19/03/2018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2252D21-44A1-4EA3-A188-B0A0C9A10F2C}"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A6F8047-7022-414E-AE4A-1163E234DAA3}" type="datetimeFigureOut">
              <a:rPr lang="en-GB" smtClean="0"/>
              <a:pPr/>
              <a:t>19/03/2018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252D21-44A1-4EA3-A188-B0A0C9A10F2C}"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A6F8047-7022-414E-AE4A-1163E234DAA3}" type="datetimeFigureOut">
              <a:rPr lang="en-GB" smtClean="0"/>
              <a:pPr/>
              <a:t>19/03/2018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077200" y="6356350"/>
            <a:ext cx="609600" cy="365125"/>
          </a:xfrm>
        </p:spPr>
        <p:txBody>
          <a:bodyPr/>
          <a:lstStyle/>
          <a:p>
            <a:fld id="{42252D21-44A1-4EA3-A188-B0A0C9A10F2C}" type="slidenum">
              <a:rPr lang="en-GB" smtClean="0"/>
              <a:pPr/>
              <a:t>‹#›</a:t>
            </a:fld>
            <a:endParaRPr lang="en-GB"/>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A6F8047-7022-414E-AE4A-1163E234DAA3}" type="datetimeFigureOut">
              <a:rPr lang="en-GB" smtClean="0"/>
              <a:pPr/>
              <a:t>19/03/2018</a:t>
            </a:fld>
            <a:endParaRPr lang="en-GB"/>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GB"/>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2252D21-44A1-4EA3-A188-B0A0C9A10F2C}" type="slidenum">
              <a:rPr lang="en-GB" smtClean="0"/>
              <a:pPr/>
              <a:t>‹#›</a:t>
            </a:fld>
            <a:endParaRPr lang="en-GB"/>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hyperlink" Target="https://en.wikipedia.org/wiki/Bradycardia"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Emergency Care of Cervical Spine Injuries</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704088"/>
            <a:ext cx="8363272" cy="564672"/>
          </a:xfrm>
        </p:spPr>
        <p:txBody>
          <a:bodyPr>
            <a:normAutofit fontScale="90000"/>
          </a:bodyPr>
          <a:lstStyle/>
          <a:p>
            <a:r>
              <a:rPr lang="en-GB" dirty="0" smtClean="0"/>
              <a:t>Neuropraxia</a:t>
            </a:r>
            <a:endParaRPr lang="en-GB" dirty="0"/>
          </a:p>
        </p:txBody>
      </p:sp>
      <p:sp>
        <p:nvSpPr>
          <p:cNvPr id="3" name="Content Placeholder 2"/>
          <p:cNvSpPr>
            <a:spLocks noGrp="1"/>
          </p:cNvSpPr>
          <p:nvPr>
            <p:ph idx="1"/>
          </p:nvPr>
        </p:nvSpPr>
        <p:spPr>
          <a:xfrm>
            <a:off x="251520" y="1340768"/>
            <a:ext cx="8435280" cy="4695800"/>
          </a:xfrm>
        </p:spPr>
        <p:txBody>
          <a:bodyPr>
            <a:normAutofit fontScale="25000" lnSpcReduction="20000"/>
          </a:bodyPr>
          <a:lstStyle/>
          <a:p>
            <a:pPr algn="just">
              <a:buFont typeface="Wingdings" pitchFamily="2" charset="2"/>
              <a:buChar char="q"/>
            </a:pPr>
            <a:r>
              <a:rPr lang="en-GB" sz="9600" dirty="0" smtClean="0"/>
              <a:t>Some degree of motor function disruption in the shoulder and arm, manifesting along a continuum from mild weakness to complete loss of function</a:t>
            </a:r>
            <a:r>
              <a:rPr lang="en-GB" sz="9600" dirty="0" smtClean="0"/>
              <a:t>.</a:t>
            </a:r>
            <a:endParaRPr lang="en-GB" sz="9600" dirty="0" smtClean="0"/>
          </a:p>
          <a:p>
            <a:pPr algn="just">
              <a:buFont typeface="Wingdings" pitchFamily="2" charset="2"/>
              <a:buChar char="q"/>
            </a:pPr>
            <a:r>
              <a:rPr lang="en-GB" sz="9600" dirty="0" smtClean="0"/>
              <a:t>Cervical range of motion is typically pain free and full. Two main characteristics of a stinger distinguish it from a more serious injury to the spinal cord:</a:t>
            </a:r>
          </a:p>
          <a:p>
            <a:pPr algn="just">
              <a:buNone/>
            </a:pPr>
            <a:r>
              <a:rPr lang="en-GB" sz="9600" dirty="0" smtClean="0"/>
              <a:t>1. Signs and symptoms of a stinger are unilateral and only in the upper extremity. Bilateral signs and </a:t>
            </a:r>
            <a:r>
              <a:rPr lang="en-GB" sz="9600" dirty="0" err="1" smtClean="0"/>
              <a:t>symptoms,or</a:t>
            </a:r>
            <a:r>
              <a:rPr lang="en-GB" sz="9600" dirty="0" smtClean="0"/>
              <a:t> signs and symptoms that are felt in the upper and lower extremity on the same side, are not consistent with a stinger and should be regarded as very serious.</a:t>
            </a:r>
          </a:p>
          <a:p>
            <a:pPr algn="just">
              <a:buNone/>
            </a:pPr>
            <a:r>
              <a:rPr lang="en-GB" sz="7000" dirty="0" smtClean="0"/>
              <a:t>2. </a:t>
            </a:r>
            <a:r>
              <a:rPr lang="en-GB" sz="9600" dirty="0" smtClean="0"/>
              <a:t>Signs and symptoms are transient, usually lasting only a </a:t>
            </a:r>
            <a:r>
              <a:rPr lang="en-GB" sz="9600" b="1" dirty="0" smtClean="0"/>
              <a:t>few seconds to a few minutes</a:t>
            </a:r>
            <a:r>
              <a:rPr lang="en-GB" sz="9600" b="1" dirty="0" smtClean="0"/>
              <a:t>.</a:t>
            </a:r>
            <a:endParaRPr lang="en-GB" sz="9600" b="1" dirty="0" smtClean="0"/>
          </a:p>
          <a:p>
            <a:pPr algn="just">
              <a:buFont typeface="Wingdings" pitchFamily="2" charset="2"/>
              <a:buChar char="Ø"/>
            </a:pPr>
            <a:r>
              <a:rPr lang="en-GB" sz="9600" dirty="0" smtClean="0"/>
              <a:t>Signs and symptoms that persist longer than several minutes should be regarded as more serious.</a:t>
            </a:r>
          </a:p>
          <a:p>
            <a:endParaRPr lang="en-GB"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208912" cy="1656184"/>
          </a:xfrm>
        </p:spPr>
        <p:txBody>
          <a:bodyPr>
            <a:normAutofit fontScale="90000"/>
          </a:bodyPr>
          <a:lstStyle/>
          <a:p>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
            </a:r>
            <a:br>
              <a:rPr lang="en-GB" dirty="0" smtClean="0"/>
            </a:br>
            <a:r>
              <a:rPr lang="en-GB" dirty="0" smtClean="0"/>
              <a:t>Primary </a:t>
            </a:r>
            <a:r>
              <a:rPr lang="en-GB" dirty="0" smtClean="0"/>
              <a:t>and secondary injuries to Spinal cord</a:t>
            </a:r>
            <a:br>
              <a:rPr lang="en-GB" dirty="0" smtClean="0"/>
            </a:br>
            <a:endParaRPr lang="en-GB" dirty="0"/>
          </a:p>
        </p:txBody>
      </p:sp>
      <p:sp>
        <p:nvSpPr>
          <p:cNvPr id="3" name="Content Placeholder 2"/>
          <p:cNvSpPr>
            <a:spLocks noGrp="1"/>
          </p:cNvSpPr>
          <p:nvPr>
            <p:ph idx="1"/>
          </p:nvPr>
        </p:nvSpPr>
        <p:spPr>
          <a:xfrm>
            <a:off x="395536" y="1484784"/>
            <a:ext cx="8291264" cy="4839816"/>
          </a:xfrm>
        </p:spPr>
        <p:txBody>
          <a:bodyPr>
            <a:normAutofit fontScale="92500" lnSpcReduction="10000"/>
          </a:bodyPr>
          <a:lstStyle/>
          <a:p>
            <a:pPr>
              <a:buNone/>
            </a:pPr>
            <a:r>
              <a:rPr lang="en-GB" dirty="0" smtClean="0"/>
              <a:t>PRIMARY INJURIES</a:t>
            </a:r>
          </a:p>
          <a:p>
            <a:pPr>
              <a:buFont typeface="Wingdings" pitchFamily="2" charset="2"/>
              <a:buChar char="q"/>
            </a:pPr>
            <a:r>
              <a:rPr lang="en-GB" dirty="0" smtClean="0"/>
              <a:t> Immediate </a:t>
            </a:r>
            <a:r>
              <a:rPr lang="en-GB" dirty="0"/>
              <a:t>effect on function as a result of</a:t>
            </a:r>
            <a:r>
              <a:rPr lang="en-GB" dirty="0" smtClean="0"/>
              <a:t>:</a:t>
            </a:r>
          </a:p>
          <a:p>
            <a:pPr>
              <a:buFont typeface="Wingdings" pitchFamily="2" charset="2"/>
              <a:buChar char="q"/>
            </a:pPr>
            <a:r>
              <a:rPr lang="en-GB" dirty="0" smtClean="0"/>
              <a:t>Compression</a:t>
            </a:r>
            <a:endParaRPr lang="en-GB" dirty="0"/>
          </a:p>
          <a:p>
            <a:pPr>
              <a:buFont typeface="Wingdings" pitchFamily="2" charset="2"/>
              <a:buChar char="q"/>
            </a:pPr>
            <a:r>
              <a:rPr lang="en-GB" dirty="0" smtClean="0"/>
              <a:t>Stretching</a:t>
            </a:r>
            <a:endParaRPr lang="en-GB" dirty="0"/>
          </a:p>
          <a:p>
            <a:pPr>
              <a:buFont typeface="Wingdings" pitchFamily="2" charset="2"/>
              <a:buChar char="q"/>
            </a:pPr>
            <a:r>
              <a:rPr lang="en-GB" dirty="0" smtClean="0"/>
              <a:t>Laceration</a:t>
            </a:r>
            <a:endParaRPr lang="en-GB" dirty="0"/>
          </a:p>
          <a:p>
            <a:pPr>
              <a:buFont typeface="Wingdings" pitchFamily="2" charset="2"/>
              <a:buChar char="q"/>
            </a:pPr>
            <a:r>
              <a:rPr lang="en-GB" dirty="0" smtClean="0"/>
              <a:t>Concussion </a:t>
            </a:r>
            <a:r>
              <a:rPr lang="en-GB" dirty="0"/>
              <a:t>of the spinal cord</a:t>
            </a:r>
          </a:p>
          <a:p>
            <a:pPr>
              <a:buNone/>
            </a:pPr>
            <a:r>
              <a:rPr lang="en-GB" dirty="0"/>
              <a:t>SECONDARY INJURIES</a:t>
            </a:r>
          </a:p>
          <a:p>
            <a:pPr>
              <a:buFont typeface="Wingdings" pitchFamily="2" charset="2"/>
              <a:buChar char="q"/>
            </a:pPr>
            <a:r>
              <a:rPr lang="en-GB" dirty="0"/>
              <a:t>Delayed effect on function, usually as a </a:t>
            </a:r>
            <a:r>
              <a:rPr lang="en-GB" dirty="0" smtClean="0"/>
              <a:t>result of </a:t>
            </a:r>
            <a:r>
              <a:rPr lang="en-GB" dirty="0"/>
              <a:t>progressive or ongoing ischemia.</a:t>
            </a:r>
          </a:p>
          <a:p>
            <a:pPr>
              <a:buFont typeface="Wingdings" pitchFamily="2" charset="2"/>
              <a:buChar char="q"/>
            </a:pPr>
            <a:r>
              <a:rPr lang="en-GB" dirty="0" smtClean="0"/>
              <a:t>Spinal </a:t>
            </a:r>
            <a:r>
              <a:rPr lang="en-GB" dirty="0"/>
              <a:t>cord contusion</a:t>
            </a:r>
          </a:p>
          <a:p>
            <a:pPr>
              <a:buFont typeface="Wingdings" pitchFamily="2" charset="2"/>
              <a:buChar char="q"/>
            </a:pPr>
            <a:r>
              <a:rPr lang="en-GB" dirty="0" smtClean="0"/>
              <a:t>Spinal </a:t>
            </a:r>
            <a:r>
              <a:rPr lang="en-GB" dirty="0"/>
              <a:t>cord compression</a:t>
            </a:r>
          </a:p>
          <a:p>
            <a:pPr>
              <a:buFont typeface="Wingdings" pitchFamily="2" charset="2"/>
              <a:buChar char="q"/>
            </a:pPr>
            <a:r>
              <a:rPr lang="en-GB" dirty="0" smtClean="0"/>
              <a:t>Spinal </a:t>
            </a:r>
            <a:r>
              <a:rPr lang="en-GB" dirty="0"/>
              <a:t>cord </a:t>
            </a:r>
            <a:r>
              <a:rPr lang="en-GB" dirty="0" err="1"/>
              <a:t>hemorrhage</a:t>
            </a:r>
            <a:endParaRPr lang="en-GB"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en-US" dirty="0" err="1" smtClean="0"/>
              <a:t>Transection</a:t>
            </a:r>
            <a:endParaRPr lang="en-US" dirty="0"/>
          </a:p>
        </p:txBody>
      </p:sp>
      <p:sp>
        <p:nvSpPr>
          <p:cNvPr id="3" name="Rectangle 2"/>
          <p:cNvSpPr/>
          <p:nvPr/>
        </p:nvSpPr>
        <p:spPr>
          <a:xfrm>
            <a:off x="251520" y="908720"/>
            <a:ext cx="8136904" cy="523220"/>
          </a:xfrm>
          <a:prstGeom prst="rect">
            <a:avLst/>
          </a:prstGeom>
        </p:spPr>
        <p:txBody>
          <a:bodyPr wrap="square">
            <a:spAutoFit/>
          </a:bodyPr>
          <a:lstStyle/>
          <a:p>
            <a:r>
              <a:rPr lang="en-US" sz="2800" dirty="0" smtClean="0"/>
              <a:t> </a:t>
            </a:r>
            <a:endParaRPr lang="en-US" sz="2800" dirty="0"/>
          </a:p>
        </p:txBody>
      </p:sp>
      <p:sp>
        <p:nvSpPr>
          <p:cNvPr id="4" name="Rectangle 3"/>
          <p:cNvSpPr/>
          <p:nvPr/>
        </p:nvSpPr>
        <p:spPr>
          <a:xfrm>
            <a:off x="251520" y="836712"/>
            <a:ext cx="8784976" cy="5386090"/>
          </a:xfrm>
          <a:prstGeom prst="rect">
            <a:avLst/>
          </a:prstGeom>
        </p:spPr>
        <p:txBody>
          <a:bodyPr wrap="square">
            <a:spAutoFit/>
          </a:bodyPr>
          <a:lstStyle/>
          <a:p>
            <a:r>
              <a:rPr lang="en-US" sz="2800" dirty="0" smtClean="0"/>
              <a:t> A </a:t>
            </a:r>
            <a:r>
              <a:rPr lang="en-US" sz="2800" b="1" dirty="0" smtClean="0"/>
              <a:t>complete transection </a:t>
            </a:r>
            <a:r>
              <a:rPr lang="en-US" sz="2800" dirty="0" smtClean="0"/>
              <a:t>is one in which the spinal cord is totally cut and the ability to send and receive nerve impulses is therefore entirely lost. </a:t>
            </a:r>
            <a:endParaRPr lang="en-US" sz="2800" dirty="0" smtClean="0"/>
          </a:p>
          <a:p>
            <a:r>
              <a:rPr lang="en-US" sz="2800" dirty="0" smtClean="0"/>
              <a:t>If </a:t>
            </a:r>
            <a:r>
              <a:rPr lang="en-US" sz="2800" dirty="0" smtClean="0"/>
              <a:t>the transection is </a:t>
            </a:r>
            <a:r>
              <a:rPr lang="en-US" sz="2800" b="1" dirty="0" smtClean="0"/>
              <a:t>incomplete</a:t>
            </a:r>
            <a:r>
              <a:rPr lang="en-US" sz="3600" dirty="0" smtClean="0"/>
              <a:t>,</a:t>
            </a:r>
            <a:r>
              <a:rPr lang="en-US" sz="2800" dirty="0" smtClean="0"/>
              <a:t> some fibers of the spinal cord remain intact, which may allow for some function. </a:t>
            </a:r>
            <a:endParaRPr lang="en-US" sz="2800" dirty="0" smtClean="0"/>
          </a:p>
          <a:p>
            <a:r>
              <a:rPr lang="en-US" sz="2800" dirty="0" smtClean="0"/>
              <a:t>The </a:t>
            </a:r>
            <a:r>
              <a:rPr lang="en-US" sz="2800" dirty="0" smtClean="0"/>
              <a:t>amount of disability suffered by the victim is determined by the level of the transection on the spinal cord. </a:t>
            </a:r>
          </a:p>
          <a:p>
            <a:r>
              <a:rPr lang="en-US" sz="2800" dirty="0" smtClean="0"/>
              <a:t>Nerve roots exiting the spinal cord below the level of the </a:t>
            </a:r>
            <a:r>
              <a:rPr lang="en-US" sz="2800" dirty="0" err="1" smtClean="0"/>
              <a:t>transection</a:t>
            </a:r>
            <a:r>
              <a:rPr lang="en-US" sz="2800" dirty="0" smtClean="0"/>
              <a:t> will no longer provide for function in the areas they innervate. </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endParaRPr lang="en-US" dirty="0"/>
          </a:p>
        </p:txBody>
      </p:sp>
      <p:sp>
        <p:nvSpPr>
          <p:cNvPr id="3" name="Rectangle 2"/>
          <p:cNvSpPr/>
          <p:nvPr/>
        </p:nvSpPr>
        <p:spPr>
          <a:xfrm>
            <a:off x="251520" y="1196752"/>
            <a:ext cx="8640960" cy="5078313"/>
          </a:xfrm>
          <a:prstGeom prst="rect">
            <a:avLst/>
          </a:prstGeom>
        </p:spPr>
        <p:txBody>
          <a:bodyPr wrap="square">
            <a:spAutoFit/>
          </a:bodyPr>
          <a:lstStyle/>
          <a:p>
            <a:r>
              <a:rPr lang="en-US" sz="2800" dirty="0" smtClean="0"/>
              <a:t>For example, injury below the </a:t>
            </a:r>
            <a:r>
              <a:rPr lang="en-US" sz="3600" b="1" dirty="0" smtClean="0"/>
              <a:t>T1</a:t>
            </a:r>
            <a:r>
              <a:rPr lang="en-US" sz="3600" dirty="0" smtClean="0"/>
              <a:t> </a:t>
            </a:r>
            <a:r>
              <a:rPr lang="en-US" sz="2800" dirty="0" smtClean="0"/>
              <a:t>level will result in incontinence and </a:t>
            </a:r>
            <a:r>
              <a:rPr lang="en-US" sz="2800" dirty="0" smtClean="0"/>
              <a:t>paraplegia  </a:t>
            </a:r>
            <a:r>
              <a:rPr lang="en-US" sz="2800" dirty="0" smtClean="0"/>
              <a:t>and injuries in the </a:t>
            </a:r>
            <a:r>
              <a:rPr lang="en-US" sz="3600" b="1" dirty="0" smtClean="0"/>
              <a:t>cervical region </a:t>
            </a:r>
            <a:r>
              <a:rPr lang="en-US" sz="2800" dirty="0" smtClean="0"/>
              <a:t>will result in quadriplegia, incontinence, and possible respiratory paralysis</a:t>
            </a:r>
            <a:r>
              <a:rPr lang="en-US" sz="3200" dirty="0" smtClean="0"/>
              <a:t>. </a:t>
            </a:r>
            <a:endParaRPr lang="en-US" sz="3200" dirty="0" smtClean="0"/>
          </a:p>
          <a:p>
            <a:endParaRPr lang="en-US" sz="3200" dirty="0"/>
          </a:p>
          <a:p>
            <a:endParaRPr lang="en-US" sz="3200" dirty="0" smtClean="0"/>
          </a:p>
          <a:p>
            <a:endParaRPr lang="en-US" sz="3200" dirty="0"/>
          </a:p>
          <a:p>
            <a:endParaRPr lang="en-US" sz="3200" dirty="0" smtClean="0"/>
          </a:p>
          <a:p>
            <a:endParaRPr lang="en-US" sz="3200" dirty="0" smtClean="0"/>
          </a:p>
          <a:p>
            <a:endParaRPr lang="en-US" sz="3200" dirty="0"/>
          </a:p>
        </p:txBody>
      </p:sp>
      <p:sp>
        <p:nvSpPr>
          <p:cNvPr id="4" name="Rectangle 3"/>
          <p:cNvSpPr/>
          <p:nvPr/>
        </p:nvSpPr>
        <p:spPr>
          <a:xfrm>
            <a:off x="457200" y="3933056"/>
            <a:ext cx="8229600" cy="1384995"/>
          </a:xfrm>
          <a:prstGeom prst="rect">
            <a:avLst/>
          </a:prstGeom>
        </p:spPr>
        <p:txBody>
          <a:bodyPr wrap="square">
            <a:spAutoFit/>
          </a:bodyPr>
          <a:lstStyle/>
          <a:p>
            <a:r>
              <a:rPr lang="en-US" sz="2800" dirty="0" smtClean="0"/>
              <a:t>Partial </a:t>
            </a:r>
            <a:r>
              <a:rPr lang="en-US" sz="2800" dirty="0" err="1" smtClean="0"/>
              <a:t>transections</a:t>
            </a:r>
            <a:r>
              <a:rPr lang="en-US" sz="2800" dirty="0" smtClean="0"/>
              <a:t> may be described in three types: anterior cord syndrome, central cord syndrome, or </a:t>
            </a:r>
            <a:r>
              <a:rPr lang="en-US" sz="2800" dirty="0" err="1" smtClean="0"/>
              <a:t>BrownSequard’s</a:t>
            </a:r>
            <a:r>
              <a:rPr lang="en-US" sz="2800" dirty="0" smtClean="0"/>
              <a:t> syndrome</a:t>
            </a:r>
            <a:endParaRPr lang="en-US" sz="2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US" dirty="0"/>
              <a:t>Anterior cord syndrome </a:t>
            </a:r>
            <a:endParaRPr lang="en-US" dirty="0"/>
          </a:p>
        </p:txBody>
      </p:sp>
      <p:sp>
        <p:nvSpPr>
          <p:cNvPr id="3" name="Rectangle 2"/>
          <p:cNvSpPr/>
          <p:nvPr/>
        </p:nvSpPr>
        <p:spPr>
          <a:xfrm>
            <a:off x="107504" y="1268760"/>
            <a:ext cx="8579296" cy="5016758"/>
          </a:xfrm>
          <a:prstGeom prst="rect">
            <a:avLst/>
          </a:prstGeom>
          <a:noFill/>
        </p:spPr>
        <p:txBody>
          <a:bodyPr wrap="square">
            <a:spAutoFit/>
          </a:bodyPr>
          <a:lstStyle/>
          <a:p>
            <a:r>
              <a:rPr lang="en-US" sz="2800" dirty="0" smtClean="0"/>
              <a:t>Anterior cord syndrome</a:t>
            </a:r>
            <a:r>
              <a:rPr lang="en-US" sz="3600" dirty="0" smtClean="0"/>
              <a:t> </a:t>
            </a:r>
            <a:r>
              <a:rPr lang="en-US" sz="2800" dirty="0" smtClean="0"/>
              <a:t>is caused by a disruption of the blood supply to the spinal cord as a result of </a:t>
            </a:r>
            <a:r>
              <a:rPr lang="en-US" sz="3200" b="1" dirty="0" smtClean="0"/>
              <a:t>compromise</a:t>
            </a:r>
            <a:r>
              <a:rPr lang="en-US" sz="2800" dirty="0" smtClean="0"/>
              <a:t> </a:t>
            </a:r>
            <a:r>
              <a:rPr lang="en-US" sz="2800" b="1" dirty="0" smtClean="0"/>
              <a:t>of the arterial supply</a:t>
            </a:r>
            <a:r>
              <a:rPr lang="en-US" sz="2800" dirty="0" smtClean="0"/>
              <a:t>. </a:t>
            </a:r>
            <a:endParaRPr lang="en-US" sz="2800" dirty="0"/>
          </a:p>
          <a:p>
            <a:r>
              <a:rPr lang="en-US" sz="2800" dirty="0" smtClean="0"/>
              <a:t>This </a:t>
            </a:r>
            <a:r>
              <a:rPr lang="en-US" sz="2800" dirty="0" smtClean="0"/>
              <a:t>is usually secondary to bone fragments or a compressive force preventing the supply of blood to the spinal cord. </a:t>
            </a:r>
            <a:endParaRPr lang="en-US" sz="2800" dirty="0" smtClean="0"/>
          </a:p>
          <a:p>
            <a:r>
              <a:rPr lang="en-US" sz="2800" dirty="0" smtClean="0"/>
              <a:t>The </a:t>
            </a:r>
            <a:r>
              <a:rPr lang="en-US" sz="2800" b="1" dirty="0" smtClean="0"/>
              <a:t>prognosis in these cases is poor. </a:t>
            </a:r>
            <a:r>
              <a:rPr lang="en-US" sz="2800" dirty="0" smtClean="0"/>
              <a:t>Athletes suffering anterior cord syndrome will present with a loss of pain sensation and motor function, loss of light touch </a:t>
            </a:r>
            <a:r>
              <a:rPr lang="en-US" sz="2800" dirty="0" err="1" smtClean="0"/>
              <a:t>sensation,and</a:t>
            </a:r>
            <a:r>
              <a:rPr lang="en-US" sz="2800" dirty="0" smtClean="0"/>
              <a:t> loss of temperature control distal to the level of the injury. </a:t>
            </a:r>
            <a:endParaRPr lang="en-US" sz="2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55976" y="1052736"/>
            <a:ext cx="3600400" cy="2850011"/>
          </a:xfrm>
          <a:prstGeom prst="rect">
            <a:avLst/>
          </a:prstGeom>
        </p:spPr>
        <p:txBody>
          <a:bodyPr wrap="square">
            <a:spAutoFit/>
          </a:bodyPr>
          <a:lstStyle/>
          <a:p>
            <a:pPr marL="342900" lvl="0" indent="-342900" fontAlgn="base">
              <a:spcBef>
                <a:spcPct val="20000"/>
              </a:spcBef>
              <a:spcAft>
                <a:spcPct val="0"/>
              </a:spcAft>
              <a:buFontTx/>
              <a:buChar char="•"/>
            </a:pPr>
            <a:r>
              <a:rPr lang="en-US" sz="2800" kern="0" dirty="0" smtClean="0">
                <a:solidFill>
                  <a:srgbClr val="4D4D4D"/>
                </a:solidFill>
                <a:latin typeface="Arial"/>
              </a:rPr>
              <a:t>Loss of motor, pain and temperature</a:t>
            </a:r>
          </a:p>
          <a:p>
            <a:pPr marL="342900" lvl="0" indent="-342900" fontAlgn="base">
              <a:spcBef>
                <a:spcPct val="20000"/>
              </a:spcBef>
              <a:spcAft>
                <a:spcPct val="0"/>
              </a:spcAft>
              <a:buFontTx/>
              <a:buChar char="•"/>
            </a:pPr>
            <a:endParaRPr lang="en-US" sz="2800" kern="0" dirty="0" smtClean="0">
              <a:solidFill>
                <a:srgbClr val="4D4D4D"/>
              </a:solidFill>
              <a:latin typeface="Arial"/>
            </a:endParaRPr>
          </a:p>
          <a:p>
            <a:pPr marL="342900" lvl="0" indent="-342900" fontAlgn="base">
              <a:spcBef>
                <a:spcPct val="20000"/>
              </a:spcBef>
              <a:spcAft>
                <a:spcPct val="0"/>
              </a:spcAft>
              <a:buFontTx/>
              <a:buChar char="•"/>
            </a:pPr>
            <a:r>
              <a:rPr lang="en-US" sz="2800" kern="0" dirty="0" smtClean="0">
                <a:solidFill>
                  <a:srgbClr val="4D4D4D"/>
                </a:solidFill>
                <a:latin typeface="Arial"/>
              </a:rPr>
              <a:t>Preserved </a:t>
            </a:r>
            <a:r>
              <a:rPr lang="en-US" sz="2800" kern="0" dirty="0" err="1" smtClean="0">
                <a:solidFill>
                  <a:srgbClr val="4D4D4D"/>
                </a:solidFill>
                <a:latin typeface="Arial"/>
              </a:rPr>
              <a:t>propioception</a:t>
            </a:r>
            <a:r>
              <a:rPr lang="en-US" sz="2800" kern="0" dirty="0" smtClean="0">
                <a:solidFill>
                  <a:srgbClr val="4D4D4D"/>
                </a:solidFill>
                <a:latin typeface="Arial"/>
              </a:rPr>
              <a:t> and deep touch </a:t>
            </a:r>
            <a:endParaRPr lang="th-TH" sz="2800" kern="0" dirty="0" smtClean="0">
              <a:solidFill>
                <a:srgbClr val="4D4D4D"/>
              </a:solidFill>
              <a:latin typeface="Arial"/>
            </a:endParaRPr>
          </a:p>
        </p:txBody>
      </p:sp>
      <p:pic>
        <p:nvPicPr>
          <p:cNvPr id="5" name="Picture 1"/>
          <p:cNvPicPr>
            <a:picLocks noChangeAspect="1"/>
          </p:cNvPicPr>
          <p:nvPr/>
        </p:nvPicPr>
        <p:blipFill>
          <a:blip r:embed="rId2" cstate="print"/>
          <a:srcRect/>
          <a:stretch>
            <a:fillRect/>
          </a:stretch>
        </p:blipFill>
        <p:spPr>
          <a:xfrm>
            <a:off x="793750" y="1714500"/>
            <a:ext cx="3563938" cy="3000375"/>
          </a:xfrm>
          <a:prstGeom prst="rect">
            <a:avLst/>
          </a:prstGeom>
          <a:ln w="76200">
            <a:solidFill>
              <a:schemeClr val="accent2"/>
            </a:solid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8449816" cy="864096"/>
          </a:xfrm>
        </p:spPr>
        <p:txBody>
          <a:bodyPr>
            <a:normAutofit/>
          </a:bodyPr>
          <a:lstStyle/>
          <a:p>
            <a:r>
              <a:rPr lang="en-US" sz="4400" dirty="0"/>
              <a:t>Central cord syndrome </a:t>
            </a:r>
          </a:p>
        </p:txBody>
      </p:sp>
      <p:sp>
        <p:nvSpPr>
          <p:cNvPr id="4" name="Rectangle 3"/>
          <p:cNvSpPr/>
          <p:nvPr/>
        </p:nvSpPr>
        <p:spPr>
          <a:xfrm>
            <a:off x="233524" y="1183608"/>
            <a:ext cx="8467811" cy="4893647"/>
          </a:xfrm>
          <a:prstGeom prst="rect">
            <a:avLst/>
          </a:prstGeom>
        </p:spPr>
        <p:txBody>
          <a:bodyPr wrap="square">
            <a:spAutoFit/>
          </a:bodyPr>
          <a:lstStyle/>
          <a:p>
            <a:pPr lvl="0"/>
            <a:r>
              <a:rPr lang="en-US" sz="3600" dirty="0">
                <a:solidFill>
                  <a:prstClr val="black"/>
                </a:solidFill>
              </a:rPr>
              <a:t>Central cord syndrome </a:t>
            </a:r>
            <a:r>
              <a:rPr lang="en-US" sz="2800" dirty="0">
                <a:solidFill>
                  <a:prstClr val="black"/>
                </a:solidFill>
              </a:rPr>
              <a:t>is most commonly seen as the result of a </a:t>
            </a:r>
            <a:r>
              <a:rPr lang="en-US" sz="3600" b="1" dirty="0">
                <a:solidFill>
                  <a:srgbClr val="FF0000"/>
                </a:solidFill>
              </a:rPr>
              <a:t>hyperextension injury</a:t>
            </a:r>
            <a:r>
              <a:rPr lang="en-US" sz="2800" dirty="0">
                <a:solidFill>
                  <a:prstClr val="black"/>
                </a:solidFill>
              </a:rPr>
              <a:t>. It is often associated with a preexisting condition of arthritis or a narrowing of the vertebral canal. The results are motor weakness of the upper extremities rather than the lower extremities and, possibly, loss of bladder control. </a:t>
            </a:r>
            <a:endParaRPr lang="en-US" sz="2800" dirty="0" smtClean="0">
              <a:solidFill>
                <a:prstClr val="black"/>
              </a:solidFill>
            </a:endParaRPr>
          </a:p>
          <a:p>
            <a:pPr lvl="0"/>
            <a:r>
              <a:rPr lang="en-US" sz="2800" dirty="0" smtClean="0">
                <a:solidFill>
                  <a:prstClr val="black"/>
                </a:solidFill>
              </a:rPr>
              <a:t>Of </a:t>
            </a:r>
            <a:r>
              <a:rPr lang="en-US" sz="2800" dirty="0">
                <a:solidFill>
                  <a:prstClr val="black"/>
                </a:solidFill>
              </a:rPr>
              <a:t>the three syndromes associated with incomplete transections of the spinal </a:t>
            </a:r>
            <a:r>
              <a:rPr lang="en-US" sz="2800" dirty="0" err="1">
                <a:solidFill>
                  <a:prstClr val="black"/>
                </a:solidFill>
              </a:rPr>
              <a:t>cord,central</a:t>
            </a:r>
            <a:r>
              <a:rPr lang="en-US" sz="2800" dirty="0">
                <a:solidFill>
                  <a:prstClr val="black"/>
                </a:solidFill>
              </a:rPr>
              <a:t> cord syndrome has the </a:t>
            </a:r>
            <a:r>
              <a:rPr lang="en-US" sz="3600" b="1" dirty="0">
                <a:solidFill>
                  <a:srgbClr val="FF0000"/>
                </a:solidFill>
              </a:rPr>
              <a:t>best potential for recovery</a:t>
            </a:r>
            <a:endParaRPr lang="en-US" sz="3600" b="1" dirty="0">
              <a:solidFill>
                <a:srgbClr val="FF0000"/>
              </a:solidFill>
            </a:endParaRPr>
          </a:p>
        </p:txBody>
      </p:sp>
    </p:spTree>
    <p:extLst>
      <p:ext uri="{BB962C8B-B14F-4D97-AF65-F5344CB8AC3E}">
        <p14:creationId xmlns:p14="http://schemas.microsoft.com/office/powerpoint/2010/main" val="389644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04048" y="980729"/>
            <a:ext cx="2952328" cy="3465564"/>
          </a:xfrm>
          <a:prstGeom prst="rect">
            <a:avLst/>
          </a:prstGeom>
        </p:spPr>
        <p:txBody>
          <a:bodyPr wrap="square">
            <a:spAutoFit/>
          </a:bodyPr>
          <a:lstStyle/>
          <a:p>
            <a:pPr marL="342900" lvl="0" indent="-342900" fontAlgn="base">
              <a:spcBef>
                <a:spcPct val="20000"/>
              </a:spcBef>
              <a:spcAft>
                <a:spcPct val="0"/>
              </a:spcAft>
              <a:buFontTx/>
              <a:buChar char="•"/>
            </a:pPr>
            <a:r>
              <a:rPr lang="en-US" sz="2800" kern="0" dirty="0" smtClean="0">
                <a:solidFill>
                  <a:srgbClr val="4D4D4D"/>
                </a:solidFill>
                <a:latin typeface="Arial"/>
              </a:rPr>
              <a:t>Weakness : </a:t>
            </a:r>
          </a:p>
          <a:p>
            <a:pPr marL="742950" lvl="1" indent="-285750" fontAlgn="base">
              <a:spcBef>
                <a:spcPct val="20000"/>
              </a:spcBef>
              <a:spcAft>
                <a:spcPct val="0"/>
              </a:spcAft>
              <a:buFontTx/>
              <a:buChar char="–"/>
            </a:pPr>
            <a:r>
              <a:rPr lang="en-US" sz="2400" b="1" kern="0" dirty="0" smtClean="0">
                <a:solidFill>
                  <a:srgbClr val="4D4D4D"/>
                </a:solidFill>
                <a:latin typeface="Arial"/>
              </a:rPr>
              <a:t>upper &gt; lower </a:t>
            </a:r>
          </a:p>
          <a:p>
            <a:pPr marL="342900" lvl="0" indent="-342900" fontAlgn="base">
              <a:spcBef>
                <a:spcPct val="20000"/>
              </a:spcBef>
              <a:spcAft>
                <a:spcPct val="0"/>
              </a:spcAft>
              <a:buFontTx/>
              <a:buChar char="•"/>
            </a:pPr>
            <a:endParaRPr lang="en-US" sz="2800" kern="0" dirty="0" smtClean="0">
              <a:solidFill>
                <a:srgbClr val="4D4D4D"/>
              </a:solidFill>
              <a:latin typeface="Arial"/>
            </a:endParaRPr>
          </a:p>
          <a:p>
            <a:pPr marL="342900" lvl="0" indent="-342900" fontAlgn="base">
              <a:spcBef>
                <a:spcPct val="20000"/>
              </a:spcBef>
              <a:spcAft>
                <a:spcPct val="0"/>
              </a:spcAft>
              <a:buFontTx/>
              <a:buChar char="•"/>
            </a:pPr>
            <a:r>
              <a:rPr lang="en-US" sz="2800" kern="0" dirty="0" smtClean="0">
                <a:solidFill>
                  <a:srgbClr val="4D4D4D"/>
                </a:solidFill>
                <a:latin typeface="Arial"/>
              </a:rPr>
              <a:t>Variable sensory loss</a:t>
            </a:r>
          </a:p>
          <a:p>
            <a:pPr marL="342900" lvl="0" indent="-342900" fontAlgn="base">
              <a:spcBef>
                <a:spcPct val="20000"/>
              </a:spcBef>
              <a:spcAft>
                <a:spcPct val="0"/>
              </a:spcAft>
              <a:buFontTx/>
              <a:buChar char="•"/>
            </a:pPr>
            <a:endParaRPr lang="en-US" sz="2800" kern="0" dirty="0" smtClean="0">
              <a:solidFill>
                <a:srgbClr val="4D4D4D"/>
              </a:solidFill>
              <a:latin typeface="Arial"/>
            </a:endParaRPr>
          </a:p>
          <a:p>
            <a:pPr marL="342900" lvl="0" indent="-342900" fontAlgn="base">
              <a:spcBef>
                <a:spcPct val="20000"/>
              </a:spcBef>
              <a:spcAft>
                <a:spcPct val="0"/>
              </a:spcAft>
              <a:buFontTx/>
              <a:buChar char="•"/>
            </a:pPr>
            <a:r>
              <a:rPr lang="en-US" sz="2800" kern="0" dirty="0" smtClean="0">
                <a:solidFill>
                  <a:srgbClr val="4D4D4D"/>
                </a:solidFill>
                <a:latin typeface="Arial"/>
              </a:rPr>
              <a:t>Sacral sparing</a:t>
            </a:r>
            <a:endParaRPr lang="en-US" dirty="0"/>
          </a:p>
        </p:txBody>
      </p:sp>
      <p:pic>
        <p:nvPicPr>
          <p:cNvPr id="4" name="Picture 1"/>
          <p:cNvPicPr>
            <a:picLocks noChangeAspect="1"/>
          </p:cNvPicPr>
          <p:nvPr/>
        </p:nvPicPr>
        <p:blipFill>
          <a:blip r:embed="rId2" cstate="print"/>
          <a:srcRect/>
          <a:stretch>
            <a:fillRect/>
          </a:stretch>
        </p:blipFill>
        <p:spPr>
          <a:xfrm>
            <a:off x="863600" y="1857375"/>
            <a:ext cx="3565525" cy="3309938"/>
          </a:xfrm>
          <a:prstGeom prst="rect">
            <a:avLst/>
          </a:prstGeom>
          <a:ln w="76200">
            <a:solidFill>
              <a:schemeClr val="accent2"/>
            </a:solid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64332" cy="1008112"/>
          </a:xfrm>
        </p:spPr>
        <p:txBody>
          <a:bodyPr>
            <a:normAutofit/>
          </a:bodyPr>
          <a:lstStyle/>
          <a:p>
            <a:r>
              <a:rPr lang="en-US" dirty="0"/>
              <a:t>Brown-</a:t>
            </a:r>
            <a:r>
              <a:rPr lang="en-US" dirty="0" err="1"/>
              <a:t>Sequard’s</a:t>
            </a:r>
            <a:r>
              <a:rPr lang="en-US" dirty="0"/>
              <a:t> syndrome </a:t>
            </a:r>
            <a:endParaRPr lang="en-US" dirty="0"/>
          </a:p>
        </p:txBody>
      </p:sp>
      <p:sp>
        <p:nvSpPr>
          <p:cNvPr id="3" name="Rectangle 2"/>
          <p:cNvSpPr/>
          <p:nvPr/>
        </p:nvSpPr>
        <p:spPr>
          <a:xfrm>
            <a:off x="395536" y="1196752"/>
            <a:ext cx="8280920" cy="4401205"/>
          </a:xfrm>
          <a:prstGeom prst="rect">
            <a:avLst/>
          </a:prstGeom>
        </p:spPr>
        <p:txBody>
          <a:bodyPr wrap="square">
            <a:spAutoFit/>
          </a:bodyPr>
          <a:lstStyle/>
          <a:p>
            <a:endParaRPr lang="en-US" sz="2800" b="1" dirty="0" smtClean="0"/>
          </a:p>
          <a:p>
            <a:r>
              <a:rPr lang="en-US" sz="2800" b="1" dirty="0" smtClean="0"/>
              <a:t>Brown-</a:t>
            </a:r>
            <a:r>
              <a:rPr lang="en-US" sz="2800" b="1" dirty="0" err="1" smtClean="0"/>
              <a:t>Sequard’s</a:t>
            </a:r>
            <a:r>
              <a:rPr lang="en-US" sz="2800" b="1" dirty="0" smtClean="0"/>
              <a:t> </a:t>
            </a:r>
            <a:r>
              <a:rPr lang="en-US" sz="2800" b="1" dirty="0" smtClean="0"/>
              <a:t>syndrome </a:t>
            </a:r>
            <a:r>
              <a:rPr lang="en-US" sz="2800" dirty="0" smtClean="0"/>
              <a:t>is caused by a </a:t>
            </a:r>
            <a:r>
              <a:rPr lang="en-US" sz="2800" b="1" dirty="0" smtClean="0"/>
              <a:t>penetrating injury that severs one side of the spinal cord</a:t>
            </a:r>
            <a:r>
              <a:rPr lang="en-US" sz="2800" dirty="0" smtClean="0"/>
              <a:t>.</a:t>
            </a:r>
          </a:p>
          <a:p>
            <a:endParaRPr lang="en-US" sz="2800" dirty="0" smtClean="0"/>
          </a:p>
          <a:p>
            <a:r>
              <a:rPr lang="en-US" sz="2800" dirty="0" smtClean="0"/>
              <a:t>The athlete will present with loss of sensory and motor function on the affected side and loss of pain and temperature perception on the opposite side. Unless the penetration is direct, some recovery may be expected.</a:t>
            </a:r>
            <a:endParaRPr lang="en-US"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9992" y="1556792"/>
            <a:ext cx="4248472" cy="2850011"/>
          </a:xfrm>
          <a:prstGeom prst="rect">
            <a:avLst/>
          </a:prstGeom>
        </p:spPr>
        <p:txBody>
          <a:bodyPr wrap="square">
            <a:spAutoFit/>
          </a:bodyPr>
          <a:lstStyle/>
          <a:p>
            <a:pPr marL="342900" lvl="0" indent="-342900" fontAlgn="base">
              <a:spcBef>
                <a:spcPct val="20000"/>
              </a:spcBef>
              <a:spcAft>
                <a:spcPct val="0"/>
              </a:spcAft>
              <a:buFontTx/>
              <a:buChar char="•"/>
            </a:pPr>
            <a:r>
              <a:rPr lang="en-US" sz="2800" kern="0" dirty="0" smtClean="0">
                <a:solidFill>
                  <a:srgbClr val="4D4D4D"/>
                </a:solidFill>
                <a:latin typeface="Arial"/>
              </a:rPr>
              <a:t>Loss of </a:t>
            </a:r>
            <a:r>
              <a:rPr lang="en-US" sz="2800" kern="0" dirty="0" err="1" smtClean="0">
                <a:solidFill>
                  <a:srgbClr val="4D4D4D"/>
                </a:solidFill>
                <a:latin typeface="Arial"/>
              </a:rPr>
              <a:t>ipsilateral</a:t>
            </a:r>
            <a:r>
              <a:rPr lang="en-US" sz="2800" kern="0" dirty="0" smtClean="0">
                <a:solidFill>
                  <a:srgbClr val="4D4D4D"/>
                </a:solidFill>
                <a:latin typeface="Arial"/>
              </a:rPr>
              <a:t> motor and </a:t>
            </a:r>
            <a:r>
              <a:rPr lang="en-US" sz="2800" kern="0" dirty="0" err="1" smtClean="0">
                <a:solidFill>
                  <a:srgbClr val="4D4D4D"/>
                </a:solidFill>
                <a:latin typeface="Arial"/>
              </a:rPr>
              <a:t>propioception</a:t>
            </a:r>
            <a:endParaRPr lang="en-US" sz="2800" kern="0" dirty="0" smtClean="0">
              <a:solidFill>
                <a:srgbClr val="4D4D4D"/>
              </a:solidFill>
              <a:latin typeface="Arial"/>
            </a:endParaRPr>
          </a:p>
          <a:p>
            <a:pPr marL="342900" lvl="0" indent="-342900" fontAlgn="base">
              <a:spcBef>
                <a:spcPct val="20000"/>
              </a:spcBef>
              <a:spcAft>
                <a:spcPct val="0"/>
              </a:spcAft>
              <a:buFontTx/>
              <a:buChar char="•"/>
            </a:pPr>
            <a:endParaRPr lang="en-US" sz="2800" kern="0" dirty="0" smtClean="0">
              <a:solidFill>
                <a:srgbClr val="4D4D4D"/>
              </a:solidFill>
              <a:latin typeface="Arial"/>
            </a:endParaRPr>
          </a:p>
          <a:p>
            <a:pPr marL="342900" lvl="0" indent="-342900" fontAlgn="base">
              <a:spcBef>
                <a:spcPct val="20000"/>
              </a:spcBef>
              <a:spcAft>
                <a:spcPct val="0"/>
              </a:spcAft>
              <a:buFontTx/>
              <a:buChar char="•"/>
            </a:pPr>
            <a:r>
              <a:rPr lang="en-US" sz="2800" kern="0" dirty="0" smtClean="0">
                <a:solidFill>
                  <a:srgbClr val="4D4D4D"/>
                </a:solidFill>
                <a:latin typeface="Arial"/>
              </a:rPr>
              <a:t>Loss of </a:t>
            </a:r>
            <a:r>
              <a:rPr lang="en-US" sz="2800" kern="0" dirty="0" err="1" smtClean="0">
                <a:solidFill>
                  <a:srgbClr val="4D4D4D"/>
                </a:solidFill>
                <a:latin typeface="Arial"/>
              </a:rPr>
              <a:t>contralateral</a:t>
            </a:r>
            <a:r>
              <a:rPr lang="en-US" sz="2800" kern="0" dirty="0" smtClean="0">
                <a:solidFill>
                  <a:srgbClr val="4D4D4D"/>
                </a:solidFill>
                <a:latin typeface="Arial"/>
              </a:rPr>
              <a:t> pain and temperature</a:t>
            </a:r>
            <a:endParaRPr lang="th-TH" sz="2800" kern="0" dirty="0" smtClean="0">
              <a:solidFill>
                <a:srgbClr val="4D4D4D"/>
              </a:solidFill>
              <a:latin typeface="Arial"/>
            </a:endParaRPr>
          </a:p>
        </p:txBody>
      </p:sp>
      <p:pic>
        <p:nvPicPr>
          <p:cNvPr id="3" name="Picture 1"/>
          <p:cNvPicPr>
            <a:picLocks noChangeAspect="1"/>
          </p:cNvPicPr>
          <p:nvPr/>
        </p:nvPicPr>
        <p:blipFill>
          <a:blip r:embed="rId2" cstate="print"/>
          <a:srcRect/>
          <a:stretch>
            <a:fillRect/>
          </a:stretch>
        </p:blipFill>
        <p:spPr>
          <a:xfrm>
            <a:off x="785813" y="1785938"/>
            <a:ext cx="3586162" cy="3008312"/>
          </a:xfrm>
          <a:prstGeom prst="rect">
            <a:avLst/>
          </a:prstGeom>
          <a:ln w="76200">
            <a:solidFill>
              <a:schemeClr val="accent2"/>
            </a:solid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Objectives</a:t>
            </a:r>
            <a:endParaRPr lang="en-GB" dirty="0"/>
          </a:p>
        </p:txBody>
      </p:sp>
      <p:sp>
        <p:nvSpPr>
          <p:cNvPr id="3" name="Content Placeholder 2"/>
          <p:cNvSpPr>
            <a:spLocks noGrp="1"/>
          </p:cNvSpPr>
          <p:nvPr>
            <p:ph idx="1"/>
          </p:nvPr>
        </p:nvSpPr>
        <p:spPr/>
        <p:txBody>
          <a:bodyPr/>
          <a:lstStyle/>
          <a:p>
            <a:r>
              <a:rPr lang="en-GB" dirty="0" smtClean="0"/>
              <a:t>Mechanism of spinal cord injury</a:t>
            </a:r>
          </a:p>
          <a:p>
            <a:r>
              <a:rPr lang="en-GB" dirty="0" smtClean="0"/>
              <a:t>Assessment of SCI</a:t>
            </a:r>
          </a:p>
          <a:p>
            <a:r>
              <a:rPr lang="en-GB" dirty="0" smtClean="0"/>
              <a:t>Management of spinal cord injury</a:t>
            </a:r>
          </a:p>
          <a:p>
            <a:pPr>
              <a:buNone/>
            </a:pP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093" y="283334"/>
            <a:ext cx="8377707" cy="553377"/>
          </a:xfrm>
        </p:spPr>
        <p:txBody>
          <a:bodyPr>
            <a:normAutofit fontScale="90000"/>
          </a:bodyPr>
          <a:lstStyle/>
          <a:p>
            <a:r>
              <a:rPr lang="en-US" dirty="0"/>
              <a:t>Spinal shock </a:t>
            </a:r>
            <a:endParaRPr lang="en-US" dirty="0"/>
          </a:p>
        </p:txBody>
      </p:sp>
      <p:sp>
        <p:nvSpPr>
          <p:cNvPr id="3" name="Rectangle 2"/>
          <p:cNvSpPr/>
          <p:nvPr/>
        </p:nvSpPr>
        <p:spPr>
          <a:xfrm>
            <a:off x="309093" y="1052736"/>
            <a:ext cx="8583387" cy="5693866"/>
          </a:xfrm>
          <a:prstGeom prst="rect">
            <a:avLst/>
          </a:prstGeom>
        </p:spPr>
        <p:txBody>
          <a:bodyPr wrap="square">
            <a:spAutoFit/>
          </a:bodyPr>
          <a:lstStyle/>
          <a:p>
            <a:r>
              <a:rPr lang="en-US" sz="2800" b="1" dirty="0" smtClean="0"/>
              <a:t>Spinal shock </a:t>
            </a:r>
            <a:r>
              <a:rPr lang="en-US" sz="2800" dirty="0" smtClean="0"/>
              <a:t>may be present when there is </a:t>
            </a:r>
            <a:r>
              <a:rPr lang="en-US" sz="2800" b="1" dirty="0" smtClean="0">
                <a:solidFill>
                  <a:srgbClr val="FF0000"/>
                </a:solidFill>
              </a:rPr>
              <a:t>trauma to the spinal cord</a:t>
            </a:r>
            <a:r>
              <a:rPr lang="en-US" sz="2800" dirty="0" smtClean="0"/>
              <a:t>. Spinal shock is a temporary condition triggered as the body’s response to injury. It is identified when the </a:t>
            </a:r>
            <a:r>
              <a:rPr lang="en-US" sz="2800" b="1" dirty="0" smtClean="0">
                <a:solidFill>
                  <a:srgbClr val="FF0000"/>
                </a:solidFill>
              </a:rPr>
              <a:t>body becomes flaccid and without sensation</a:t>
            </a:r>
            <a:r>
              <a:rPr lang="en-US" sz="2800" dirty="0" smtClean="0"/>
              <a:t>, causing the athlete to be unable to move and appear to be paralyzed </a:t>
            </a:r>
            <a:r>
              <a:rPr lang="en-US" sz="2800" dirty="0" smtClean="0">
                <a:solidFill>
                  <a:srgbClr val="FF0000"/>
                </a:solidFill>
              </a:rPr>
              <a:t>below the level of the injury.</a:t>
            </a:r>
            <a:r>
              <a:rPr lang="en-US" sz="2800" dirty="0" smtClean="0"/>
              <a:t> It may be accompanied by </a:t>
            </a:r>
            <a:r>
              <a:rPr lang="en-US" sz="2800" b="1" dirty="0" smtClean="0">
                <a:solidFill>
                  <a:srgbClr val="FF0000"/>
                </a:solidFill>
              </a:rPr>
              <a:t>loss of bladder and bowel control and, in males, priapism</a:t>
            </a:r>
            <a:r>
              <a:rPr lang="en-US" sz="2800" dirty="0" smtClean="0"/>
              <a:t>. </a:t>
            </a:r>
            <a:endParaRPr lang="en-US" sz="2800" dirty="0" smtClean="0"/>
          </a:p>
          <a:p>
            <a:endParaRPr lang="en-US" sz="2800" dirty="0"/>
          </a:p>
          <a:p>
            <a:r>
              <a:rPr lang="en-US" sz="2800" dirty="0" smtClean="0"/>
              <a:t>It </a:t>
            </a:r>
            <a:r>
              <a:rPr lang="en-US" sz="2800" dirty="0" smtClean="0"/>
              <a:t>is common for hypotension to be present as a result of vasodilation (also known as vasodilatation).Spinal shock is a transient condition unless the spinal cord has been seriously damaged. </a:t>
            </a:r>
            <a:endParaRPr lang="en-US" sz="28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hopkinsmedicine.org/healthlibrary/GetImage.aspx?ImageId=1686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764704"/>
            <a:ext cx="6014528" cy="6375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305800" cy="792088"/>
          </a:xfrm>
        </p:spPr>
        <p:txBody>
          <a:bodyPr>
            <a:normAutofit fontScale="90000"/>
          </a:bodyPr>
          <a:lstStyle/>
          <a:p>
            <a:r>
              <a:rPr lang="en-US" dirty="0" smtClean="0"/>
              <a:t>Neurogenic Shock</a:t>
            </a:r>
            <a:endParaRPr lang="en-US" dirty="0"/>
          </a:p>
        </p:txBody>
      </p:sp>
      <p:sp>
        <p:nvSpPr>
          <p:cNvPr id="3" name="Rectangle 2"/>
          <p:cNvSpPr/>
          <p:nvPr/>
        </p:nvSpPr>
        <p:spPr>
          <a:xfrm>
            <a:off x="179512" y="1196752"/>
            <a:ext cx="8712968" cy="5386090"/>
          </a:xfrm>
          <a:prstGeom prst="rect">
            <a:avLst/>
          </a:prstGeom>
        </p:spPr>
        <p:txBody>
          <a:bodyPr wrap="square">
            <a:spAutoFit/>
          </a:bodyPr>
          <a:lstStyle/>
          <a:p>
            <a:pPr marL="342900" lvl="0" indent="-342900" fontAlgn="base">
              <a:spcBef>
                <a:spcPct val="20000"/>
              </a:spcBef>
              <a:spcAft>
                <a:spcPct val="0"/>
              </a:spcAft>
              <a:buFontTx/>
              <a:buChar char="•"/>
            </a:pPr>
            <a:r>
              <a:rPr lang="en-US" sz="2800" kern="0" dirty="0" smtClean="0">
                <a:solidFill>
                  <a:srgbClr val="4D4D4D"/>
                </a:solidFill>
                <a:latin typeface="Arial"/>
              </a:rPr>
              <a:t>Temporary loss of autonomic function of the cord at the level of injury</a:t>
            </a:r>
          </a:p>
          <a:p>
            <a:pPr marL="742950" lvl="1" indent="-285750" fontAlgn="base">
              <a:spcBef>
                <a:spcPct val="20000"/>
              </a:spcBef>
              <a:spcAft>
                <a:spcPct val="0"/>
              </a:spcAft>
              <a:buFontTx/>
              <a:buChar char="–"/>
            </a:pPr>
            <a:r>
              <a:rPr lang="en-US" sz="2000" kern="0" dirty="0" smtClean="0">
                <a:solidFill>
                  <a:srgbClr val="4D4D4D"/>
                </a:solidFill>
                <a:latin typeface="Arial"/>
              </a:rPr>
              <a:t>results from cervical or high thoracic injury</a:t>
            </a:r>
          </a:p>
          <a:p>
            <a:pPr marL="342900" lvl="0" indent="-342900" fontAlgn="base">
              <a:spcBef>
                <a:spcPct val="20000"/>
              </a:spcBef>
              <a:spcAft>
                <a:spcPct val="0"/>
              </a:spcAft>
              <a:buFontTx/>
              <a:buChar char="•"/>
            </a:pPr>
            <a:r>
              <a:rPr lang="en-US" sz="2800" kern="0" dirty="0" smtClean="0">
                <a:solidFill>
                  <a:srgbClr val="4D4D4D"/>
                </a:solidFill>
                <a:latin typeface="Arial"/>
              </a:rPr>
              <a:t>Presentation</a:t>
            </a:r>
          </a:p>
          <a:p>
            <a:pPr marL="742950" lvl="1" indent="-285750" fontAlgn="base">
              <a:spcBef>
                <a:spcPct val="20000"/>
              </a:spcBef>
              <a:spcAft>
                <a:spcPct val="0"/>
              </a:spcAft>
              <a:buFontTx/>
              <a:buChar char="–"/>
            </a:pPr>
            <a:r>
              <a:rPr lang="en-US" sz="2400" kern="0" dirty="0" smtClean="0">
                <a:solidFill>
                  <a:srgbClr val="4D4D4D"/>
                </a:solidFill>
                <a:latin typeface="Arial"/>
              </a:rPr>
              <a:t>Flaccid paralysis distal to injury site</a:t>
            </a:r>
          </a:p>
          <a:p>
            <a:pPr marL="742950" lvl="1" indent="-285750" fontAlgn="base">
              <a:spcBef>
                <a:spcPct val="20000"/>
              </a:spcBef>
              <a:spcAft>
                <a:spcPct val="0"/>
              </a:spcAft>
              <a:buFontTx/>
              <a:buChar char="–"/>
            </a:pPr>
            <a:r>
              <a:rPr lang="en-US" sz="2400" kern="0" dirty="0" smtClean="0">
                <a:solidFill>
                  <a:srgbClr val="4D4D4D"/>
                </a:solidFill>
                <a:latin typeface="Arial"/>
              </a:rPr>
              <a:t>Loss of autonomic function</a:t>
            </a:r>
          </a:p>
          <a:p>
            <a:pPr marL="1143000" lvl="2" indent="-228600" fontAlgn="base">
              <a:spcBef>
                <a:spcPct val="20000"/>
              </a:spcBef>
              <a:spcAft>
                <a:spcPct val="0"/>
              </a:spcAft>
              <a:buFontTx/>
              <a:buChar char="•"/>
            </a:pPr>
            <a:r>
              <a:rPr lang="en-US" sz="2400" kern="0" dirty="0" smtClean="0">
                <a:solidFill>
                  <a:srgbClr val="4D4D4D"/>
                </a:solidFill>
                <a:latin typeface="Arial"/>
              </a:rPr>
              <a:t>hypotension</a:t>
            </a:r>
          </a:p>
          <a:p>
            <a:pPr marL="1143000" lvl="2" indent="-228600" fontAlgn="base">
              <a:spcBef>
                <a:spcPct val="20000"/>
              </a:spcBef>
              <a:spcAft>
                <a:spcPct val="0"/>
              </a:spcAft>
              <a:buFontTx/>
              <a:buChar char="•"/>
            </a:pPr>
            <a:r>
              <a:rPr lang="en-US" sz="2400" kern="0" dirty="0" smtClean="0">
                <a:solidFill>
                  <a:srgbClr val="4D4D4D"/>
                </a:solidFill>
                <a:latin typeface="Arial"/>
              </a:rPr>
              <a:t>vasodilatation</a:t>
            </a:r>
          </a:p>
          <a:p>
            <a:pPr marL="1143000" lvl="2" indent="-228600" fontAlgn="base">
              <a:spcBef>
                <a:spcPct val="20000"/>
              </a:spcBef>
              <a:spcAft>
                <a:spcPct val="0"/>
              </a:spcAft>
              <a:buFontTx/>
              <a:buChar char="•"/>
            </a:pPr>
            <a:r>
              <a:rPr lang="en-US" sz="2400" kern="0" dirty="0" smtClean="0">
                <a:solidFill>
                  <a:srgbClr val="4D4D4D"/>
                </a:solidFill>
                <a:latin typeface="Arial"/>
              </a:rPr>
              <a:t>loss of bladder and bowel control</a:t>
            </a:r>
          </a:p>
          <a:p>
            <a:pPr marL="1143000" lvl="2" indent="-228600" fontAlgn="base">
              <a:spcBef>
                <a:spcPct val="20000"/>
              </a:spcBef>
              <a:spcAft>
                <a:spcPct val="0"/>
              </a:spcAft>
              <a:buFontTx/>
              <a:buChar char="•"/>
            </a:pPr>
            <a:r>
              <a:rPr lang="en-US" sz="2400" kern="0" dirty="0" smtClean="0">
                <a:solidFill>
                  <a:srgbClr val="4D4D4D"/>
                </a:solidFill>
                <a:latin typeface="Arial"/>
              </a:rPr>
              <a:t>loss of thermoregulation</a:t>
            </a:r>
          </a:p>
          <a:p>
            <a:pPr marL="1143000" lvl="2" indent="-228600" fontAlgn="base">
              <a:spcBef>
                <a:spcPct val="20000"/>
              </a:spcBef>
              <a:spcAft>
                <a:spcPct val="0"/>
              </a:spcAft>
              <a:buFontTx/>
              <a:buChar char="•"/>
            </a:pPr>
            <a:r>
              <a:rPr lang="en-US" sz="2400" kern="0" dirty="0" smtClean="0">
                <a:solidFill>
                  <a:srgbClr val="4D4D4D"/>
                </a:solidFill>
                <a:latin typeface="Arial"/>
              </a:rPr>
              <a:t>warm, pink, dry below injury site</a:t>
            </a:r>
          </a:p>
          <a:p>
            <a:pPr marL="1143000" lvl="2" indent="-228600" fontAlgn="base">
              <a:spcBef>
                <a:spcPct val="20000"/>
              </a:spcBef>
              <a:spcAft>
                <a:spcPct val="0"/>
              </a:spcAft>
              <a:buFontTx/>
              <a:buChar char="•"/>
            </a:pPr>
            <a:r>
              <a:rPr lang="en-US" sz="2400" kern="0" dirty="0" err="1" smtClean="0">
                <a:solidFill>
                  <a:srgbClr val="4D4D4D"/>
                </a:solidFill>
                <a:latin typeface="Arial"/>
              </a:rPr>
              <a:t>bradycardia</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576" y="1124744"/>
            <a:ext cx="7776864" cy="2677656"/>
          </a:xfrm>
          <a:prstGeom prst="rect">
            <a:avLst/>
          </a:prstGeom>
        </p:spPr>
        <p:txBody>
          <a:bodyPr wrap="square">
            <a:spAutoFit/>
          </a:bodyPr>
          <a:lstStyle/>
          <a:p>
            <a:r>
              <a:rPr lang="en-US" sz="2800" dirty="0" smtClean="0"/>
              <a:t>Signs and symptoms of </a:t>
            </a:r>
            <a:r>
              <a:rPr lang="en-US" sz="2800" dirty="0" err="1" smtClean="0"/>
              <a:t>neurogenic</a:t>
            </a:r>
            <a:r>
              <a:rPr lang="en-US" sz="2800" dirty="0" smtClean="0"/>
              <a:t> shock include </a:t>
            </a:r>
            <a:r>
              <a:rPr lang="en-US" sz="2800" b="1" dirty="0" err="1" smtClean="0"/>
              <a:t>bradycardia</a:t>
            </a:r>
            <a:r>
              <a:rPr lang="en-US" sz="2800" b="1" dirty="0" smtClean="0"/>
              <a:t>; hypotension; </a:t>
            </a:r>
            <a:r>
              <a:rPr lang="en-US" sz="2800" b="1" dirty="0" err="1" smtClean="0"/>
              <a:t>shocklike</a:t>
            </a:r>
            <a:r>
              <a:rPr lang="en-US" sz="2800" b="1" dirty="0" smtClean="0"/>
              <a:t> </a:t>
            </a:r>
            <a:r>
              <a:rPr lang="en-US" sz="2800" dirty="0" smtClean="0"/>
              <a:t>symptoms </a:t>
            </a:r>
            <a:r>
              <a:rPr lang="en-US" sz="2800" b="1" dirty="0" smtClean="0"/>
              <a:t>above the level of the injury</a:t>
            </a:r>
            <a:r>
              <a:rPr lang="en-US" sz="2800" dirty="0" smtClean="0"/>
              <a:t>;</a:t>
            </a:r>
          </a:p>
          <a:p>
            <a:endParaRPr lang="en-US" sz="2800" dirty="0" smtClean="0"/>
          </a:p>
          <a:p>
            <a:r>
              <a:rPr lang="en-US" sz="2800" dirty="0" smtClean="0"/>
              <a:t> </a:t>
            </a:r>
            <a:r>
              <a:rPr lang="en-US" sz="2800" b="1" dirty="0" err="1" smtClean="0"/>
              <a:t>Warm,dry,and</a:t>
            </a:r>
            <a:r>
              <a:rPr lang="en-US" sz="2800" b="1" dirty="0" smtClean="0"/>
              <a:t> flushed skin below the injury level; and </a:t>
            </a:r>
            <a:r>
              <a:rPr lang="en-US" sz="2800" b="1" dirty="0" err="1" smtClean="0"/>
              <a:t>priapism</a:t>
            </a:r>
            <a:r>
              <a:rPr lang="en-US" sz="2800" b="1" dirty="0" smtClean="0"/>
              <a:t> in males.</a:t>
            </a:r>
            <a:endParaRPr lang="en-US" sz="2800"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305800" cy="864096"/>
          </a:xfrm>
        </p:spPr>
        <p:txBody>
          <a:bodyPr/>
          <a:lstStyle/>
          <a:p>
            <a:r>
              <a:rPr lang="en-US" dirty="0" smtClean="0"/>
              <a:t>Neurogenic Shock Management</a:t>
            </a:r>
            <a:endParaRPr lang="en-US" dirty="0"/>
          </a:p>
        </p:txBody>
      </p:sp>
      <p:sp>
        <p:nvSpPr>
          <p:cNvPr id="4" name="Rectangle 3"/>
          <p:cNvSpPr/>
          <p:nvPr/>
        </p:nvSpPr>
        <p:spPr>
          <a:xfrm>
            <a:off x="251520" y="1196752"/>
            <a:ext cx="8352928" cy="4832092"/>
          </a:xfrm>
          <a:prstGeom prst="rect">
            <a:avLst/>
          </a:prstGeom>
        </p:spPr>
        <p:txBody>
          <a:bodyPr wrap="square">
            <a:spAutoFit/>
          </a:bodyPr>
          <a:lstStyle/>
          <a:p>
            <a:r>
              <a:rPr lang="en-US" sz="2800" dirty="0" smtClean="0"/>
              <a:t>A direct consequence of the large scale vasodilatation is pooling of blood throughout the body, resulting in essentially what is known as </a:t>
            </a:r>
            <a:r>
              <a:rPr lang="en-US" sz="2800" b="1" dirty="0" err="1" smtClean="0"/>
              <a:t>hypovolemia</a:t>
            </a:r>
            <a:r>
              <a:rPr lang="en-US" sz="2800" dirty="0" smtClean="0"/>
              <a:t>.</a:t>
            </a:r>
          </a:p>
          <a:p>
            <a:r>
              <a:rPr lang="en-US" sz="2800" dirty="0" smtClean="0"/>
              <a:t> </a:t>
            </a:r>
          </a:p>
          <a:p>
            <a:r>
              <a:rPr lang="en-US" sz="2800" dirty="0" smtClean="0"/>
              <a:t>Because of the lack of sympathetic response, heart rate does not increase adequately to overcome the loss of volume , and shock results.  </a:t>
            </a:r>
          </a:p>
          <a:p>
            <a:endParaRPr lang="en-US" sz="2800" dirty="0" smtClean="0"/>
          </a:p>
          <a:p>
            <a:r>
              <a:rPr lang="en-US" sz="2800" dirty="0" smtClean="0"/>
              <a:t>To treat </a:t>
            </a:r>
            <a:r>
              <a:rPr lang="en-US" sz="2800" dirty="0" err="1" smtClean="0"/>
              <a:t>this,a</a:t>
            </a:r>
            <a:r>
              <a:rPr lang="en-US" sz="2800" dirty="0" smtClean="0"/>
              <a:t> fluid challenge is followed by the introduction of a </a:t>
            </a:r>
            <a:r>
              <a:rPr lang="en-US" sz="2800" dirty="0" err="1" smtClean="0"/>
              <a:t>vasopressor</a:t>
            </a:r>
            <a:r>
              <a:rPr lang="en-US" sz="2800" dirty="0" smtClean="0"/>
              <a:t> (powerful class of drugs that induce vasoconstriction) such as dopamine</a:t>
            </a:r>
            <a:endParaRPr lang="en-US" sz="28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272" y="260648"/>
            <a:ext cx="8367464" cy="864096"/>
          </a:xfrm>
        </p:spPr>
        <p:txBody>
          <a:bodyPr>
            <a:normAutofit/>
          </a:bodyPr>
          <a:lstStyle/>
          <a:p>
            <a:r>
              <a:rPr lang="en-US" dirty="0"/>
              <a:t>Neurogenic Shock Management</a:t>
            </a:r>
            <a:endParaRPr lang="en-US" dirty="0"/>
          </a:p>
        </p:txBody>
      </p:sp>
      <p:sp>
        <p:nvSpPr>
          <p:cNvPr id="3" name="Rectangle 2"/>
          <p:cNvSpPr/>
          <p:nvPr/>
        </p:nvSpPr>
        <p:spPr>
          <a:xfrm>
            <a:off x="179512" y="1124745"/>
            <a:ext cx="8784976" cy="5693866"/>
          </a:xfrm>
          <a:prstGeom prst="rect">
            <a:avLst/>
          </a:prstGeom>
        </p:spPr>
        <p:txBody>
          <a:bodyPr wrap="square">
            <a:spAutoFit/>
          </a:bodyPr>
          <a:lstStyle/>
          <a:p>
            <a:r>
              <a:rPr lang="en-US" sz="2800" dirty="0" smtClean="0"/>
              <a:t>The fluid challenge is accomplished by </a:t>
            </a:r>
            <a:r>
              <a:rPr lang="en-US" sz="2800" b="1" dirty="0" smtClean="0">
                <a:solidFill>
                  <a:srgbClr val="FF0000"/>
                </a:solidFill>
              </a:rPr>
              <a:t>infusing 250 </a:t>
            </a:r>
            <a:r>
              <a:rPr lang="en-US" sz="2800" b="1" dirty="0" err="1" smtClean="0">
                <a:solidFill>
                  <a:srgbClr val="FF0000"/>
                </a:solidFill>
              </a:rPr>
              <a:t>mL</a:t>
            </a:r>
            <a:r>
              <a:rPr lang="en-US" sz="2800" b="1" dirty="0" smtClean="0">
                <a:solidFill>
                  <a:srgbClr val="FF0000"/>
                </a:solidFill>
              </a:rPr>
              <a:t> of IV fluid through a large-bore IV catheter</a:t>
            </a:r>
            <a:r>
              <a:rPr lang="en-US" sz="2800" dirty="0" smtClean="0"/>
              <a:t>. If the response to this infusion is that of </a:t>
            </a:r>
            <a:r>
              <a:rPr lang="en-US" sz="2800" b="1" dirty="0" smtClean="0"/>
              <a:t>increased blood pressure, slower heart rate, and better perfusion, then a second infusion should be considered</a:t>
            </a:r>
            <a:r>
              <a:rPr lang="en-US" sz="2800" dirty="0" smtClean="0"/>
              <a:t>.</a:t>
            </a:r>
          </a:p>
          <a:p>
            <a:endParaRPr lang="en-US" sz="2800" dirty="0"/>
          </a:p>
          <a:p>
            <a:r>
              <a:rPr lang="en-US" sz="2800" dirty="0" smtClean="0"/>
              <a:t>If </a:t>
            </a:r>
            <a:r>
              <a:rPr lang="en-US" sz="2800" dirty="0" smtClean="0"/>
              <a:t>there is </a:t>
            </a:r>
            <a:r>
              <a:rPr lang="en-US" sz="2800" b="1" dirty="0" smtClean="0"/>
              <a:t>not a positive response </a:t>
            </a:r>
            <a:r>
              <a:rPr lang="en-US" sz="2800" dirty="0" smtClean="0"/>
              <a:t>to the first bolus of fluid, then the administration of a </a:t>
            </a:r>
            <a:r>
              <a:rPr lang="en-US" sz="2800" b="1" dirty="0" smtClean="0"/>
              <a:t>vasopressor (dopamine)</a:t>
            </a:r>
            <a:r>
              <a:rPr lang="en-US" sz="2800" dirty="0" smtClean="0"/>
              <a:t> should be considered. If </a:t>
            </a:r>
            <a:r>
              <a:rPr lang="en-US" sz="2800" b="1" dirty="0" smtClean="0"/>
              <a:t>the bradycardia persists</a:t>
            </a:r>
            <a:r>
              <a:rPr lang="en-US" sz="2800" dirty="0" smtClean="0"/>
              <a:t>, then the use of </a:t>
            </a:r>
            <a:r>
              <a:rPr lang="en-US" sz="2800" b="1" dirty="0" smtClean="0"/>
              <a:t>atropine(</a:t>
            </a:r>
            <a:r>
              <a:rPr lang="en-US" sz="2800" dirty="0" smtClean="0"/>
              <a:t>medication used for  </a:t>
            </a:r>
            <a:r>
              <a:rPr lang="en-US" sz="2800" b="1" u="sng" dirty="0">
                <a:solidFill>
                  <a:srgbClr val="FF0000"/>
                </a:solidFill>
                <a:hlinkClick r:id="rId2" tooltip="Bradycardia"/>
              </a:rPr>
              <a:t>slow heart rate</a:t>
            </a:r>
            <a:r>
              <a:rPr lang="en-US" sz="2800" dirty="0" smtClean="0">
                <a:solidFill>
                  <a:srgbClr val="FF0000"/>
                </a:solidFill>
              </a:rPr>
              <a:t>, </a:t>
            </a:r>
            <a:r>
              <a:rPr lang="en-US" sz="2800" dirty="0" smtClean="0"/>
              <a:t>and to decrease saliva production during surgery </a:t>
            </a:r>
            <a:r>
              <a:rPr lang="en-US" sz="2800" dirty="0" smtClean="0"/>
              <a:t>may </a:t>
            </a:r>
            <a:r>
              <a:rPr lang="en-US" sz="2800" dirty="0" smtClean="0"/>
              <a:t>be </a:t>
            </a:r>
            <a:r>
              <a:rPr lang="en-US" sz="2800" b="1" dirty="0" smtClean="0"/>
              <a:t>indicated to increase the heart rate)</a:t>
            </a:r>
            <a:endParaRPr lang="en-US" sz="2800"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367464" cy="720080"/>
          </a:xfrm>
        </p:spPr>
        <p:txBody>
          <a:bodyPr>
            <a:normAutofit fontScale="90000"/>
          </a:bodyPr>
          <a:lstStyle/>
          <a:p>
            <a:r>
              <a:rPr lang="en-US" dirty="0"/>
              <a:t>Neurogenic Shock Management</a:t>
            </a:r>
            <a:endParaRPr lang="en-US" dirty="0"/>
          </a:p>
        </p:txBody>
      </p:sp>
      <p:sp>
        <p:nvSpPr>
          <p:cNvPr id="3" name="Rectangle 2"/>
          <p:cNvSpPr/>
          <p:nvPr/>
        </p:nvSpPr>
        <p:spPr>
          <a:xfrm>
            <a:off x="251520" y="1412776"/>
            <a:ext cx="8511480" cy="4832092"/>
          </a:xfrm>
          <a:prstGeom prst="rect">
            <a:avLst/>
          </a:prstGeom>
        </p:spPr>
        <p:txBody>
          <a:bodyPr wrap="square">
            <a:spAutoFit/>
          </a:bodyPr>
          <a:lstStyle/>
          <a:p>
            <a:r>
              <a:rPr lang="en-US" sz="2800" dirty="0" smtClean="0"/>
              <a:t>The incidence of serious spinal cord injury in the athletic population is </a:t>
            </a:r>
            <a:r>
              <a:rPr lang="en-US" sz="2800" b="1" dirty="0" smtClean="0"/>
              <a:t>small</a:t>
            </a:r>
            <a:r>
              <a:rPr lang="en-US" sz="2800" dirty="0" smtClean="0"/>
              <a:t>, but the </a:t>
            </a:r>
            <a:r>
              <a:rPr lang="en-US" sz="2800" b="1" dirty="0" smtClean="0"/>
              <a:t>potential for permanent disability or death is always present</a:t>
            </a:r>
            <a:r>
              <a:rPr lang="en-US" sz="2800" dirty="0" smtClean="0"/>
              <a:t>. </a:t>
            </a:r>
            <a:endParaRPr lang="en-US" sz="2800" dirty="0" smtClean="0"/>
          </a:p>
          <a:p>
            <a:endParaRPr lang="en-US" sz="2800" dirty="0"/>
          </a:p>
          <a:p>
            <a:r>
              <a:rPr lang="en-US" sz="2800" dirty="0" smtClean="0"/>
              <a:t>Appropriate </a:t>
            </a:r>
            <a:r>
              <a:rPr lang="en-US" sz="2800" dirty="0" smtClean="0"/>
              <a:t>evaluation and management of these injuries are only possible if careful planning and practice of these skills are carried out. </a:t>
            </a:r>
            <a:endParaRPr lang="en-US" sz="2800" dirty="0" smtClean="0"/>
          </a:p>
          <a:p>
            <a:endParaRPr lang="en-US" sz="2800" dirty="0" smtClean="0"/>
          </a:p>
          <a:p>
            <a:r>
              <a:rPr lang="en-US" sz="2800" dirty="0" smtClean="0"/>
              <a:t>The </a:t>
            </a:r>
            <a:r>
              <a:rPr lang="en-US" sz="2800" dirty="0" smtClean="0"/>
              <a:t>significance of the injury may not be immediately apparent, so a high level of suspicion should always be maintained in cases of potential cervical spine injury</a:t>
            </a:r>
            <a:endParaRPr lang="en-US" sz="2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367464" cy="792088"/>
          </a:xfrm>
        </p:spPr>
        <p:txBody>
          <a:bodyPr>
            <a:normAutofit fontScale="90000"/>
          </a:bodyPr>
          <a:lstStyle/>
          <a:p>
            <a:r>
              <a:rPr lang="en-GB" dirty="0" smtClean="0"/>
              <a:t>Assessment</a:t>
            </a:r>
            <a:endParaRPr lang="en-US" dirty="0"/>
          </a:p>
        </p:txBody>
      </p:sp>
      <p:sp>
        <p:nvSpPr>
          <p:cNvPr id="4" name="Rectangle 3"/>
          <p:cNvSpPr/>
          <p:nvPr/>
        </p:nvSpPr>
        <p:spPr>
          <a:xfrm>
            <a:off x="251520" y="1052736"/>
            <a:ext cx="8511480" cy="5693866"/>
          </a:xfrm>
          <a:prstGeom prst="rect">
            <a:avLst/>
          </a:prstGeom>
        </p:spPr>
        <p:txBody>
          <a:bodyPr wrap="square">
            <a:spAutoFit/>
          </a:bodyPr>
          <a:lstStyle/>
          <a:p>
            <a:r>
              <a:rPr lang="en-US" sz="2800" dirty="0" smtClean="0"/>
              <a:t>Assessment of an athlete with a potential spinal cord injury should begin with trying to determine the mechanism of injury . If the </a:t>
            </a:r>
            <a:r>
              <a:rPr lang="en-US" sz="2800" b="1" dirty="0" smtClean="0"/>
              <a:t>mechanism of injury is not known, then one should always assume the cervical spine is injured </a:t>
            </a:r>
            <a:r>
              <a:rPr lang="en-US" sz="2800" dirty="0" smtClean="0"/>
              <a:t>until proven otherwise, especially in athletes with a decreased level </a:t>
            </a:r>
            <a:r>
              <a:rPr lang="en-US" sz="2800" dirty="0" smtClean="0"/>
              <a:t>of consciousness </a:t>
            </a:r>
            <a:r>
              <a:rPr lang="en-US" sz="2800" dirty="0" smtClean="0"/>
              <a:t>or that are unconscious. </a:t>
            </a:r>
            <a:endParaRPr lang="en-US" sz="2800" dirty="0" smtClean="0"/>
          </a:p>
          <a:p>
            <a:endParaRPr lang="en-US" sz="2800" dirty="0"/>
          </a:p>
          <a:p>
            <a:r>
              <a:rPr lang="en-US" sz="2800" dirty="0" smtClean="0"/>
              <a:t>Because </a:t>
            </a:r>
            <a:r>
              <a:rPr lang="en-US" sz="2800" dirty="0" smtClean="0"/>
              <a:t>the athlete may not be able to appropriately answer or respond to questions, knowing the mechanism of injury is the most critical piece of information needed to make treatment decisions when a cervical spine injury is possible. </a:t>
            </a:r>
            <a:endParaRPr lang="en-US" sz="2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636680"/>
          </a:xfrm>
        </p:spPr>
        <p:txBody>
          <a:bodyPr>
            <a:normAutofit fontScale="90000"/>
          </a:bodyPr>
          <a:lstStyle/>
          <a:p>
            <a:r>
              <a:rPr lang="en-GB" dirty="0" smtClean="0"/>
              <a:t>Assessment</a:t>
            </a:r>
            <a:endParaRPr lang="en-US" dirty="0"/>
          </a:p>
        </p:txBody>
      </p:sp>
      <p:sp>
        <p:nvSpPr>
          <p:cNvPr id="3" name="Rectangle 2"/>
          <p:cNvSpPr/>
          <p:nvPr/>
        </p:nvSpPr>
        <p:spPr>
          <a:xfrm>
            <a:off x="323528" y="1556792"/>
            <a:ext cx="8439472" cy="1815882"/>
          </a:xfrm>
          <a:prstGeom prst="rect">
            <a:avLst/>
          </a:prstGeom>
        </p:spPr>
        <p:txBody>
          <a:bodyPr wrap="square">
            <a:spAutoFit/>
          </a:bodyPr>
          <a:lstStyle/>
          <a:p>
            <a:r>
              <a:rPr lang="en-US" sz="2800" dirty="0" smtClean="0"/>
              <a:t>Any athlete with a head injury should also be treated as if he or she has a cervical spine injury until a thorough evaluation can be completed and injury to the cervical spine is no longer suspected.</a:t>
            </a:r>
            <a:endParaRPr lang="en-US" sz="2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Assessment</a:t>
            </a:r>
            <a:endParaRPr lang="en-GB" dirty="0"/>
          </a:p>
        </p:txBody>
      </p:sp>
      <p:sp>
        <p:nvSpPr>
          <p:cNvPr id="3" name="Content Placeholder 2"/>
          <p:cNvSpPr>
            <a:spLocks noGrp="1"/>
          </p:cNvSpPr>
          <p:nvPr>
            <p:ph idx="1"/>
          </p:nvPr>
        </p:nvSpPr>
        <p:spPr/>
        <p:txBody>
          <a:bodyPr>
            <a:normAutofit/>
          </a:bodyPr>
          <a:lstStyle/>
          <a:p>
            <a:pPr>
              <a:buNone/>
            </a:pPr>
            <a:r>
              <a:rPr lang="en-GB" dirty="0"/>
              <a:t>On-Field Assessment of </a:t>
            </a:r>
            <a:r>
              <a:rPr lang="en-GB" dirty="0" smtClean="0"/>
              <a:t>an Athlete </a:t>
            </a:r>
            <a:r>
              <a:rPr lang="en-GB" dirty="0"/>
              <a:t>with a Potential </a:t>
            </a:r>
            <a:r>
              <a:rPr lang="en-GB" dirty="0" smtClean="0"/>
              <a:t>Cervical Spine Injury</a:t>
            </a:r>
          </a:p>
          <a:p>
            <a:pPr>
              <a:buNone/>
            </a:pPr>
            <a:r>
              <a:rPr lang="en-GB" dirty="0" smtClean="0"/>
              <a:t>1</a:t>
            </a:r>
            <a:r>
              <a:rPr lang="en-GB" dirty="0"/>
              <a:t>. Determine mechanism of injury if possible.</a:t>
            </a:r>
          </a:p>
          <a:p>
            <a:pPr>
              <a:buNone/>
            </a:pPr>
            <a:r>
              <a:rPr lang="en-GB" dirty="0"/>
              <a:t>2. While moving to athlete, determine level </a:t>
            </a:r>
            <a:r>
              <a:rPr lang="en-GB" dirty="0" smtClean="0"/>
              <a:t>of consciousness </a:t>
            </a:r>
            <a:r>
              <a:rPr lang="en-GB" dirty="0"/>
              <a:t>of athlete if possible (is </a:t>
            </a:r>
            <a:r>
              <a:rPr lang="en-GB" dirty="0" smtClean="0"/>
              <a:t>the athlete </a:t>
            </a:r>
            <a:r>
              <a:rPr lang="en-GB" dirty="0"/>
              <a:t>moving?).</a:t>
            </a:r>
          </a:p>
          <a:p>
            <a:pPr>
              <a:buNone/>
            </a:pPr>
            <a:r>
              <a:rPr lang="en-GB" dirty="0"/>
              <a:t>3. Manually stabilize head and neck </a:t>
            </a:r>
            <a:r>
              <a:rPr lang="en-GB" dirty="0" smtClean="0"/>
              <a:t>of injured </a:t>
            </a:r>
            <a:r>
              <a:rPr lang="en-GB" dirty="0"/>
              <a:t>athlete</a:t>
            </a:r>
            <a:r>
              <a:rPr lang="en-GB" dirty="0" smtClean="0"/>
              <a:t>.</a:t>
            </a:r>
            <a:endParaRPr lang="en-GB"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Mechanism of spinal cord injury</a:t>
            </a:r>
            <a:endParaRPr lang="en-GB" dirty="0"/>
          </a:p>
        </p:txBody>
      </p:sp>
      <p:pic>
        <p:nvPicPr>
          <p:cNvPr id="1026" name="Picture 2"/>
          <p:cNvPicPr>
            <a:picLocks noGrp="1" noChangeAspect="1" noChangeArrowheads="1"/>
          </p:cNvPicPr>
          <p:nvPr>
            <p:ph idx="1"/>
          </p:nvPr>
        </p:nvPicPr>
        <p:blipFill>
          <a:blip r:embed="rId2" cstate="print"/>
          <a:stretch>
            <a:fillRect/>
          </a:stretch>
        </p:blipFill>
        <p:spPr bwMode="auto">
          <a:xfrm>
            <a:off x="1331167" y="1935163"/>
            <a:ext cx="6481665" cy="4389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Assessment</a:t>
            </a:r>
            <a:endParaRPr lang="en-GB" dirty="0"/>
          </a:p>
        </p:txBody>
      </p:sp>
      <p:sp>
        <p:nvSpPr>
          <p:cNvPr id="3" name="Content Placeholder 2"/>
          <p:cNvSpPr>
            <a:spLocks noGrp="1"/>
          </p:cNvSpPr>
          <p:nvPr>
            <p:ph idx="1"/>
          </p:nvPr>
        </p:nvSpPr>
        <p:spPr/>
        <p:txBody>
          <a:bodyPr>
            <a:normAutofit/>
          </a:bodyPr>
          <a:lstStyle/>
          <a:p>
            <a:pPr>
              <a:buNone/>
            </a:pPr>
            <a:r>
              <a:rPr lang="en-GB" dirty="0" smtClean="0"/>
              <a:t>4. Determine level of consciousness; if unconscious, activate EMS.</a:t>
            </a:r>
          </a:p>
          <a:p>
            <a:pPr>
              <a:buNone/>
            </a:pPr>
            <a:r>
              <a:rPr lang="en-GB" dirty="0" smtClean="0"/>
              <a:t>5. Check ABCs. This may require rolling a prone athlete.</a:t>
            </a:r>
          </a:p>
          <a:p>
            <a:pPr>
              <a:buNone/>
            </a:pPr>
            <a:r>
              <a:rPr lang="en-GB" dirty="0" smtClean="0"/>
              <a:t>6. Activate EMS, manage airway, and begin rescue breathing or CPR if necessary.</a:t>
            </a:r>
          </a:p>
          <a:p>
            <a:pPr>
              <a:buNone/>
            </a:pPr>
            <a:r>
              <a:rPr lang="en-GB" dirty="0" smtClean="0"/>
              <a:t>7. Perform secondary assessment.</a:t>
            </a:r>
          </a:p>
          <a:p>
            <a:pPr>
              <a:buNone/>
            </a:pPr>
            <a:r>
              <a:rPr lang="en-GB" dirty="0" smtClean="0"/>
              <a:t>8. Continue to monitor vital signs for changes.</a:t>
            </a:r>
          </a:p>
          <a:p>
            <a:endParaRPr lang="en-GB"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08912" cy="710952"/>
          </a:xfrm>
        </p:spPr>
        <p:txBody>
          <a:bodyPr>
            <a:normAutofit fontScale="90000"/>
          </a:bodyPr>
          <a:lstStyle/>
          <a:p>
            <a:r>
              <a:rPr lang="en-US" dirty="0"/>
              <a:t>Assessment</a:t>
            </a:r>
            <a:endParaRPr lang="en-US" dirty="0"/>
          </a:p>
        </p:txBody>
      </p:sp>
      <p:sp>
        <p:nvSpPr>
          <p:cNvPr id="4" name="Rectangle 3"/>
          <p:cNvSpPr/>
          <p:nvPr/>
        </p:nvSpPr>
        <p:spPr>
          <a:xfrm>
            <a:off x="107504" y="854707"/>
            <a:ext cx="8784976" cy="6124754"/>
          </a:xfrm>
          <a:prstGeom prst="rect">
            <a:avLst/>
          </a:prstGeom>
        </p:spPr>
        <p:txBody>
          <a:bodyPr wrap="square">
            <a:spAutoFit/>
          </a:bodyPr>
          <a:lstStyle/>
          <a:p>
            <a:r>
              <a:rPr lang="en-US" sz="2800" dirty="0" smtClean="0"/>
              <a:t>During the approach toward a downed athlete, the athletic trainer can observe many things that help form a picture of the potential problem. Note the positioning of the athlete and if the </a:t>
            </a:r>
            <a:r>
              <a:rPr lang="en-US" sz="2800" b="1" dirty="0" smtClean="0"/>
              <a:t>athlete is moving any extremities</a:t>
            </a:r>
            <a:r>
              <a:rPr lang="en-US" sz="2800" b="1" dirty="0" smtClean="0"/>
              <a:t>.</a:t>
            </a:r>
          </a:p>
          <a:p>
            <a:endParaRPr lang="en-US" sz="2800" b="1" dirty="0"/>
          </a:p>
          <a:p>
            <a:r>
              <a:rPr lang="en-US" sz="2800" dirty="0" smtClean="0"/>
              <a:t>The</a:t>
            </a:r>
            <a:r>
              <a:rPr lang="en-US" sz="2800" b="1" dirty="0" smtClean="0"/>
              <a:t> </a:t>
            </a:r>
            <a:r>
              <a:rPr lang="en-US" sz="2800" dirty="0" smtClean="0"/>
              <a:t>reaction of teammates may also help determine the severity of the injury. If the athlete is unconsciousness, on your arrival immediately consider a cervical spine injury and apply manual stabilization to the head and neck in the position found If the athlete is </a:t>
            </a:r>
            <a:r>
              <a:rPr lang="en-US" sz="2800" dirty="0" err="1" smtClean="0"/>
              <a:t>supine,maintain</a:t>
            </a:r>
            <a:r>
              <a:rPr lang="en-US" sz="2800" dirty="0" smtClean="0"/>
              <a:t> the cervical spine position by placing your hands on either side of the head</a:t>
            </a:r>
          </a:p>
          <a:p>
            <a:endParaRPr lang="en-US" sz="2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1268760"/>
            <a:ext cx="8352928" cy="3970318"/>
          </a:xfrm>
          <a:prstGeom prst="rect">
            <a:avLst/>
          </a:prstGeom>
        </p:spPr>
        <p:txBody>
          <a:bodyPr wrap="square">
            <a:spAutoFit/>
          </a:bodyPr>
          <a:lstStyle/>
          <a:p>
            <a:r>
              <a:rPr lang="en-US" sz="2800" dirty="0" smtClean="0"/>
              <a:t>with the heel of the hands resting just laterally to the occiput while spreading the fingers out over the side of the </a:t>
            </a:r>
            <a:r>
              <a:rPr lang="en-US" sz="2800" dirty="0" err="1" smtClean="0"/>
              <a:t>face.Care</a:t>
            </a:r>
            <a:r>
              <a:rPr lang="en-US" sz="2800" dirty="0" smtClean="0"/>
              <a:t> should be taken not to apply traction or compression to the spine </a:t>
            </a:r>
            <a:r>
              <a:rPr lang="en-US" sz="2800" dirty="0" smtClean="0"/>
              <a:t>.</a:t>
            </a:r>
          </a:p>
          <a:p>
            <a:endParaRPr lang="en-US" sz="2800" dirty="0"/>
          </a:p>
          <a:p>
            <a:endParaRPr lang="en-US" sz="2800" dirty="0" smtClean="0"/>
          </a:p>
          <a:p>
            <a:r>
              <a:rPr lang="en-US" sz="2800" dirty="0" smtClean="0"/>
              <a:t>If the athlete is wearing a helmet, the hand placement will be on the helmet in a similar fashion to that described earlier</a:t>
            </a:r>
            <a:endParaRPr lang="en-US" sz="28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305800" cy="492664"/>
          </a:xfrm>
        </p:spPr>
        <p:txBody>
          <a:bodyPr>
            <a:normAutofit fontScale="90000"/>
          </a:bodyPr>
          <a:lstStyle/>
          <a:p>
            <a:endParaRPr lang="en-US" dirty="0"/>
          </a:p>
        </p:txBody>
      </p:sp>
      <p:sp>
        <p:nvSpPr>
          <p:cNvPr id="3" name="Rectangle 2"/>
          <p:cNvSpPr/>
          <p:nvPr/>
        </p:nvSpPr>
        <p:spPr>
          <a:xfrm>
            <a:off x="107504" y="836712"/>
            <a:ext cx="8928992" cy="5693866"/>
          </a:xfrm>
          <a:prstGeom prst="rect">
            <a:avLst/>
          </a:prstGeom>
        </p:spPr>
        <p:txBody>
          <a:bodyPr wrap="square">
            <a:spAutoFit/>
          </a:bodyPr>
          <a:lstStyle/>
          <a:p>
            <a:r>
              <a:rPr lang="en-US" sz="2400" dirty="0" smtClean="0"/>
              <a:t> </a:t>
            </a:r>
            <a:r>
              <a:rPr lang="en-US" sz="2800" dirty="0" smtClean="0"/>
              <a:t>Airway maneuvers are more difficult when cervical spine precautions are indicated; practice of these skills is therefore essential</a:t>
            </a:r>
            <a:r>
              <a:rPr lang="en-US" sz="2800" dirty="0" smtClean="0"/>
              <a:t>.</a:t>
            </a:r>
          </a:p>
          <a:p>
            <a:endParaRPr lang="en-US" sz="2800" dirty="0" smtClean="0"/>
          </a:p>
          <a:p>
            <a:r>
              <a:rPr lang="en-US" sz="2800" dirty="0" smtClean="0"/>
              <a:t> If the athlete is found to be </a:t>
            </a:r>
            <a:r>
              <a:rPr lang="en-US" sz="2800" b="1" dirty="0" smtClean="0"/>
              <a:t>apneic,</a:t>
            </a:r>
            <a:r>
              <a:rPr lang="en-US" sz="2800" dirty="0" smtClean="0"/>
              <a:t> </a:t>
            </a:r>
            <a:r>
              <a:rPr lang="en-US" sz="2800" b="1" dirty="0" smtClean="0"/>
              <a:t>an oral airway should be inserted and ventilations with a bag valve mask should be initiated. </a:t>
            </a:r>
            <a:endParaRPr lang="en-US" sz="2800" b="1" dirty="0"/>
          </a:p>
          <a:p>
            <a:endParaRPr lang="en-US" sz="2800" b="1" dirty="0"/>
          </a:p>
          <a:p>
            <a:r>
              <a:rPr lang="en-US" sz="2800" b="1" dirty="0" smtClean="0"/>
              <a:t>Advanced </a:t>
            </a:r>
            <a:r>
              <a:rPr lang="en-US" sz="2800" b="1" dirty="0" smtClean="0"/>
              <a:t>airway procedures including intubation with cervical spine precautions may be indicated</a:t>
            </a:r>
            <a:r>
              <a:rPr lang="en-US" sz="2800" dirty="0" smtClean="0"/>
              <a:t>. If the athlete is wearing a helmet, the face mask or even the helmet itself will need to be removed for advanced airway procedures.</a:t>
            </a:r>
            <a:endParaRPr lang="en-US" sz="28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88641"/>
            <a:ext cx="9036496" cy="6555641"/>
          </a:xfrm>
          <a:prstGeom prst="rect">
            <a:avLst/>
          </a:prstGeom>
        </p:spPr>
        <p:txBody>
          <a:bodyPr wrap="square">
            <a:spAutoFit/>
          </a:bodyPr>
          <a:lstStyle/>
          <a:p>
            <a:r>
              <a:rPr lang="en-US" sz="2800" dirty="0" smtClean="0"/>
              <a:t>  Athlete </a:t>
            </a:r>
            <a:r>
              <a:rPr lang="en-US" sz="2800" b="1" dirty="0" smtClean="0"/>
              <a:t>who does not have a pulse, chest compressions should be performed while manual stabilization of the cervical spine is maintained</a:t>
            </a:r>
            <a:r>
              <a:rPr lang="en-US" sz="2800" dirty="0" smtClean="0"/>
              <a:t>. If the cervical spine is not in a neutral position, the athletic trainer should gently attempt to move the head to get the spine to neutral. </a:t>
            </a:r>
            <a:endParaRPr lang="en-US" sz="2800" dirty="0"/>
          </a:p>
          <a:p>
            <a:endParaRPr lang="en-US" sz="2800" dirty="0"/>
          </a:p>
          <a:p>
            <a:r>
              <a:rPr lang="en-US" sz="2800" dirty="0" smtClean="0"/>
              <a:t>If </a:t>
            </a:r>
            <a:r>
              <a:rPr lang="en-US" sz="2800" dirty="0" smtClean="0"/>
              <a:t>any resistance is </a:t>
            </a:r>
            <a:r>
              <a:rPr lang="en-US" sz="2800" dirty="0" err="1" smtClean="0"/>
              <a:t>felt,or</a:t>
            </a:r>
            <a:r>
              <a:rPr lang="en-US" sz="2800" dirty="0" smtClean="0"/>
              <a:t> the conscious athlete indicates significant apprehension and/or an increase in pain, immediately stop the movement and </a:t>
            </a:r>
            <a:r>
              <a:rPr lang="en-US" sz="2800" b="1" dirty="0" smtClean="0"/>
              <a:t>immobilize in that position. </a:t>
            </a:r>
            <a:endParaRPr lang="en-US" sz="2800" b="1" dirty="0" smtClean="0"/>
          </a:p>
          <a:p>
            <a:endParaRPr lang="en-US" sz="2800" b="1" dirty="0" smtClean="0"/>
          </a:p>
          <a:p>
            <a:r>
              <a:rPr lang="en-US" sz="2800" b="1" dirty="0" smtClean="0"/>
              <a:t>It </a:t>
            </a:r>
            <a:r>
              <a:rPr lang="en-US" sz="2800" b="1" dirty="0" smtClean="0"/>
              <a:t>is critical to discontinue movement at the first sign of resistance, athlete apprehension, or increased pain; failure to do so may cause</a:t>
            </a:r>
            <a:endParaRPr lang="en-US" sz="2800"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412776"/>
            <a:ext cx="7992888" cy="1815882"/>
          </a:xfrm>
          <a:prstGeom prst="rect">
            <a:avLst/>
          </a:prstGeom>
        </p:spPr>
        <p:txBody>
          <a:bodyPr wrap="square">
            <a:spAutoFit/>
          </a:bodyPr>
          <a:lstStyle/>
          <a:p>
            <a:r>
              <a:rPr lang="en-US" sz="2800" b="1" dirty="0" smtClean="0"/>
              <a:t>further damage to the cervical spinal column and/or spinal cord. At this time examine the cervical spine for rigidity, painful </a:t>
            </a:r>
            <a:r>
              <a:rPr lang="en-US" sz="2800" b="1" dirty="0" err="1" smtClean="0"/>
              <a:t>palpation,sensation</a:t>
            </a:r>
            <a:r>
              <a:rPr lang="en-US" sz="2800" b="1" dirty="0" smtClean="0"/>
              <a:t> </a:t>
            </a:r>
            <a:r>
              <a:rPr lang="en-US" sz="2800" b="1" dirty="0" err="1" smtClean="0"/>
              <a:t>changes,and</a:t>
            </a:r>
            <a:r>
              <a:rPr lang="en-US" sz="2800" b="1" dirty="0" smtClean="0"/>
              <a:t> deformity</a:t>
            </a:r>
            <a:r>
              <a:rPr lang="en-US" sz="2800" dirty="0" smtClean="0"/>
              <a:t>.</a:t>
            </a:r>
            <a:endParaRPr lang="en-US" sz="28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8435280" cy="936104"/>
          </a:xfrm>
        </p:spPr>
        <p:txBody>
          <a:bodyPr>
            <a:normAutofit fontScale="90000"/>
          </a:bodyPr>
          <a:lstStyle/>
          <a:p>
            <a:r>
              <a:rPr lang="en-GB" dirty="0" smtClean="0"/>
              <a:t/>
            </a:r>
            <a:br>
              <a:rPr lang="en-GB" dirty="0" smtClean="0"/>
            </a:br>
            <a:r>
              <a:rPr lang="en-GB" dirty="0" smtClean="0"/>
              <a:t>Manual </a:t>
            </a:r>
            <a:r>
              <a:rPr lang="en-GB" dirty="0" smtClean="0"/>
              <a:t>stabilization of the head &amp; neck</a:t>
            </a:r>
            <a:endParaRPr lang="en-GB"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251520" y="1268760"/>
            <a:ext cx="8435280" cy="4034408"/>
          </a:xfrm>
          <a:prstGeom prst="rect">
            <a:avLst/>
          </a:prstGeom>
          <a:noFill/>
          <a:ln w="9525">
            <a:noFill/>
            <a:miter lim="800000"/>
            <a:headEnd/>
            <a:tailEnd/>
          </a:ln>
        </p:spPr>
      </p:pic>
      <p:sp>
        <p:nvSpPr>
          <p:cNvPr id="5" name="Rectangle 4"/>
          <p:cNvSpPr/>
          <p:nvPr/>
        </p:nvSpPr>
        <p:spPr>
          <a:xfrm>
            <a:off x="467544" y="5373216"/>
            <a:ext cx="7848872" cy="923330"/>
          </a:xfrm>
          <a:prstGeom prst="rect">
            <a:avLst/>
          </a:prstGeom>
        </p:spPr>
        <p:txBody>
          <a:bodyPr wrap="square">
            <a:spAutoFit/>
          </a:bodyPr>
          <a:lstStyle/>
          <a:p>
            <a:pPr algn="just"/>
            <a:r>
              <a:rPr lang="en-GB" b="1" dirty="0"/>
              <a:t>Manual stabilization of the </a:t>
            </a:r>
            <a:r>
              <a:rPr lang="en-GB" b="1" dirty="0" smtClean="0"/>
              <a:t>cervical spine</a:t>
            </a:r>
            <a:r>
              <a:rPr lang="en-GB" b="1" dirty="0"/>
              <a:t>. Hands should be on both sides of </a:t>
            </a:r>
            <a:r>
              <a:rPr lang="en-GB" b="1" dirty="0" smtClean="0"/>
              <a:t>the head </a:t>
            </a:r>
            <a:r>
              <a:rPr lang="en-GB" b="1" dirty="0"/>
              <a:t>with fingers spread to provide the </a:t>
            </a:r>
            <a:r>
              <a:rPr lang="en-GB" b="1" dirty="0" smtClean="0"/>
              <a:t>most control </a:t>
            </a:r>
            <a:r>
              <a:rPr lang="en-GB" b="1" dirty="0"/>
              <a:t>over head and neck </a:t>
            </a:r>
            <a:r>
              <a:rPr lang="en-GB" b="1" dirty="0" smtClean="0"/>
              <a:t>movements. Traction/compression </a:t>
            </a:r>
            <a:r>
              <a:rPr lang="en-GB" b="1" dirty="0"/>
              <a:t>is </a:t>
            </a:r>
            <a:r>
              <a:rPr lang="en-GB" b="1" dirty="0" smtClean="0"/>
              <a:t>not recommended</a:t>
            </a:r>
            <a:endParaRPr lang="en-GB"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d17q133oqidzpf.cloudfront.net/content/pedsinreview/29/3/75/F1.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90" y="165162"/>
            <a:ext cx="8909998" cy="63601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8435280" cy="864096"/>
          </a:xfrm>
        </p:spPr>
        <p:txBody>
          <a:bodyPr>
            <a:normAutofit fontScale="90000"/>
          </a:bodyPr>
          <a:lstStyle/>
          <a:p>
            <a:r>
              <a:rPr lang="en-GB" dirty="0" smtClean="0"/>
              <a:t>Application of a rigid cervical collar</a:t>
            </a:r>
            <a:endParaRPr lang="en-GB"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809052" y="1628800"/>
            <a:ext cx="7291340" cy="3600400"/>
          </a:xfrm>
          <a:prstGeom prst="rect">
            <a:avLst/>
          </a:prstGeom>
          <a:noFill/>
          <a:ln w="9525">
            <a:noFill/>
            <a:miter lim="800000"/>
            <a:headEnd/>
            <a:tailEnd/>
          </a:ln>
        </p:spPr>
      </p:pic>
      <p:sp>
        <p:nvSpPr>
          <p:cNvPr id="5" name="Rectangle 4"/>
          <p:cNvSpPr/>
          <p:nvPr/>
        </p:nvSpPr>
        <p:spPr>
          <a:xfrm>
            <a:off x="1403647" y="5373216"/>
            <a:ext cx="6048673" cy="1200329"/>
          </a:xfrm>
          <a:prstGeom prst="rect">
            <a:avLst/>
          </a:prstGeom>
        </p:spPr>
        <p:txBody>
          <a:bodyPr wrap="square">
            <a:spAutoFit/>
          </a:bodyPr>
          <a:lstStyle/>
          <a:p>
            <a:endParaRPr lang="en-GB" dirty="0" smtClean="0"/>
          </a:p>
          <a:p>
            <a:endParaRPr lang="en-GB" dirty="0"/>
          </a:p>
          <a:p>
            <a:r>
              <a:rPr lang="en-GB" b="1" dirty="0" smtClean="0"/>
              <a:t>Manual </a:t>
            </a:r>
            <a:r>
              <a:rPr lang="en-GB" b="1" dirty="0"/>
              <a:t>stabilization is maintained </a:t>
            </a:r>
            <a:r>
              <a:rPr lang="en-GB" b="1" dirty="0" smtClean="0"/>
              <a:t>while the </a:t>
            </a:r>
            <a:r>
              <a:rPr lang="en-GB" b="1" dirty="0"/>
              <a:t>second rescuer applies the collar.</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305800" cy="864096"/>
          </a:xfrm>
        </p:spPr>
        <p:txBody>
          <a:bodyPr/>
          <a:lstStyle/>
          <a:p>
            <a:r>
              <a:rPr lang="en-US" dirty="0" smtClean="0"/>
              <a:t>Philadelphia hard collar</a:t>
            </a:r>
            <a:endParaRPr lang="en-US" dirty="0"/>
          </a:p>
        </p:txBody>
      </p:sp>
      <p:pic>
        <p:nvPicPr>
          <p:cNvPr id="3" name="Picture 2"/>
          <p:cNvPicPr>
            <a:picLocks noChangeAspect="1"/>
          </p:cNvPicPr>
          <p:nvPr/>
        </p:nvPicPr>
        <p:blipFill>
          <a:blip r:embed="rId2" cstate="print"/>
          <a:srcRect/>
          <a:stretch>
            <a:fillRect/>
          </a:stretch>
        </p:blipFill>
        <p:spPr>
          <a:xfrm>
            <a:off x="642938" y="2000250"/>
            <a:ext cx="3592512" cy="3643313"/>
          </a:xfrm>
          <a:prstGeom prst="rect">
            <a:avLst/>
          </a:prstGeom>
          <a:ln w="76200">
            <a:solidFill>
              <a:schemeClr val="accent2"/>
            </a:solidFill>
          </a:ln>
        </p:spPr>
      </p:pic>
      <p:pic>
        <p:nvPicPr>
          <p:cNvPr id="4" name="Picture 3"/>
          <p:cNvPicPr>
            <a:picLocks noChangeAspect="1"/>
          </p:cNvPicPr>
          <p:nvPr/>
        </p:nvPicPr>
        <p:blipFill>
          <a:blip r:embed="rId3" cstate="print"/>
          <a:srcRect/>
          <a:stretch>
            <a:fillRect/>
          </a:stretch>
        </p:blipFill>
        <p:spPr bwMode="auto">
          <a:xfrm>
            <a:off x="5057775" y="1985963"/>
            <a:ext cx="3657600" cy="3657600"/>
          </a:xfrm>
          <a:prstGeom prst="rect">
            <a:avLst/>
          </a:prstGeom>
          <a:noFill/>
          <a:ln w="76200">
            <a:solidFill>
              <a:schemeClr val="accent2"/>
            </a:solid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268760"/>
            <a:ext cx="8640960" cy="5262979"/>
          </a:xfrm>
          <a:prstGeom prst="rect">
            <a:avLst/>
          </a:prstGeom>
        </p:spPr>
        <p:txBody>
          <a:bodyPr wrap="square">
            <a:spAutoFit/>
          </a:bodyPr>
          <a:lstStyle/>
          <a:p>
            <a:r>
              <a:rPr lang="en-US" sz="2800" dirty="0" smtClean="0"/>
              <a:t>If </a:t>
            </a:r>
            <a:r>
              <a:rPr lang="en-US" sz="2800" b="1" dirty="0" smtClean="0"/>
              <a:t>hyperextension</a:t>
            </a:r>
            <a:r>
              <a:rPr lang="en-US" sz="2800" dirty="0" smtClean="0"/>
              <a:t> is the mechanism for injury, the posterior vertebral structures are compressed and the anterior soft tissues (i.e., the anterior vertebral ligaments) will be stretched. </a:t>
            </a:r>
            <a:endParaRPr lang="en-US" sz="2800" dirty="0" smtClean="0"/>
          </a:p>
          <a:p>
            <a:endParaRPr lang="en-US" sz="2800" dirty="0"/>
          </a:p>
          <a:p>
            <a:r>
              <a:rPr lang="en-US" sz="2800" dirty="0" smtClean="0"/>
              <a:t>Disruption </a:t>
            </a:r>
            <a:r>
              <a:rPr lang="en-US" sz="2800" dirty="0" smtClean="0"/>
              <a:t>of the disc, along with compression of the </a:t>
            </a:r>
            <a:r>
              <a:rPr lang="en-US" sz="2800" dirty="0" err="1" smtClean="0"/>
              <a:t>interspinous</a:t>
            </a:r>
            <a:r>
              <a:rPr lang="en-US" sz="2800" dirty="0" smtClean="0"/>
              <a:t> ligaments and/or fracture of the posterior vertebrae, is possible. </a:t>
            </a:r>
            <a:endParaRPr lang="en-US" sz="2800" dirty="0" smtClean="0"/>
          </a:p>
          <a:p>
            <a:endParaRPr lang="en-US" sz="2800" dirty="0"/>
          </a:p>
          <a:p>
            <a:r>
              <a:rPr lang="en-US" sz="2800" dirty="0" smtClean="0"/>
              <a:t>Instability </a:t>
            </a:r>
            <a:r>
              <a:rPr lang="en-US" sz="2800" dirty="0" smtClean="0"/>
              <a:t>of the cervical spine may be present if there is injury to the ligaments and/or fracture of the vertebrae. </a:t>
            </a:r>
            <a:endParaRPr lang="en-US" sz="28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367464" cy="504056"/>
          </a:xfrm>
        </p:spPr>
        <p:txBody>
          <a:bodyPr>
            <a:normAutofit fontScale="90000"/>
          </a:bodyPr>
          <a:lstStyle/>
          <a:p>
            <a:r>
              <a:rPr lang="en-GB" dirty="0" smtClean="0"/>
              <a:t>On-Field Secondary Assessment</a:t>
            </a:r>
            <a:endParaRPr lang="en-US" dirty="0"/>
          </a:p>
        </p:txBody>
      </p:sp>
      <p:sp>
        <p:nvSpPr>
          <p:cNvPr id="4" name="Rectangle 3"/>
          <p:cNvSpPr/>
          <p:nvPr/>
        </p:nvSpPr>
        <p:spPr>
          <a:xfrm>
            <a:off x="395536" y="1268760"/>
            <a:ext cx="8367464" cy="3970318"/>
          </a:xfrm>
          <a:prstGeom prst="rect">
            <a:avLst/>
          </a:prstGeom>
        </p:spPr>
        <p:txBody>
          <a:bodyPr wrap="square">
            <a:spAutoFit/>
          </a:bodyPr>
          <a:lstStyle/>
          <a:p>
            <a:r>
              <a:rPr lang="en-US" dirty="0" smtClean="0"/>
              <a:t> </a:t>
            </a:r>
            <a:r>
              <a:rPr lang="en-US" sz="2800" dirty="0" smtClean="0"/>
              <a:t>Performing a rapid trauma assessment is an effective way to achieve this. Begin by palpating the spine for pain, deformity, crepitus, muscle spasm, or warmth of the skin </a:t>
            </a:r>
            <a:r>
              <a:rPr lang="en-US" sz="2800" dirty="0" smtClean="0"/>
              <a:t>.</a:t>
            </a:r>
          </a:p>
          <a:p>
            <a:endParaRPr lang="en-US" sz="2800" dirty="0"/>
          </a:p>
          <a:p>
            <a:r>
              <a:rPr lang="en-US" sz="2800" dirty="0" smtClean="0"/>
              <a:t>Move </a:t>
            </a:r>
            <a:r>
              <a:rPr lang="en-US" sz="2800" dirty="0" smtClean="0"/>
              <a:t>on to inspecting the distal extremities and evaluate for both motor and sensory </a:t>
            </a:r>
            <a:r>
              <a:rPr lang="en-US" sz="2800" b="1" dirty="0" err="1" smtClean="0"/>
              <a:t>function.When</a:t>
            </a:r>
            <a:r>
              <a:rPr lang="en-US" sz="2800" b="1" dirty="0" smtClean="0"/>
              <a:t> assessing for motor function, perform all tests bilaterally, looking for resistance to be equal .</a:t>
            </a:r>
            <a:endParaRPr lang="en-US" sz="2800"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On-Field Secondary Assessment</a:t>
            </a:r>
            <a:r>
              <a:rPr lang="en-GB" b="1" dirty="0" smtClean="0"/>
              <a:t/>
            </a:r>
            <a:br>
              <a:rPr lang="en-GB" b="1" dirty="0" smtClean="0"/>
            </a:br>
            <a:endParaRPr lang="en-GB" dirty="0"/>
          </a:p>
        </p:txBody>
      </p:sp>
      <p:sp>
        <p:nvSpPr>
          <p:cNvPr id="3" name="Content Placeholder 2"/>
          <p:cNvSpPr>
            <a:spLocks noGrp="1"/>
          </p:cNvSpPr>
          <p:nvPr>
            <p:ph idx="1"/>
          </p:nvPr>
        </p:nvSpPr>
        <p:spPr/>
        <p:txBody>
          <a:bodyPr>
            <a:normAutofit/>
          </a:bodyPr>
          <a:lstStyle/>
          <a:p>
            <a:pPr>
              <a:buNone/>
            </a:pPr>
            <a:r>
              <a:rPr lang="en-GB" dirty="0" smtClean="0"/>
              <a:t>1</a:t>
            </a:r>
            <a:r>
              <a:rPr lang="en-GB" dirty="0"/>
              <a:t>. Palpation of neck: pain</a:t>
            </a:r>
            <a:r>
              <a:rPr lang="en-GB" dirty="0" smtClean="0"/>
              <a:t>, obvious deformity, bleeding</a:t>
            </a:r>
            <a:r>
              <a:rPr lang="en-GB" dirty="0"/>
              <a:t>, spasm?</a:t>
            </a:r>
          </a:p>
          <a:p>
            <a:pPr>
              <a:buNone/>
            </a:pPr>
            <a:r>
              <a:rPr lang="en-GB" dirty="0"/>
              <a:t>2. Motor testing of upper extremities</a:t>
            </a:r>
          </a:p>
          <a:p>
            <a:pPr>
              <a:buNone/>
            </a:pPr>
            <a:r>
              <a:rPr lang="en-GB" dirty="0"/>
              <a:t>3. Sensory testing of upper extremities</a:t>
            </a:r>
          </a:p>
          <a:p>
            <a:pPr>
              <a:buNone/>
            </a:pPr>
            <a:r>
              <a:rPr lang="en-GB" dirty="0"/>
              <a:t>4. Motor testing of lower extremities</a:t>
            </a:r>
          </a:p>
          <a:p>
            <a:pPr>
              <a:buNone/>
            </a:pPr>
            <a:r>
              <a:rPr lang="en-GB" dirty="0"/>
              <a:t>5. Sensory testing of lower extremities</a:t>
            </a:r>
          </a:p>
          <a:p>
            <a:pPr>
              <a:buNone/>
            </a:pPr>
            <a:r>
              <a:rPr lang="en-GB" dirty="0"/>
              <a:t>6. Reassessment of vital signs</a:t>
            </a:r>
          </a:p>
          <a:p>
            <a:pPr>
              <a:buNone/>
            </a:pPr>
            <a:r>
              <a:rPr lang="en-GB" dirty="0"/>
              <a:t>7. Continued reassurance of injured athlete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196752"/>
            <a:ext cx="8280920" cy="4401205"/>
          </a:xfrm>
          <a:prstGeom prst="rect">
            <a:avLst/>
          </a:prstGeom>
        </p:spPr>
        <p:txBody>
          <a:bodyPr wrap="square">
            <a:spAutoFit/>
          </a:bodyPr>
          <a:lstStyle/>
          <a:p>
            <a:r>
              <a:rPr lang="en-US" sz="2800" dirty="0" smtClean="0"/>
              <a:t> First, </a:t>
            </a:r>
            <a:r>
              <a:rPr lang="en-US" sz="2800" b="1" dirty="0" smtClean="0"/>
              <a:t>test grip strength </a:t>
            </a:r>
            <a:r>
              <a:rPr lang="en-US" sz="2800" dirty="0" smtClean="0"/>
              <a:t>by having the athlete </a:t>
            </a:r>
            <a:r>
              <a:rPr lang="en-US" sz="2800" b="1" dirty="0" smtClean="0"/>
              <a:t>squeeze your index and middle finger as hard as possible.</a:t>
            </a:r>
          </a:p>
          <a:p>
            <a:r>
              <a:rPr lang="en-US" sz="2800" b="1" dirty="0" smtClean="0"/>
              <a:t> </a:t>
            </a:r>
          </a:p>
          <a:p>
            <a:r>
              <a:rPr lang="en-US" sz="2800" dirty="0" smtClean="0"/>
              <a:t>Test </a:t>
            </a:r>
            <a:r>
              <a:rPr lang="en-US" sz="2800" b="1" dirty="0" smtClean="0"/>
              <a:t>finger abduction and adduction </a:t>
            </a:r>
            <a:r>
              <a:rPr lang="en-US" sz="2800" dirty="0" smtClean="0"/>
              <a:t>by having the athlete spread his or her fingers while you attempt to squeeze the second, third, and fourth </a:t>
            </a:r>
            <a:r>
              <a:rPr lang="en-US" sz="2800" dirty="0" err="1" smtClean="0"/>
              <a:t>fingers.Finally</a:t>
            </a:r>
            <a:r>
              <a:rPr lang="en-US" sz="2800" dirty="0" smtClean="0"/>
              <a:t>, test </a:t>
            </a:r>
            <a:r>
              <a:rPr lang="en-US" sz="2800" b="1" dirty="0" smtClean="0"/>
              <a:t>wrist and finger extension</a:t>
            </a:r>
          </a:p>
          <a:p>
            <a:endParaRPr lang="en-US" sz="2800" dirty="0" smtClean="0"/>
          </a:p>
          <a:p>
            <a:endParaRPr lang="en-US" sz="2800"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908720"/>
            <a:ext cx="8496944" cy="5262979"/>
          </a:xfrm>
          <a:prstGeom prst="rect">
            <a:avLst/>
          </a:prstGeom>
        </p:spPr>
        <p:txBody>
          <a:bodyPr wrap="square">
            <a:spAutoFit/>
          </a:bodyPr>
          <a:lstStyle/>
          <a:p>
            <a:r>
              <a:rPr lang="en-US" sz="2800" dirty="0" smtClean="0"/>
              <a:t>To assess the sensory function of the upper extremity, first question the athlete regarding any sense of numbness, tingling, paralysis, and pain. </a:t>
            </a:r>
            <a:endParaRPr lang="en-US" sz="2800" dirty="0" smtClean="0"/>
          </a:p>
          <a:p>
            <a:endParaRPr lang="en-US" sz="2800" dirty="0"/>
          </a:p>
          <a:p>
            <a:r>
              <a:rPr lang="en-US" sz="2800" dirty="0" smtClean="0"/>
              <a:t>To </a:t>
            </a:r>
            <a:r>
              <a:rPr lang="en-US" sz="2800" b="1" dirty="0" smtClean="0"/>
              <a:t>test for sensation, have the athlete close his or her eyes and attempt to distinguish between sharp and dull touch</a:t>
            </a:r>
            <a:r>
              <a:rPr lang="en-US" sz="2800" dirty="0" smtClean="0"/>
              <a:t>. </a:t>
            </a:r>
            <a:endParaRPr lang="en-US" sz="2800" dirty="0" smtClean="0"/>
          </a:p>
          <a:p>
            <a:endParaRPr lang="en-US" sz="2800" dirty="0"/>
          </a:p>
          <a:p>
            <a:r>
              <a:rPr lang="en-US" sz="2800" dirty="0" smtClean="0"/>
              <a:t>This </a:t>
            </a:r>
            <a:r>
              <a:rPr lang="en-US" sz="2800" dirty="0" smtClean="0"/>
              <a:t>can be accomplished by using a ball point pen or a safety pin to lightly touch the athlete with either the pointed or the rounded ends). The athlete should be able to identify the difference over all dermatomes</a:t>
            </a:r>
            <a:r>
              <a:rPr lang="en-US" dirty="0" smtClean="0"/>
              <a:t>. </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1" y="260648"/>
            <a:ext cx="8435279" cy="720080"/>
          </a:xfrm>
        </p:spPr>
        <p:txBody>
          <a:bodyPr>
            <a:normAutofit fontScale="90000"/>
          </a:bodyPr>
          <a:lstStyle/>
          <a:p>
            <a:r>
              <a:rPr lang="en-GB" dirty="0" smtClean="0"/>
              <a:t>Motor assessment</a:t>
            </a:r>
            <a:endParaRPr lang="en-GB"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79364" y="1196752"/>
            <a:ext cx="4176466" cy="2088233"/>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4355830" y="1196753"/>
            <a:ext cx="4716016" cy="2088232"/>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50426" y="3933056"/>
            <a:ext cx="4521575" cy="2522240"/>
          </a:xfrm>
          <a:prstGeom prst="rect">
            <a:avLst/>
          </a:prstGeom>
          <a:noFill/>
          <a:ln w="9525">
            <a:noFill/>
            <a:miter lim="800000"/>
            <a:headEnd/>
            <a:tailEnd/>
          </a:ln>
        </p:spPr>
      </p:pic>
      <p:sp>
        <p:nvSpPr>
          <p:cNvPr id="7" name="Rectangle 6"/>
          <p:cNvSpPr/>
          <p:nvPr/>
        </p:nvSpPr>
        <p:spPr>
          <a:xfrm>
            <a:off x="4644008" y="4293096"/>
            <a:ext cx="4499992" cy="1754326"/>
          </a:xfrm>
          <a:prstGeom prst="rect">
            <a:avLst/>
          </a:prstGeom>
        </p:spPr>
        <p:txBody>
          <a:bodyPr wrap="square">
            <a:spAutoFit/>
          </a:bodyPr>
          <a:lstStyle/>
          <a:p>
            <a:r>
              <a:rPr lang="en-GB" b="1" dirty="0"/>
              <a:t>Upper-extremity motor </a:t>
            </a:r>
            <a:r>
              <a:rPr lang="en-GB" b="1" dirty="0" smtClean="0"/>
              <a:t>function testing.</a:t>
            </a:r>
          </a:p>
          <a:p>
            <a:r>
              <a:rPr lang="en-GB" b="1" dirty="0" smtClean="0"/>
              <a:t>Upper left: </a:t>
            </a:r>
            <a:r>
              <a:rPr lang="en-GB" b="1" dirty="0"/>
              <a:t>Bilateral comparison of </a:t>
            </a:r>
            <a:r>
              <a:rPr lang="en-GB" b="1" dirty="0" smtClean="0"/>
              <a:t>grip strength. </a:t>
            </a:r>
          </a:p>
          <a:p>
            <a:r>
              <a:rPr lang="en-GB" b="1" dirty="0" smtClean="0"/>
              <a:t>Right: </a:t>
            </a:r>
            <a:r>
              <a:rPr lang="en-GB" b="1" dirty="0"/>
              <a:t>Finger abduction/adduction.</a:t>
            </a:r>
          </a:p>
          <a:p>
            <a:r>
              <a:rPr lang="en-GB" b="1" dirty="0" smtClean="0"/>
              <a:t>Lower left: Wrist </a:t>
            </a:r>
            <a:r>
              <a:rPr lang="en-GB" b="1" dirty="0"/>
              <a:t>extension</a:t>
            </a:r>
            <a:r>
              <a:rPr lang="en-GB" dirty="0"/>
              <a: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3"/>
            <a:ext cx="8219256" cy="720080"/>
          </a:xfrm>
        </p:spPr>
        <p:txBody>
          <a:bodyPr>
            <a:normAutofit fontScale="90000"/>
          </a:bodyPr>
          <a:lstStyle/>
          <a:p>
            <a:r>
              <a:rPr lang="en-GB" dirty="0" smtClean="0"/>
              <a:t>Motor assessment</a:t>
            </a:r>
            <a:endParaRPr lang="en-GB"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483908" y="1556792"/>
            <a:ext cx="7081018" cy="3638788"/>
          </a:xfrm>
          <a:prstGeom prst="rect">
            <a:avLst/>
          </a:prstGeom>
          <a:noFill/>
          <a:ln w="9525">
            <a:noFill/>
            <a:miter lim="800000"/>
            <a:headEnd/>
            <a:tailEnd/>
          </a:ln>
        </p:spPr>
      </p:pic>
      <p:sp>
        <p:nvSpPr>
          <p:cNvPr id="5" name="Rectangle 4"/>
          <p:cNvSpPr/>
          <p:nvPr/>
        </p:nvSpPr>
        <p:spPr>
          <a:xfrm>
            <a:off x="3491880" y="5373216"/>
            <a:ext cx="2601097" cy="461665"/>
          </a:xfrm>
          <a:prstGeom prst="rect">
            <a:avLst/>
          </a:prstGeom>
        </p:spPr>
        <p:txBody>
          <a:bodyPr wrap="none">
            <a:spAutoFit/>
          </a:bodyPr>
          <a:lstStyle/>
          <a:p>
            <a:r>
              <a:rPr lang="en-GB" sz="2400" b="1" dirty="0"/>
              <a:t>Finger </a:t>
            </a:r>
            <a:r>
              <a:rPr lang="en-GB" sz="2400" b="1" dirty="0" smtClean="0"/>
              <a:t>extension</a:t>
            </a:r>
            <a:endParaRPr lang="en-GB" sz="2400"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64672"/>
          </a:xfrm>
        </p:spPr>
        <p:txBody>
          <a:bodyPr>
            <a:normAutofit fontScale="90000"/>
          </a:bodyPr>
          <a:lstStyle/>
          <a:p>
            <a:r>
              <a:rPr lang="en-GB" dirty="0" smtClean="0"/>
              <a:t>Sensory assessment</a:t>
            </a:r>
            <a:endParaRPr lang="en-GB"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323529" y="1556793"/>
            <a:ext cx="4248472" cy="3384376"/>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4621568" y="1556791"/>
            <a:ext cx="4342920" cy="3384377"/>
          </a:xfrm>
          <a:prstGeom prst="rect">
            <a:avLst/>
          </a:prstGeom>
          <a:noFill/>
          <a:ln w="9525">
            <a:noFill/>
            <a:miter lim="800000"/>
            <a:headEnd/>
            <a:tailEnd/>
          </a:ln>
        </p:spPr>
      </p:pic>
      <p:sp>
        <p:nvSpPr>
          <p:cNvPr id="6" name="Rectangle 5"/>
          <p:cNvSpPr/>
          <p:nvPr/>
        </p:nvSpPr>
        <p:spPr>
          <a:xfrm>
            <a:off x="1907704" y="5013176"/>
            <a:ext cx="5760640" cy="1477328"/>
          </a:xfrm>
          <a:prstGeom prst="rect">
            <a:avLst/>
          </a:prstGeom>
        </p:spPr>
        <p:txBody>
          <a:bodyPr wrap="square">
            <a:spAutoFit/>
          </a:bodyPr>
          <a:lstStyle/>
          <a:p>
            <a:r>
              <a:rPr lang="en-GB" b="1" dirty="0"/>
              <a:t>Upper-extremity sensory testing.</a:t>
            </a:r>
          </a:p>
          <a:p>
            <a:r>
              <a:rPr lang="en-GB" b="1" dirty="0" smtClean="0"/>
              <a:t>Left: </a:t>
            </a:r>
            <a:r>
              <a:rPr lang="en-GB" b="1" dirty="0"/>
              <a:t>Soft brush, repeated over as many </a:t>
            </a:r>
            <a:r>
              <a:rPr lang="en-GB" b="1" dirty="0" smtClean="0"/>
              <a:t>dermatomes as </a:t>
            </a:r>
            <a:r>
              <a:rPr lang="en-GB" b="1" dirty="0"/>
              <a:t>possible. </a:t>
            </a:r>
            <a:endParaRPr lang="en-GB" b="1" dirty="0" smtClean="0"/>
          </a:p>
          <a:p>
            <a:r>
              <a:rPr lang="en-GB" b="1" dirty="0" smtClean="0"/>
              <a:t>B</a:t>
            </a:r>
            <a:r>
              <a:rPr lang="en-GB" b="1" dirty="0"/>
              <a:t>: Sharp pin, </a:t>
            </a:r>
            <a:r>
              <a:rPr lang="en-GB" b="1" dirty="0" smtClean="0"/>
              <a:t>repeated over </a:t>
            </a:r>
            <a:r>
              <a:rPr lang="en-GB" b="1" dirty="0"/>
              <a:t>as many dermatomes as possible.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204632"/>
          </a:xfrm>
        </p:spPr>
        <p:txBody>
          <a:bodyPr>
            <a:normAutofit fontScale="90000"/>
          </a:bodyPr>
          <a:lstStyle/>
          <a:p>
            <a:endParaRPr lang="en-US" dirty="0"/>
          </a:p>
        </p:txBody>
      </p:sp>
      <p:sp>
        <p:nvSpPr>
          <p:cNvPr id="3" name="Rectangle 2"/>
          <p:cNvSpPr/>
          <p:nvPr/>
        </p:nvSpPr>
        <p:spPr>
          <a:xfrm>
            <a:off x="107504" y="1124744"/>
            <a:ext cx="8784976" cy="4401205"/>
          </a:xfrm>
          <a:prstGeom prst="rect">
            <a:avLst/>
          </a:prstGeom>
        </p:spPr>
        <p:txBody>
          <a:bodyPr wrap="square">
            <a:spAutoFit/>
          </a:bodyPr>
          <a:lstStyle/>
          <a:p>
            <a:r>
              <a:rPr lang="en-US" sz="2800" dirty="0" smtClean="0"/>
              <a:t>Motor and sensory function should next be assessed in the lower extremities. To perform these assessments, place your hands against the bottoms of the feet and have the athlete attempt to </a:t>
            </a:r>
            <a:r>
              <a:rPr lang="en-US" sz="2800" b="1" dirty="0" smtClean="0"/>
              <a:t>“push on the gas pedal</a:t>
            </a:r>
            <a:r>
              <a:rPr lang="en-US" sz="2800" dirty="0" smtClean="0"/>
              <a:t>”. </a:t>
            </a:r>
          </a:p>
          <a:p>
            <a:endParaRPr lang="en-US" sz="2800" dirty="0"/>
          </a:p>
          <a:p>
            <a:r>
              <a:rPr lang="en-US" sz="2800" dirty="0" smtClean="0"/>
              <a:t>Next</a:t>
            </a:r>
            <a:r>
              <a:rPr lang="en-US" sz="2800" dirty="0" smtClean="0"/>
              <a:t>, place your hands on the </a:t>
            </a:r>
            <a:r>
              <a:rPr lang="en-US" sz="2800" b="1" dirty="0" smtClean="0"/>
              <a:t>top of the toes and have the individual attempt to pull the toes toward the </a:t>
            </a:r>
            <a:r>
              <a:rPr lang="en-US" sz="2800" b="1" dirty="0" err="1" smtClean="0"/>
              <a:t>head</a:t>
            </a:r>
            <a:r>
              <a:rPr lang="en-US" sz="2800" dirty="0" err="1" smtClean="0"/>
              <a:t>.The</a:t>
            </a:r>
            <a:r>
              <a:rPr lang="en-US" sz="2800" dirty="0" smtClean="0"/>
              <a:t> sensory function can then be evaluated in the same manner as the upper extremity with the athlete attempting to note sharp from dull sensation. </a:t>
            </a:r>
            <a:endParaRPr lang="en-US" sz="28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64672"/>
          </a:xfrm>
        </p:spPr>
        <p:txBody>
          <a:bodyPr>
            <a:normAutofit fontScale="90000"/>
          </a:bodyPr>
          <a:lstStyle/>
          <a:p>
            <a:r>
              <a:rPr lang="en-GB" dirty="0" smtClean="0"/>
              <a:t>Lower-extremity motor function testing</a:t>
            </a:r>
            <a:endParaRPr lang="en-GB"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0" y="1412776"/>
            <a:ext cx="4536504" cy="3648075"/>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4572000" y="1412776"/>
            <a:ext cx="4572000" cy="3695700"/>
          </a:xfrm>
          <a:prstGeom prst="rect">
            <a:avLst/>
          </a:prstGeom>
          <a:noFill/>
          <a:ln w="9525">
            <a:noFill/>
            <a:miter lim="800000"/>
            <a:headEnd/>
            <a:tailEnd/>
          </a:ln>
        </p:spPr>
      </p:pic>
      <p:sp>
        <p:nvSpPr>
          <p:cNvPr id="6" name="Rectangle 5"/>
          <p:cNvSpPr/>
          <p:nvPr/>
        </p:nvSpPr>
        <p:spPr>
          <a:xfrm>
            <a:off x="1403648" y="5301208"/>
            <a:ext cx="6552728" cy="923330"/>
          </a:xfrm>
          <a:prstGeom prst="rect">
            <a:avLst/>
          </a:prstGeom>
        </p:spPr>
        <p:txBody>
          <a:bodyPr wrap="square">
            <a:spAutoFit/>
          </a:bodyPr>
          <a:lstStyle/>
          <a:p>
            <a:r>
              <a:rPr lang="en-GB" b="1" dirty="0"/>
              <a:t>Lower-extremity motor </a:t>
            </a:r>
            <a:r>
              <a:rPr lang="en-GB" b="1" dirty="0" smtClean="0"/>
              <a:t>function testing.</a:t>
            </a:r>
          </a:p>
          <a:p>
            <a:r>
              <a:rPr lang="en-GB" b="1" dirty="0" smtClean="0"/>
              <a:t>Left:“</a:t>
            </a:r>
            <a:r>
              <a:rPr lang="en-GB" b="1" dirty="0"/>
              <a:t>Pushing on the gas pedal” (</a:t>
            </a:r>
            <a:r>
              <a:rPr lang="en-GB" b="1" dirty="0" smtClean="0"/>
              <a:t>ankle </a:t>
            </a:r>
            <a:r>
              <a:rPr lang="en-GB" b="1" dirty="0" err="1" smtClean="0"/>
              <a:t>plantarflexion</a:t>
            </a:r>
            <a:r>
              <a:rPr lang="en-GB" b="1" dirty="0" smtClean="0"/>
              <a:t>).</a:t>
            </a:r>
          </a:p>
          <a:p>
            <a:r>
              <a:rPr lang="en-GB" b="1" dirty="0" smtClean="0"/>
              <a:t>right: </a:t>
            </a:r>
            <a:r>
              <a:rPr lang="en-GB" b="1" dirty="0"/>
              <a:t>Pulling toes toward the </a:t>
            </a:r>
            <a:r>
              <a:rPr lang="en-GB" b="1" dirty="0" smtClean="0"/>
              <a:t>head (ankle </a:t>
            </a:r>
            <a:r>
              <a:rPr lang="en-GB" b="1" dirty="0" err="1"/>
              <a:t>dorsiflexion</a:t>
            </a:r>
            <a:r>
              <a:rPr lang="en-GB" b="1" dirty="0"/>
              <a:t>).</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88640"/>
            <a:ext cx="9036496" cy="6555641"/>
          </a:xfrm>
          <a:prstGeom prst="rect">
            <a:avLst/>
          </a:prstGeom>
        </p:spPr>
        <p:txBody>
          <a:bodyPr wrap="square">
            <a:spAutoFit/>
          </a:bodyPr>
          <a:lstStyle/>
          <a:p>
            <a:r>
              <a:rPr lang="en-US" sz="2800" dirty="0" smtClean="0"/>
              <a:t>If during the examination you are able to determine </a:t>
            </a:r>
            <a:r>
              <a:rPr lang="en-US" sz="2800" b="1" dirty="0" smtClean="0"/>
              <a:t>areas where sensation is diminished or absent, it may be helpful to mark this area for further reference</a:t>
            </a:r>
            <a:r>
              <a:rPr lang="en-US" sz="2800" dirty="0" smtClean="0"/>
              <a:t>. Care should be taken </a:t>
            </a:r>
            <a:r>
              <a:rPr lang="en-US" sz="2800" b="1" dirty="0" smtClean="0"/>
              <a:t>not to alarm the athlete </a:t>
            </a:r>
            <a:r>
              <a:rPr lang="en-US" sz="2800" dirty="0" smtClean="0"/>
              <a:t>if it is recognized that sensation is not </a:t>
            </a:r>
            <a:r>
              <a:rPr lang="en-US" sz="2800" dirty="0" err="1" smtClean="0"/>
              <a:t>present.If</a:t>
            </a:r>
            <a:r>
              <a:rPr lang="en-US" sz="2800" dirty="0" smtClean="0"/>
              <a:t> the athlete recognizes a loss of </a:t>
            </a:r>
            <a:r>
              <a:rPr lang="en-US" sz="2800" dirty="0" err="1" smtClean="0"/>
              <a:t>sensation,be</a:t>
            </a:r>
            <a:r>
              <a:rPr lang="en-US" sz="2800" dirty="0" smtClean="0"/>
              <a:t> sure to keep him or her calm</a:t>
            </a:r>
            <a:r>
              <a:rPr lang="en-US" sz="2800" dirty="0" smtClean="0"/>
              <a:t>.</a:t>
            </a:r>
          </a:p>
          <a:p>
            <a:r>
              <a:rPr lang="en-US" sz="2800" dirty="0" smtClean="0"/>
              <a:t>Any </a:t>
            </a:r>
            <a:r>
              <a:rPr lang="en-US" sz="2800" dirty="0" smtClean="0"/>
              <a:t>positive finding in this examination should cause one to anticipate a spinal cord injury and lead one </a:t>
            </a:r>
            <a:r>
              <a:rPr lang="en-US" sz="2800" b="1" dirty="0" smtClean="0"/>
              <a:t>to treat the athlete appropriately</a:t>
            </a:r>
            <a:r>
              <a:rPr lang="en-US" sz="2800" dirty="0" smtClean="0"/>
              <a:t>. Careful </a:t>
            </a:r>
            <a:r>
              <a:rPr lang="en-US" sz="2800" b="1" dirty="0" smtClean="0"/>
              <a:t>assessment of the vital signs </a:t>
            </a:r>
            <a:r>
              <a:rPr lang="en-US" sz="2800" dirty="0" smtClean="0"/>
              <a:t>should follow. Continually evaluating the vital signs is essential. </a:t>
            </a:r>
            <a:r>
              <a:rPr lang="en-US" sz="2800" b="1" dirty="0" smtClean="0"/>
              <a:t>The</a:t>
            </a:r>
            <a:r>
              <a:rPr lang="en-US" sz="2800" dirty="0" smtClean="0"/>
              <a:t> </a:t>
            </a:r>
            <a:r>
              <a:rPr lang="en-US" sz="2800" b="1" dirty="0" smtClean="0"/>
              <a:t>presence of shallow, diaphragmatic or absent respirations, hypotension, or </a:t>
            </a:r>
            <a:r>
              <a:rPr lang="en-US" sz="2800" b="1" dirty="0" err="1" smtClean="0"/>
              <a:t>bradycardia</a:t>
            </a:r>
            <a:r>
              <a:rPr lang="en-US" sz="2800" b="1" dirty="0" smtClean="0"/>
              <a:t> is a strong indication of injury to the spinal cord</a:t>
            </a:r>
            <a:endParaRPr lang="en-US" sz="28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980728"/>
            <a:ext cx="8424936" cy="2246769"/>
          </a:xfrm>
          <a:prstGeom prst="rect">
            <a:avLst/>
          </a:prstGeom>
        </p:spPr>
        <p:txBody>
          <a:bodyPr wrap="square">
            <a:spAutoFit/>
          </a:bodyPr>
          <a:lstStyle/>
          <a:p>
            <a:r>
              <a:rPr lang="en-US" sz="2800" b="1" dirty="0" err="1" smtClean="0"/>
              <a:t>Hyperflexion</a:t>
            </a:r>
            <a:r>
              <a:rPr lang="en-US" sz="2800" dirty="0" smtClean="0"/>
              <a:t>  may cause fractures to the anterior body of the </a:t>
            </a:r>
            <a:r>
              <a:rPr lang="en-US" sz="2800" dirty="0" err="1" smtClean="0"/>
              <a:t>vertebrae,stretching</a:t>
            </a:r>
            <a:r>
              <a:rPr lang="en-US" sz="2800" dirty="0" smtClean="0"/>
              <a:t> or rupture of the posterior longitudinal and </a:t>
            </a:r>
            <a:r>
              <a:rPr lang="en-US" sz="2800" dirty="0" err="1" smtClean="0"/>
              <a:t>interspinous</a:t>
            </a:r>
            <a:r>
              <a:rPr lang="en-US" sz="2800" dirty="0" smtClean="0"/>
              <a:t> ligaments, compression of the spinal </a:t>
            </a:r>
            <a:r>
              <a:rPr lang="en-US" sz="2800" dirty="0" err="1" smtClean="0"/>
              <a:t>cord,and</a:t>
            </a:r>
            <a:r>
              <a:rPr lang="en-US" sz="2800" dirty="0" smtClean="0"/>
              <a:t> disruption of the </a:t>
            </a:r>
            <a:r>
              <a:rPr lang="en-US" sz="2800" dirty="0" smtClean="0"/>
              <a:t>disc.</a:t>
            </a:r>
            <a:endParaRPr lang="en-US" sz="2800" dirty="0"/>
          </a:p>
        </p:txBody>
      </p:sp>
      <p:sp>
        <p:nvSpPr>
          <p:cNvPr id="3" name="Rectangle 2"/>
          <p:cNvSpPr/>
          <p:nvPr/>
        </p:nvSpPr>
        <p:spPr>
          <a:xfrm>
            <a:off x="467544" y="3343632"/>
            <a:ext cx="8208912" cy="2677656"/>
          </a:xfrm>
          <a:prstGeom prst="rect">
            <a:avLst/>
          </a:prstGeom>
        </p:spPr>
        <p:txBody>
          <a:bodyPr wrap="square">
            <a:spAutoFit/>
          </a:bodyPr>
          <a:lstStyle/>
          <a:p>
            <a:r>
              <a:rPr lang="en-US" sz="2800" b="1" dirty="0" smtClean="0"/>
              <a:t>Rotational injuries </a:t>
            </a:r>
            <a:r>
              <a:rPr lang="en-US" sz="2800" dirty="0" smtClean="0"/>
              <a:t>are much less common. Injuries incurred with rotational forces most often manifest themselves in the </a:t>
            </a:r>
            <a:r>
              <a:rPr lang="en-US" sz="2800" b="1" dirty="0" smtClean="0"/>
              <a:t>upper cervical spine or the lumbar spine</a:t>
            </a:r>
            <a:r>
              <a:rPr lang="en-US" sz="2800" dirty="0" smtClean="0"/>
              <a:t>. This mechanism may cause stretching or tearing of ligaments, </a:t>
            </a:r>
            <a:r>
              <a:rPr lang="en-US" sz="2800" dirty="0" err="1" smtClean="0"/>
              <a:t>subluxation</a:t>
            </a:r>
            <a:r>
              <a:rPr lang="en-US" sz="2800" dirty="0" smtClean="0"/>
              <a:t> or dislocation, and/or fracture.</a:t>
            </a:r>
            <a:endParaRPr lang="en-US" sz="28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404664"/>
            <a:ext cx="7776864" cy="6124754"/>
          </a:xfrm>
          <a:prstGeom prst="rect">
            <a:avLst/>
          </a:prstGeom>
        </p:spPr>
        <p:txBody>
          <a:bodyPr wrap="square">
            <a:spAutoFit/>
          </a:bodyPr>
          <a:lstStyle/>
          <a:p>
            <a:r>
              <a:rPr lang="en-US" sz="2800" dirty="0" smtClean="0"/>
              <a:t>Take particular care with the athlete who has a mechanism of injury that creates </a:t>
            </a:r>
            <a:r>
              <a:rPr lang="en-US" sz="2800" b="1" dirty="0" smtClean="0"/>
              <a:t>concern for the cervical spine without any other signs of spinal cord injury</a:t>
            </a:r>
            <a:r>
              <a:rPr lang="en-US" sz="2800" dirty="0" smtClean="0"/>
              <a:t>.</a:t>
            </a:r>
          </a:p>
          <a:p>
            <a:endParaRPr lang="en-US" sz="2800" dirty="0" smtClean="0"/>
          </a:p>
          <a:p>
            <a:r>
              <a:rPr lang="en-US" sz="2800" dirty="0" smtClean="0"/>
              <a:t> Serious cervical spine injuries </a:t>
            </a:r>
            <a:r>
              <a:rPr lang="en-US" sz="2800" b="1" dirty="0" smtClean="0"/>
              <a:t>are not always </a:t>
            </a:r>
            <a:r>
              <a:rPr lang="en-US" sz="2800" b="1" dirty="0" err="1" smtClean="0"/>
              <a:t>apparent</a:t>
            </a:r>
            <a:r>
              <a:rPr lang="en-US" sz="2800" dirty="0" err="1" smtClean="0"/>
              <a:t>;in</a:t>
            </a:r>
            <a:r>
              <a:rPr lang="en-US" sz="2800" dirty="0" smtClean="0"/>
              <a:t> some </a:t>
            </a:r>
            <a:r>
              <a:rPr lang="en-US" sz="2800" dirty="0" err="1" smtClean="0"/>
              <a:t>cases,athletes</a:t>
            </a:r>
            <a:r>
              <a:rPr lang="en-US" sz="2800" dirty="0" smtClean="0"/>
              <a:t> </a:t>
            </a:r>
            <a:r>
              <a:rPr lang="en-US" sz="2800" b="1" dirty="0" smtClean="0"/>
              <a:t>with cervical spine fractures have walked off the field on their own before the medical staff was aware there had been an injury</a:t>
            </a:r>
            <a:r>
              <a:rPr lang="en-US" sz="2800" dirty="0" smtClean="0"/>
              <a:t>. </a:t>
            </a:r>
            <a:endParaRPr lang="en-US" sz="2800" dirty="0" smtClean="0"/>
          </a:p>
          <a:p>
            <a:endParaRPr lang="en-US" sz="2800" dirty="0" smtClean="0"/>
          </a:p>
          <a:p>
            <a:r>
              <a:rPr lang="en-US" sz="2800" dirty="0" smtClean="0"/>
              <a:t>Serious cervical spine injuries do not always </a:t>
            </a:r>
            <a:r>
              <a:rPr lang="en-US" sz="2800" b="1" dirty="0" smtClean="0"/>
              <a:t>exhibit measurable signs of neurological deficit </a:t>
            </a:r>
            <a:r>
              <a:rPr lang="en-US" sz="2800" dirty="0" smtClean="0"/>
              <a:t>or changing vital signs.</a:t>
            </a:r>
            <a:endParaRPr lang="en-US" sz="28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692696"/>
            <a:ext cx="8424936" cy="5262979"/>
          </a:xfrm>
          <a:prstGeom prst="rect">
            <a:avLst/>
          </a:prstGeom>
        </p:spPr>
        <p:txBody>
          <a:bodyPr wrap="square">
            <a:spAutoFit/>
          </a:bodyPr>
          <a:lstStyle/>
          <a:p>
            <a:r>
              <a:rPr lang="en-US" sz="2800" dirty="0" smtClean="0"/>
              <a:t>Monitoring of vital signs is imperative. </a:t>
            </a:r>
            <a:r>
              <a:rPr lang="en-US" sz="2800" b="1" dirty="0" smtClean="0"/>
              <a:t>Recheck vital signs every 5 minutes </a:t>
            </a:r>
            <a:r>
              <a:rPr lang="en-US" sz="2800" dirty="0" smtClean="0"/>
              <a:t>and note </a:t>
            </a:r>
            <a:r>
              <a:rPr lang="en-US" sz="2800" dirty="0" smtClean="0"/>
              <a:t>any changes</a:t>
            </a:r>
            <a:r>
              <a:rPr lang="en-US" sz="2800" dirty="0" smtClean="0"/>
              <a:t>. </a:t>
            </a:r>
          </a:p>
          <a:p>
            <a:r>
              <a:rPr lang="en-US" sz="2800" dirty="0" smtClean="0"/>
              <a:t>Any change in level of consciousness, responsiveness, </a:t>
            </a:r>
            <a:r>
              <a:rPr lang="en-US" sz="2800" dirty="0" err="1" smtClean="0"/>
              <a:t>sensory,or</a:t>
            </a:r>
            <a:r>
              <a:rPr lang="en-US" sz="2800" dirty="0" smtClean="0"/>
              <a:t> motor function should be noted, keeping in mind that these findings may be improvements or deteriorations. </a:t>
            </a:r>
            <a:endParaRPr lang="en-US" sz="2800" dirty="0" smtClean="0"/>
          </a:p>
          <a:p>
            <a:endParaRPr lang="en-US" sz="2800" dirty="0"/>
          </a:p>
          <a:p>
            <a:r>
              <a:rPr lang="en-US" sz="2800" dirty="0" smtClean="0"/>
              <a:t>Watch </a:t>
            </a:r>
            <a:r>
              <a:rPr lang="en-US" sz="2800" dirty="0" smtClean="0"/>
              <a:t>closely for a slowing pulse rate or the pulse rate staying the same while the blood pressure drops or a blood pressure that falls without any signs of shock. </a:t>
            </a:r>
            <a:r>
              <a:rPr lang="en-US" sz="2800" b="1" dirty="0" smtClean="0"/>
              <a:t>Any deterioration in vital signs is indicative of an emergent situation</a:t>
            </a:r>
            <a:r>
              <a:rPr lang="en-US" sz="2800" dirty="0" smtClean="0"/>
              <a:t>.</a:t>
            </a:r>
            <a:endParaRPr lang="en-US" sz="28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268760"/>
            <a:ext cx="8136904" cy="2246769"/>
          </a:xfrm>
          <a:prstGeom prst="rect">
            <a:avLst/>
          </a:prstGeom>
        </p:spPr>
        <p:txBody>
          <a:bodyPr wrap="square">
            <a:spAutoFit/>
          </a:bodyPr>
          <a:lstStyle/>
          <a:p>
            <a:r>
              <a:rPr lang="en-US" sz="2800" dirty="0" smtClean="0"/>
              <a:t> </a:t>
            </a:r>
            <a:r>
              <a:rPr lang="en-US" sz="2800" dirty="0" smtClean="0"/>
              <a:t>Athletic </a:t>
            </a:r>
            <a:r>
              <a:rPr lang="en-US" sz="2800" dirty="0" smtClean="0"/>
              <a:t>trainers must keep in mind that </a:t>
            </a:r>
            <a:r>
              <a:rPr lang="en-US" sz="2800" b="1" dirty="0" smtClean="0"/>
              <a:t>if not managed appropriately, an otherwise stable injury may become unstable because of improper handling, thus placing the athlete at significant risk for a catastrophic outcome</a:t>
            </a:r>
            <a:r>
              <a:rPr lang="en-US" sz="2800" dirty="0" smtClean="0"/>
              <a:t>.</a:t>
            </a:r>
            <a:endParaRPr lang="en-US" sz="28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008112"/>
          </a:xfrm>
        </p:spPr>
        <p:txBody>
          <a:bodyPr/>
          <a:lstStyle/>
          <a:p>
            <a:r>
              <a:rPr lang="en-GB" dirty="0" smtClean="0"/>
              <a:t>Management</a:t>
            </a:r>
            <a:endParaRPr lang="en-GB" dirty="0"/>
          </a:p>
        </p:txBody>
      </p:sp>
      <p:pic>
        <p:nvPicPr>
          <p:cNvPr id="8194" name="Picture 2"/>
          <p:cNvPicPr>
            <a:picLocks noGrp="1" noChangeAspect="1" noChangeArrowheads="1"/>
          </p:cNvPicPr>
          <p:nvPr>
            <p:ph idx="1"/>
          </p:nvPr>
        </p:nvPicPr>
        <p:blipFill>
          <a:blip r:embed="rId2" cstate="print"/>
          <a:stretch>
            <a:fillRect/>
          </a:stretch>
        </p:blipFill>
        <p:spPr bwMode="auto">
          <a:xfrm>
            <a:off x="430725" y="1339859"/>
            <a:ext cx="7404328" cy="3168353"/>
          </a:xfrm>
          <a:prstGeom prst="rect">
            <a:avLst/>
          </a:prstGeom>
          <a:noFill/>
          <a:ln w="9525">
            <a:noFill/>
            <a:miter lim="800000"/>
            <a:headEnd/>
            <a:tailEnd/>
          </a:ln>
        </p:spPr>
      </p:pic>
      <p:sp>
        <p:nvSpPr>
          <p:cNvPr id="5" name="Rectangle 4"/>
          <p:cNvSpPr/>
          <p:nvPr/>
        </p:nvSpPr>
        <p:spPr>
          <a:xfrm>
            <a:off x="1115616" y="4941168"/>
            <a:ext cx="6408712" cy="923330"/>
          </a:xfrm>
          <a:prstGeom prst="rect">
            <a:avLst/>
          </a:prstGeom>
        </p:spPr>
        <p:txBody>
          <a:bodyPr wrap="square">
            <a:spAutoFit/>
          </a:bodyPr>
          <a:lstStyle/>
          <a:p>
            <a:r>
              <a:rPr lang="en-GB" b="1" dirty="0"/>
              <a:t>Specific equipment required </a:t>
            </a:r>
            <a:r>
              <a:rPr lang="en-GB" b="1" dirty="0" smtClean="0"/>
              <a:t>for spine </a:t>
            </a:r>
            <a:r>
              <a:rPr lang="en-GB" b="1" dirty="0"/>
              <a:t>boarding procedure: long spine </a:t>
            </a:r>
            <a:r>
              <a:rPr lang="en-GB" b="1" dirty="0" smtClean="0"/>
              <a:t>board with </a:t>
            </a:r>
            <a:r>
              <a:rPr lang="en-GB" b="1" dirty="0"/>
              <a:t>handles, rigid cervical collar, head </a:t>
            </a:r>
            <a:r>
              <a:rPr lang="en-GB" b="1" dirty="0" smtClean="0"/>
              <a:t>immobilization device</a:t>
            </a:r>
            <a:r>
              <a:rPr lang="en-GB" b="1" dirty="0"/>
              <a:t>, straps.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Log roll method</a:t>
            </a:r>
            <a:endParaRPr lang="en-GB" dirty="0"/>
          </a:p>
        </p:txBody>
      </p:sp>
      <p:sp>
        <p:nvSpPr>
          <p:cNvPr id="3" name="Content Placeholder 2"/>
          <p:cNvSpPr>
            <a:spLocks noGrp="1"/>
          </p:cNvSpPr>
          <p:nvPr>
            <p:ph idx="1"/>
          </p:nvPr>
        </p:nvSpPr>
        <p:spPr/>
        <p:txBody>
          <a:bodyPr>
            <a:normAutofit fontScale="92500" lnSpcReduction="10000"/>
          </a:bodyPr>
          <a:lstStyle/>
          <a:p>
            <a:pPr>
              <a:buNone/>
            </a:pPr>
            <a:r>
              <a:rPr lang="en-GB" dirty="0"/>
              <a:t>1. All commands will come from the </a:t>
            </a:r>
            <a:r>
              <a:rPr lang="en-GB" dirty="0" smtClean="0"/>
              <a:t>rescuer controlling </a:t>
            </a:r>
            <a:r>
              <a:rPr lang="en-GB" dirty="0"/>
              <a:t>the head of the athlete.</a:t>
            </a:r>
          </a:p>
          <a:p>
            <a:pPr>
              <a:buNone/>
            </a:pPr>
            <a:r>
              <a:rPr lang="en-GB" dirty="0"/>
              <a:t>2. The athlete is positioned with arm </a:t>
            </a:r>
            <a:r>
              <a:rPr lang="en-GB" dirty="0" smtClean="0"/>
              <a:t>overhead, straight </a:t>
            </a:r>
            <a:r>
              <a:rPr lang="en-GB" dirty="0"/>
              <a:t>legs.</a:t>
            </a:r>
          </a:p>
          <a:p>
            <a:pPr>
              <a:buNone/>
            </a:pPr>
            <a:r>
              <a:rPr lang="en-GB" dirty="0"/>
              <a:t>3. Rescuers and spine board are positioned.</a:t>
            </a:r>
          </a:p>
          <a:p>
            <a:pPr>
              <a:buNone/>
            </a:pPr>
            <a:r>
              <a:rPr lang="en-GB" dirty="0"/>
              <a:t>4. The athlete is grasped by rescuers.</a:t>
            </a:r>
          </a:p>
          <a:p>
            <a:pPr>
              <a:buNone/>
            </a:pPr>
            <a:r>
              <a:rPr lang="en-GB" dirty="0"/>
              <a:t>5. On command, the athlete is carefully </a:t>
            </a:r>
            <a:r>
              <a:rPr lang="en-GB" dirty="0" smtClean="0"/>
              <a:t>rolled toward </a:t>
            </a:r>
            <a:r>
              <a:rPr lang="en-GB" dirty="0"/>
              <a:t>rescuers until the command </a:t>
            </a:r>
            <a:r>
              <a:rPr lang="en-GB" dirty="0" smtClean="0"/>
              <a:t>to stop </a:t>
            </a:r>
            <a:r>
              <a:rPr lang="en-GB" dirty="0"/>
              <a:t>is given; the athlete is held </a:t>
            </a:r>
            <a:r>
              <a:rPr lang="en-GB" dirty="0" smtClean="0"/>
              <a:t>against rescuers</a:t>
            </a:r>
            <a:r>
              <a:rPr lang="en-GB" dirty="0"/>
              <a:t>’ thighs.</a:t>
            </a:r>
          </a:p>
          <a:p>
            <a:pPr>
              <a:buNone/>
            </a:pPr>
            <a:r>
              <a:rPr lang="en-GB" dirty="0"/>
              <a:t>6. The spine board is positioned.</a:t>
            </a:r>
          </a:p>
          <a:p>
            <a:pPr>
              <a:buNone/>
            </a:pPr>
            <a:r>
              <a:rPr lang="en-GB" dirty="0"/>
              <a:t>7. On command, the athlete is carefully </a:t>
            </a:r>
            <a:r>
              <a:rPr lang="en-GB" dirty="0" smtClean="0"/>
              <a:t>rolled back </a:t>
            </a:r>
            <a:r>
              <a:rPr lang="en-GB" dirty="0"/>
              <a:t>to supine position.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The Log Roll Method</a:t>
            </a:r>
            <a:br>
              <a:rPr lang="en-GB" dirty="0" smtClean="0"/>
            </a:br>
            <a:endParaRPr lang="en-GB" dirty="0"/>
          </a:p>
        </p:txBody>
      </p:sp>
      <p:pic>
        <p:nvPicPr>
          <p:cNvPr id="9218" name="Picture 2"/>
          <p:cNvPicPr>
            <a:picLocks noGrp="1" noChangeAspect="1" noChangeArrowheads="1"/>
          </p:cNvPicPr>
          <p:nvPr>
            <p:ph idx="1"/>
          </p:nvPr>
        </p:nvPicPr>
        <p:blipFill>
          <a:blip r:embed="rId3" cstate="print"/>
          <a:srcRect/>
          <a:stretch>
            <a:fillRect/>
          </a:stretch>
        </p:blipFill>
        <p:spPr bwMode="auto">
          <a:xfrm>
            <a:off x="107504" y="1743869"/>
            <a:ext cx="4320479" cy="2981275"/>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4381744" y="1743869"/>
            <a:ext cx="4762256" cy="2981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Straddle Slide Method</a:t>
            </a:r>
            <a:r>
              <a:rPr lang="en-GB" b="1" dirty="0" smtClean="0"/>
              <a:t/>
            </a:r>
            <a:br>
              <a:rPr lang="en-GB" b="1" dirty="0" smtClean="0"/>
            </a:br>
            <a:endParaRPr lang="en-GB" dirty="0"/>
          </a:p>
        </p:txBody>
      </p:sp>
      <p:sp>
        <p:nvSpPr>
          <p:cNvPr id="3" name="Content Placeholder 2"/>
          <p:cNvSpPr>
            <a:spLocks noGrp="1"/>
          </p:cNvSpPr>
          <p:nvPr>
            <p:ph idx="1"/>
          </p:nvPr>
        </p:nvSpPr>
        <p:spPr>
          <a:xfrm>
            <a:off x="251520" y="1484784"/>
            <a:ext cx="8435280" cy="4839816"/>
          </a:xfrm>
        </p:spPr>
        <p:txBody>
          <a:bodyPr>
            <a:normAutofit fontScale="92500"/>
          </a:bodyPr>
          <a:lstStyle/>
          <a:p>
            <a:pPr>
              <a:buNone/>
            </a:pPr>
            <a:r>
              <a:rPr lang="en-GB" dirty="0" smtClean="0"/>
              <a:t>1</a:t>
            </a:r>
            <a:r>
              <a:rPr lang="en-GB" dirty="0"/>
              <a:t>. </a:t>
            </a:r>
            <a:r>
              <a:rPr lang="en-US" dirty="0" smtClean="0"/>
              <a:t>Sit or stand with one leg on either side of.</a:t>
            </a:r>
            <a:endParaRPr lang="en-GB" dirty="0" smtClean="0"/>
          </a:p>
          <a:p>
            <a:pPr>
              <a:buNone/>
            </a:pPr>
            <a:r>
              <a:rPr lang="en-GB" dirty="0" smtClean="0"/>
              <a:t>All </a:t>
            </a:r>
            <a:r>
              <a:rPr lang="en-GB" dirty="0"/>
              <a:t>commands will come from the </a:t>
            </a:r>
            <a:r>
              <a:rPr lang="en-GB" dirty="0" smtClean="0"/>
              <a:t>rescuer controlling </a:t>
            </a:r>
            <a:r>
              <a:rPr lang="en-GB" dirty="0"/>
              <a:t>the head of the athlete.</a:t>
            </a:r>
          </a:p>
          <a:p>
            <a:pPr>
              <a:buNone/>
            </a:pPr>
            <a:r>
              <a:rPr lang="en-GB" dirty="0"/>
              <a:t>2. The athlete is positioned with straight </a:t>
            </a:r>
            <a:r>
              <a:rPr lang="en-GB" dirty="0" smtClean="0"/>
              <a:t>legs, arms </a:t>
            </a:r>
            <a:r>
              <a:rPr lang="en-GB" dirty="0"/>
              <a:t>at sides.</a:t>
            </a:r>
          </a:p>
          <a:p>
            <a:pPr>
              <a:buNone/>
            </a:pPr>
            <a:r>
              <a:rPr lang="en-GB" dirty="0"/>
              <a:t>3. Rescuers and spine board are positioned.</a:t>
            </a:r>
          </a:p>
          <a:p>
            <a:pPr>
              <a:buNone/>
            </a:pPr>
            <a:r>
              <a:rPr lang="en-GB" dirty="0"/>
              <a:t>4. The athlete is grasped by rescuers.</a:t>
            </a:r>
          </a:p>
          <a:p>
            <a:pPr>
              <a:buNone/>
            </a:pPr>
            <a:r>
              <a:rPr lang="en-GB" dirty="0"/>
              <a:t>5. On command, the athlete is carefully </a:t>
            </a:r>
            <a:r>
              <a:rPr lang="en-GB" dirty="0" smtClean="0"/>
              <a:t>lifted straight </a:t>
            </a:r>
            <a:r>
              <a:rPr lang="en-GB" dirty="0"/>
              <a:t>up until the command to stop </a:t>
            </a:r>
            <a:r>
              <a:rPr lang="en-GB" dirty="0" smtClean="0"/>
              <a:t>is given</a:t>
            </a:r>
            <a:r>
              <a:rPr lang="en-GB" dirty="0"/>
              <a:t>.</a:t>
            </a:r>
          </a:p>
          <a:p>
            <a:pPr>
              <a:buNone/>
            </a:pPr>
            <a:r>
              <a:rPr lang="en-GB" dirty="0"/>
              <a:t>6. The spine board is positioned.</a:t>
            </a:r>
          </a:p>
          <a:p>
            <a:pPr>
              <a:buNone/>
            </a:pPr>
            <a:r>
              <a:rPr lang="en-GB" dirty="0"/>
              <a:t>7. On command, the athlete is carefully </a:t>
            </a:r>
            <a:r>
              <a:rPr lang="en-GB" dirty="0" smtClean="0"/>
              <a:t>lowered back </a:t>
            </a:r>
            <a:r>
              <a:rPr lang="en-GB" dirty="0"/>
              <a:t>down to the spine board.</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Straddle Slide Method</a:t>
            </a:r>
          </a:p>
        </p:txBody>
      </p:sp>
      <p:pic>
        <p:nvPicPr>
          <p:cNvPr id="10242" name="Picture 2"/>
          <p:cNvPicPr>
            <a:picLocks noGrp="1" noChangeAspect="1" noChangeArrowheads="1"/>
          </p:cNvPicPr>
          <p:nvPr>
            <p:ph idx="1"/>
          </p:nvPr>
        </p:nvPicPr>
        <p:blipFill>
          <a:blip r:embed="rId2" cstate="print"/>
          <a:srcRect/>
          <a:stretch>
            <a:fillRect/>
          </a:stretch>
        </p:blipFill>
        <p:spPr bwMode="auto">
          <a:xfrm>
            <a:off x="539553" y="2420888"/>
            <a:ext cx="4104455" cy="2880320"/>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4644008" y="2348880"/>
            <a:ext cx="4499993" cy="2952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05800" cy="764704"/>
          </a:xfrm>
        </p:spPr>
        <p:txBody>
          <a:bodyPr>
            <a:normAutofit fontScale="90000"/>
          </a:bodyPr>
          <a:lstStyle/>
          <a:p>
            <a:r>
              <a:rPr lang="en-GB" dirty="0" smtClean="0"/>
              <a:t>Log Rolling From a Prone Position</a:t>
            </a:r>
            <a:endParaRPr lang="en-US" dirty="0"/>
          </a:p>
        </p:txBody>
      </p:sp>
      <p:sp>
        <p:nvSpPr>
          <p:cNvPr id="3" name="Rectangle 2"/>
          <p:cNvSpPr/>
          <p:nvPr/>
        </p:nvSpPr>
        <p:spPr>
          <a:xfrm>
            <a:off x="251520" y="908720"/>
            <a:ext cx="8712968" cy="4832092"/>
          </a:xfrm>
          <a:prstGeom prst="rect">
            <a:avLst/>
          </a:prstGeom>
        </p:spPr>
        <p:txBody>
          <a:bodyPr wrap="square">
            <a:spAutoFit/>
          </a:bodyPr>
          <a:lstStyle/>
          <a:p>
            <a:r>
              <a:rPr lang="en-US" sz="2800" dirty="0" smtClean="0"/>
              <a:t>When applying manual stabilization to a prone athlete ,the  lead rescuer should initially use a crossed-arm technique. .Once the athlete is rolled to supine ,the  lead rescuer’s arms will have been uncrossed. </a:t>
            </a:r>
          </a:p>
          <a:p>
            <a:endParaRPr lang="en-US" sz="2800" dirty="0" smtClean="0"/>
          </a:p>
          <a:p>
            <a:r>
              <a:rPr lang="en-US" sz="2800" dirty="0" smtClean="0"/>
              <a:t>When an athlete is found in the prone position, it is best to log roll directly onto a spine board to avoid the necessity of a second log roll or lift for board placement. </a:t>
            </a:r>
          </a:p>
          <a:p>
            <a:endParaRPr lang="en-US" sz="2800" dirty="0" smtClean="0"/>
          </a:p>
          <a:p>
            <a:endParaRPr lang="en-US" sz="2800" dirty="0" smtClean="0"/>
          </a:p>
          <a:p>
            <a:endParaRPr lang="en-US" sz="2800" dirty="0"/>
          </a:p>
        </p:txBody>
      </p:sp>
      <p:sp>
        <p:nvSpPr>
          <p:cNvPr id="4" name="Rectangle 3"/>
          <p:cNvSpPr/>
          <p:nvPr/>
        </p:nvSpPr>
        <p:spPr>
          <a:xfrm>
            <a:off x="539552" y="2564904"/>
            <a:ext cx="7776864" cy="3539430"/>
          </a:xfrm>
          <a:prstGeom prst="rect">
            <a:avLst/>
          </a:prstGeom>
        </p:spPr>
        <p:txBody>
          <a:bodyPr wrap="square">
            <a:spAutoFit/>
          </a:bodyPr>
          <a:lstStyle/>
          <a:p>
            <a:endParaRPr lang="en-US" sz="2800" dirty="0" smtClean="0"/>
          </a:p>
          <a:p>
            <a:endParaRPr lang="en-US" sz="2800" dirty="0" smtClean="0"/>
          </a:p>
          <a:p>
            <a:endParaRPr lang="en-US" sz="2800" dirty="0" smtClean="0"/>
          </a:p>
          <a:p>
            <a:endParaRPr lang="en-US" sz="2800" dirty="0" smtClean="0"/>
          </a:p>
          <a:p>
            <a:endParaRPr lang="en-US" sz="2800" dirty="0" smtClean="0"/>
          </a:p>
          <a:p>
            <a:r>
              <a:rPr lang="en-US" sz="2800" dirty="0" smtClean="0"/>
              <a:t>If ABCs cannot be effectively checked in a prone athlete ,or if they are not Present the athlete must immediately be log rolled.</a:t>
            </a:r>
            <a:endParaRPr lang="en-US" sz="28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Log Rolling From a Prone Position</a:t>
            </a:r>
            <a:r>
              <a:rPr lang="en-GB" b="1" dirty="0" smtClean="0"/>
              <a:t/>
            </a:r>
            <a:br>
              <a:rPr lang="en-GB" b="1" dirty="0" smtClean="0"/>
            </a:br>
            <a:endParaRPr lang="en-GB" dirty="0"/>
          </a:p>
        </p:txBody>
      </p:sp>
      <p:sp>
        <p:nvSpPr>
          <p:cNvPr id="3" name="Content Placeholder 2"/>
          <p:cNvSpPr>
            <a:spLocks noGrp="1"/>
          </p:cNvSpPr>
          <p:nvPr>
            <p:ph idx="1"/>
          </p:nvPr>
        </p:nvSpPr>
        <p:spPr/>
        <p:txBody>
          <a:bodyPr>
            <a:normAutofit/>
          </a:bodyPr>
          <a:lstStyle/>
          <a:p>
            <a:pPr>
              <a:buNone/>
            </a:pPr>
            <a:r>
              <a:rPr lang="en-GB" dirty="0" smtClean="0"/>
              <a:t>1</a:t>
            </a:r>
            <a:r>
              <a:rPr lang="en-GB" dirty="0"/>
              <a:t>. All commands come from the rescuer </a:t>
            </a:r>
            <a:r>
              <a:rPr lang="en-GB" dirty="0" smtClean="0"/>
              <a:t>controlling the </a:t>
            </a:r>
            <a:r>
              <a:rPr lang="en-GB" dirty="0"/>
              <a:t>head of the athlete.</a:t>
            </a:r>
          </a:p>
          <a:p>
            <a:pPr>
              <a:buNone/>
            </a:pPr>
            <a:r>
              <a:rPr lang="en-GB" dirty="0"/>
              <a:t>2. The athlete’s arms and legs are </a:t>
            </a:r>
            <a:r>
              <a:rPr lang="en-GB" dirty="0" smtClean="0"/>
              <a:t>carefully straightened </a:t>
            </a:r>
            <a:r>
              <a:rPr lang="en-GB" dirty="0"/>
              <a:t>as directed.</a:t>
            </a:r>
          </a:p>
          <a:p>
            <a:pPr>
              <a:buNone/>
            </a:pPr>
            <a:r>
              <a:rPr lang="en-GB" dirty="0"/>
              <a:t>3. Three (or four) rescuers are positioned </a:t>
            </a:r>
            <a:r>
              <a:rPr lang="en-GB" dirty="0" smtClean="0"/>
              <a:t>on the </a:t>
            </a:r>
            <a:r>
              <a:rPr lang="en-GB" dirty="0"/>
              <a:t>side of the direction of the roll with </a:t>
            </a:r>
            <a:r>
              <a:rPr lang="en-GB" dirty="0" smtClean="0"/>
              <a:t>the spine </a:t>
            </a:r>
            <a:r>
              <a:rPr lang="en-GB" dirty="0"/>
              <a:t>board lying against their upper </a:t>
            </a:r>
            <a:r>
              <a:rPr lang="en-GB" dirty="0" smtClean="0"/>
              <a:t>legs; one </a:t>
            </a:r>
            <a:r>
              <a:rPr lang="en-GB" dirty="0"/>
              <a:t>rescuer is positioned on the </a:t>
            </a:r>
            <a:r>
              <a:rPr lang="en-GB" dirty="0" smtClean="0"/>
              <a:t>opposite side </a:t>
            </a:r>
            <a:r>
              <a:rPr lang="en-GB" dirty="0"/>
              <a:t>of the athlete to help control the </a:t>
            </a:r>
            <a:r>
              <a:rPr lang="en-GB" dirty="0" smtClean="0"/>
              <a:t>roll and </a:t>
            </a:r>
            <a:r>
              <a:rPr lang="en-GB" dirty="0"/>
              <a:t>to help prevent the athlete from </a:t>
            </a:r>
            <a:r>
              <a:rPr lang="en-GB" dirty="0" smtClean="0"/>
              <a:t>sliding as </a:t>
            </a:r>
            <a:r>
              <a:rPr lang="en-GB" dirty="0"/>
              <a:t>the board is lowered</a:t>
            </a:r>
            <a:r>
              <a:rPr lang="en-GB" dirty="0" smtClean="0"/>
              <a:t>.</a:t>
            </a:r>
            <a:endParaRPr lang="en-GB"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836712"/>
            <a:ext cx="8568952" cy="5693866"/>
          </a:xfrm>
          <a:prstGeom prst="rect">
            <a:avLst/>
          </a:prstGeom>
        </p:spPr>
        <p:txBody>
          <a:bodyPr wrap="square">
            <a:spAutoFit/>
          </a:bodyPr>
          <a:lstStyle/>
          <a:p>
            <a:r>
              <a:rPr lang="en-US" sz="2800" b="1" dirty="0" smtClean="0"/>
              <a:t>Lateral flexion </a:t>
            </a:r>
            <a:r>
              <a:rPr lang="en-US" sz="2800" dirty="0" smtClean="0"/>
              <a:t>occurs when a force is applied to the side of the head, forcing the ear toward the shoulder. Injuries from this mechanism would cause compression fractures of the vertebrae on one side and stretching or tearing of the ligaments and muscle tissue on the opposite side</a:t>
            </a:r>
            <a:r>
              <a:rPr lang="en-US" sz="2800" dirty="0" smtClean="0"/>
              <a:t>.</a:t>
            </a:r>
          </a:p>
          <a:p>
            <a:r>
              <a:rPr lang="en-US" sz="2800" dirty="0" smtClean="0"/>
              <a:t>This </a:t>
            </a:r>
            <a:r>
              <a:rPr lang="en-US" sz="2800" dirty="0" smtClean="0"/>
              <a:t>may also lead to instability of the spine. The amount of force necessary to cause injury with lateral flexion is generally less than that needed with extension or flexion injuries. An </a:t>
            </a:r>
            <a:r>
              <a:rPr lang="en-US" sz="2800" b="1" dirty="0" smtClean="0"/>
              <a:t>axial load </a:t>
            </a:r>
            <a:r>
              <a:rPr lang="en-US" sz="2800" dirty="0" smtClean="0"/>
              <a:t>is one in which a force is applied through the length of the </a:t>
            </a:r>
            <a:r>
              <a:rPr lang="en-US" sz="2800" dirty="0" err="1" smtClean="0"/>
              <a:t>spine,as</a:t>
            </a:r>
            <a:r>
              <a:rPr lang="en-US" sz="2800" dirty="0" smtClean="0"/>
              <a:t> is the case when an athlete is struck on the top of the head with the body fixed .</a:t>
            </a:r>
            <a:endParaRPr lang="en-US" sz="28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Log Rolling From a Prone Position</a:t>
            </a:r>
            <a:endParaRPr lang="en-GB" dirty="0"/>
          </a:p>
        </p:txBody>
      </p:sp>
      <p:sp>
        <p:nvSpPr>
          <p:cNvPr id="3" name="Content Placeholder 2"/>
          <p:cNvSpPr>
            <a:spLocks noGrp="1"/>
          </p:cNvSpPr>
          <p:nvPr>
            <p:ph idx="1"/>
          </p:nvPr>
        </p:nvSpPr>
        <p:spPr/>
        <p:txBody>
          <a:bodyPr>
            <a:normAutofit lnSpcReduction="10000"/>
          </a:bodyPr>
          <a:lstStyle/>
          <a:p>
            <a:pPr algn="just">
              <a:buNone/>
            </a:pPr>
            <a:r>
              <a:rPr lang="en-GB" dirty="0" smtClean="0"/>
              <a:t>4. On command, the athlete is carefully rolled from prone to </a:t>
            </a:r>
            <a:r>
              <a:rPr lang="en-GB" dirty="0" err="1" smtClean="0"/>
              <a:t>sidelying</a:t>
            </a:r>
            <a:r>
              <a:rPr lang="en-GB" dirty="0" smtClean="0"/>
              <a:t> and then down onto the spine board; the position of the head in relation to the trunk is maintained throughout the roll.</a:t>
            </a:r>
          </a:p>
          <a:p>
            <a:pPr algn="just">
              <a:buNone/>
            </a:pPr>
            <a:r>
              <a:rPr lang="en-GB" dirty="0" smtClean="0"/>
              <a:t>5. The spine board is carefully lowered to the ground.</a:t>
            </a:r>
          </a:p>
          <a:p>
            <a:pPr algn="just">
              <a:buNone/>
            </a:pPr>
            <a:r>
              <a:rPr lang="en-GB" dirty="0" smtClean="0"/>
              <a:t>6. The head can then be slowly and incrementally returned to a neutral position as discussed earlier in this chapter.</a:t>
            </a:r>
          </a:p>
          <a:p>
            <a:pPr algn="just">
              <a:buNone/>
            </a:pPr>
            <a:r>
              <a:rPr lang="en-GB" dirty="0" smtClean="0"/>
              <a:t>7. A rigid cervical collar should then be applied. Or, in cases where the athlete is wearing a helmet, the face mask should be removed.</a:t>
            </a:r>
          </a:p>
          <a:p>
            <a:endParaRPr lang="en-GB"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Log Rolling From a Prone Position</a:t>
            </a:r>
            <a:endParaRPr lang="en-GB" dirty="0"/>
          </a:p>
        </p:txBody>
      </p:sp>
      <p:pic>
        <p:nvPicPr>
          <p:cNvPr id="11266" name="Picture 2"/>
          <p:cNvPicPr>
            <a:picLocks noGrp="1" noChangeAspect="1" noChangeArrowheads="1"/>
          </p:cNvPicPr>
          <p:nvPr>
            <p:ph idx="1"/>
          </p:nvPr>
        </p:nvPicPr>
        <p:blipFill>
          <a:blip r:embed="rId2" cstate="print"/>
          <a:srcRect/>
          <a:stretch>
            <a:fillRect/>
          </a:stretch>
        </p:blipFill>
        <p:spPr bwMode="auto">
          <a:xfrm>
            <a:off x="0" y="2276872"/>
            <a:ext cx="4644008" cy="3096344"/>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a:stretch>
            <a:fillRect/>
          </a:stretch>
        </p:blipFill>
        <p:spPr bwMode="auto">
          <a:xfrm>
            <a:off x="4644008" y="2276872"/>
            <a:ext cx="4499992" cy="3096344"/>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Log Rolling From a Prone Position</a:t>
            </a:r>
            <a:endParaRPr lang="en-GB" dirty="0"/>
          </a:p>
        </p:txBody>
      </p:sp>
      <p:pic>
        <p:nvPicPr>
          <p:cNvPr id="12290" name="Picture 2"/>
          <p:cNvPicPr>
            <a:picLocks noGrp="1" noChangeAspect="1" noChangeArrowheads="1"/>
          </p:cNvPicPr>
          <p:nvPr>
            <p:ph idx="1"/>
          </p:nvPr>
        </p:nvPicPr>
        <p:blipFill>
          <a:blip r:embed="rId2" cstate="print"/>
          <a:stretch>
            <a:fillRect/>
          </a:stretch>
        </p:blipFill>
        <p:spPr bwMode="auto">
          <a:xfrm>
            <a:off x="1595437" y="2143919"/>
            <a:ext cx="5953125" cy="3971925"/>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95456" cy="792088"/>
          </a:xfrm>
        </p:spPr>
        <p:txBody>
          <a:bodyPr>
            <a:normAutofit fontScale="90000"/>
          </a:bodyPr>
          <a:lstStyle/>
          <a:p>
            <a:r>
              <a:rPr lang="en-US" dirty="0" smtClean="0"/>
              <a:t>Immobilization</a:t>
            </a:r>
            <a:endParaRPr lang="en-US" dirty="0"/>
          </a:p>
        </p:txBody>
      </p:sp>
      <p:sp>
        <p:nvSpPr>
          <p:cNvPr id="3" name="Rectangle 2"/>
          <p:cNvSpPr/>
          <p:nvPr/>
        </p:nvSpPr>
        <p:spPr>
          <a:xfrm>
            <a:off x="539552" y="1484784"/>
            <a:ext cx="8064896" cy="4401205"/>
          </a:xfrm>
          <a:prstGeom prst="rect">
            <a:avLst/>
          </a:prstGeom>
        </p:spPr>
        <p:txBody>
          <a:bodyPr wrap="square">
            <a:spAutoFit/>
          </a:bodyPr>
          <a:lstStyle/>
          <a:p>
            <a:r>
              <a:rPr lang="en-US" sz="2800" dirty="0" smtClean="0"/>
              <a:t> A person who is not secured to the spine board is not considered to be immobilized. The </a:t>
            </a:r>
            <a:r>
              <a:rPr lang="en-US" sz="2800" b="1" dirty="0" smtClean="0"/>
              <a:t>head</a:t>
            </a:r>
            <a:r>
              <a:rPr lang="en-US" sz="2800" dirty="0" smtClean="0"/>
              <a:t> of the athlete should be placed in an </a:t>
            </a:r>
            <a:r>
              <a:rPr lang="en-US" sz="2800" b="1" dirty="0" smtClean="0"/>
              <a:t>immobilizing device</a:t>
            </a:r>
            <a:r>
              <a:rPr lang="en-US" sz="2800" dirty="0" smtClean="0"/>
              <a:t>. A number of different products are available for immobilizing the head of an athlete on a spine board . Alternately, </a:t>
            </a:r>
            <a:r>
              <a:rPr lang="en-US" sz="2800" b="1" dirty="0" smtClean="0"/>
              <a:t>tightly rolled towels </a:t>
            </a:r>
            <a:r>
              <a:rPr lang="en-US" sz="2800" dirty="0" smtClean="0"/>
              <a:t>can be used in combination with </a:t>
            </a:r>
            <a:r>
              <a:rPr lang="en-US" sz="2800" b="1" dirty="0" smtClean="0"/>
              <a:t>sturdy tape </a:t>
            </a:r>
            <a:r>
              <a:rPr lang="en-US" sz="2800" dirty="0" smtClean="0"/>
              <a:t>to secure the athlete’s head to the board. Manual stabilization must be maintained until the head of the athlete is secured to the spine board</a:t>
            </a:r>
            <a:endParaRPr lang="en-US" sz="28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turdy tape"/>
          <p:cNvPicPr>
            <a:picLocks noChangeAspect="1" noChangeArrowheads="1"/>
          </p:cNvPicPr>
          <p:nvPr/>
        </p:nvPicPr>
        <p:blipFill>
          <a:blip r:embed="rId2" cstate="print"/>
          <a:srcRect/>
          <a:stretch>
            <a:fillRect/>
          </a:stretch>
        </p:blipFill>
        <p:spPr bwMode="auto">
          <a:xfrm>
            <a:off x="1695661" y="276630"/>
            <a:ext cx="4460515" cy="4520522"/>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95456" cy="864096"/>
          </a:xfrm>
        </p:spPr>
        <p:txBody>
          <a:bodyPr>
            <a:normAutofit/>
          </a:bodyPr>
          <a:lstStyle/>
          <a:p>
            <a:r>
              <a:rPr lang="en-US" dirty="0" smtClean="0"/>
              <a:t>Immobilization</a:t>
            </a:r>
            <a:endParaRPr lang="en-US" dirty="0"/>
          </a:p>
        </p:txBody>
      </p:sp>
      <p:sp>
        <p:nvSpPr>
          <p:cNvPr id="4" name="Rectangle 3"/>
          <p:cNvSpPr/>
          <p:nvPr/>
        </p:nvSpPr>
        <p:spPr>
          <a:xfrm>
            <a:off x="683568" y="1484785"/>
            <a:ext cx="7344816" cy="4832092"/>
          </a:xfrm>
          <a:prstGeom prst="rect">
            <a:avLst/>
          </a:prstGeom>
        </p:spPr>
        <p:txBody>
          <a:bodyPr wrap="square">
            <a:spAutoFit/>
          </a:bodyPr>
          <a:lstStyle/>
          <a:p>
            <a:r>
              <a:rPr lang="en-US" sz="2800" dirty="0" smtClean="0"/>
              <a:t>The athlete should be strapped to the board in a manner that will not allow movement even in the event that the </a:t>
            </a:r>
            <a:r>
              <a:rPr lang="en-US" sz="2800" b="1" dirty="0" smtClean="0"/>
              <a:t>board needs to be turned to the side if vomiting were to occur</a:t>
            </a:r>
            <a:r>
              <a:rPr lang="en-US" sz="2800" dirty="0" smtClean="0"/>
              <a:t>.</a:t>
            </a:r>
          </a:p>
          <a:p>
            <a:r>
              <a:rPr lang="en-US" sz="2800" dirty="0" smtClean="0"/>
              <a:t> Special strapping techniques are also required if the athlete needs to be </a:t>
            </a:r>
            <a:r>
              <a:rPr lang="en-US" sz="2800" b="1" dirty="0" smtClean="0"/>
              <a:t>extricated  (</a:t>
            </a:r>
            <a:r>
              <a:rPr lang="en-US" sz="2800" dirty="0" smtClean="0"/>
              <a:t>free (someone or something) from a constraint or difficulty) </a:t>
            </a:r>
            <a:r>
              <a:rPr lang="en-US" sz="2800" b="1" dirty="0" smtClean="0"/>
              <a:t>up or down stairs or in tight corridors </a:t>
            </a:r>
            <a:r>
              <a:rPr lang="en-US" sz="2800" dirty="0" smtClean="0"/>
              <a:t>where the spine board may need to be stood up on end </a:t>
            </a:r>
            <a:endParaRPr lang="en-US" sz="28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648072"/>
          </a:xfrm>
        </p:spPr>
        <p:txBody>
          <a:bodyPr>
            <a:normAutofit fontScale="90000"/>
          </a:bodyPr>
          <a:lstStyle/>
          <a:p>
            <a:r>
              <a:rPr lang="en-GB" dirty="0" smtClean="0"/>
              <a:t>Head immobilization devices</a:t>
            </a:r>
            <a:endParaRPr lang="en-GB" dirty="0"/>
          </a:p>
        </p:txBody>
      </p:sp>
      <p:pic>
        <p:nvPicPr>
          <p:cNvPr id="13314" name="Picture 2"/>
          <p:cNvPicPr>
            <a:picLocks noGrp="1" noChangeAspect="1" noChangeArrowheads="1"/>
          </p:cNvPicPr>
          <p:nvPr>
            <p:ph idx="1"/>
          </p:nvPr>
        </p:nvPicPr>
        <p:blipFill>
          <a:blip r:embed="rId2" cstate="print"/>
          <a:stretch>
            <a:fillRect/>
          </a:stretch>
        </p:blipFill>
        <p:spPr bwMode="auto">
          <a:xfrm>
            <a:off x="4788024" y="980728"/>
            <a:ext cx="3960440" cy="4389437"/>
          </a:xfrm>
          <a:prstGeom prst="rect">
            <a:avLst/>
          </a:prstGeom>
          <a:noFill/>
          <a:ln w="9525">
            <a:noFill/>
            <a:miter lim="800000"/>
            <a:headEnd/>
            <a:tailEnd/>
          </a:ln>
        </p:spPr>
      </p:pic>
      <p:sp>
        <p:nvSpPr>
          <p:cNvPr id="4" name="Rectangle 3"/>
          <p:cNvSpPr/>
          <p:nvPr/>
        </p:nvSpPr>
        <p:spPr>
          <a:xfrm>
            <a:off x="0" y="1772817"/>
            <a:ext cx="4427984" cy="3693319"/>
          </a:xfrm>
          <a:prstGeom prst="rect">
            <a:avLst/>
          </a:prstGeom>
        </p:spPr>
        <p:txBody>
          <a:bodyPr wrap="square">
            <a:spAutoFit/>
          </a:bodyPr>
          <a:lstStyle/>
          <a:p>
            <a:r>
              <a:rPr lang="en-US" dirty="0" smtClean="0"/>
              <a:t>Head immobilization device.</a:t>
            </a:r>
          </a:p>
          <a:p>
            <a:r>
              <a:rPr lang="en-US" dirty="0" smtClean="0"/>
              <a:t>Firm blocks on either side of the head prevent</a:t>
            </a:r>
          </a:p>
          <a:p>
            <a:r>
              <a:rPr lang="en-US" dirty="0" smtClean="0"/>
              <a:t>motion in rotation or lateral flexion. These</a:t>
            </a:r>
          </a:p>
          <a:p>
            <a:r>
              <a:rPr lang="en-US" dirty="0" smtClean="0"/>
              <a:t>blocks are easily adjustable to provide for a</a:t>
            </a:r>
          </a:p>
          <a:p>
            <a:r>
              <a:rPr lang="en-US" dirty="0" smtClean="0"/>
              <a:t>tight fit against different sizes of head or helmet. Two straps across the forehead and chin</a:t>
            </a:r>
          </a:p>
          <a:p>
            <a:r>
              <a:rPr lang="en-US" dirty="0" smtClean="0"/>
              <a:t>of the athlete prevent movement in the direction</a:t>
            </a:r>
          </a:p>
          <a:p>
            <a:r>
              <a:rPr lang="en-US" dirty="0" smtClean="0"/>
              <a:t>of flexion.</a:t>
            </a:r>
          </a:p>
          <a:p>
            <a:r>
              <a:rPr lang="en-US" dirty="0" smtClean="0"/>
              <a:t>Instead of straps, strong tape</a:t>
            </a:r>
          </a:p>
          <a:p>
            <a:r>
              <a:rPr lang="en-US" dirty="0" smtClean="0"/>
              <a:t>can be used for this same purpose.</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srcRect/>
          <a:stretch>
            <a:fillRect/>
          </a:stretch>
        </p:blipFill>
        <p:spPr bwMode="auto">
          <a:xfrm>
            <a:off x="4932040" y="332656"/>
            <a:ext cx="4032448" cy="6030403"/>
          </a:xfrm>
          <a:prstGeom prst="rect">
            <a:avLst/>
          </a:prstGeom>
          <a:noFill/>
          <a:ln w="9525">
            <a:noFill/>
            <a:miter lim="800000"/>
            <a:headEnd/>
            <a:tailEnd/>
          </a:ln>
        </p:spPr>
      </p:pic>
      <p:sp>
        <p:nvSpPr>
          <p:cNvPr id="4" name="Rectangle 3"/>
          <p:cNvSpPr/>
          <p:nvPr/>
        </p:nvSpPr>
        <p:spPr>
          <a:xfrm>
            <a:off x="251520" y="404664"/>
            <a:ext cx="4608512" cy="2031325"/>
          </a:xfrm>
          <a:prstGeom prst="rect">
            <a:avLst/>
          </a:prstGeom>
        </p:spPr>
        <p:txBody>
          <a:bodyPr wrap="square">
            <a:spAutoFit/>
          </a:bodyPr>
          <a:lstStyle/>
          <a:p>
            <a:r>
              <a:rPr lang="en-US" dirty="0" smtClean="0"/>
              <a:t>Strapping technique to secure</a:t>
            </a:r>
          </a:p>
          <a:p>
            <a:r>
              <a:rPr lang="en-US" dirty="0" smtClean="0"/>
              <a:t>the athlete to the spine board. Notice that the</a:t>
            </a:r>
          </a:p>
          <a:p>
            <a:r>
              <a:rPr lang="en-US" dirty="0" smtClean="0"/>
              <a:t>arms and feet of the athlete are also secured.</a:t>
            </a:r>
          </a:p>
          <a:p>
            <a:r>
              <a:rPr lang="en-US" dirty="0" smtClean="0"/>
              <a:t>The arm is easily accessible to EMS personnel</a:t>
            </a:r>
          </a:p>
          <a:p>
            <a:r>
              <a:rPr lang="en-US" dirty="0" smtClean="0"/>
              <a:t>in the event an IV is warranted.</a:t>
            </a:r>
            <a:endParaRPr lang="en-US" dirty="0"/>
          </a:p>
        </p:txBody>
      </p:sp>
      <p:sp>
        <p:nvSpPr>
          <p:cNvPr id="5" name="Rectangle 4"/>
          <p:cNvSpPr/>
          <p:nvPr/>
        </p:nvSpPr>
        <p:spPr>
          <a:xfrm>
            <a:off x="467544" y="3429000"/>
            <a:ext cx="4392488" cy="2585323"/>
          </a:xfrm>
          <a:prstGeom prst="rect">
            <a:avLst/>
          </a:prstGeom>
        </p:spPr>
        <p:txBody>
          <a:bodyPr wrap="square">
            <a:spAutoFit/>
          </a:bodyPr>
          <a:lstStyle/>
          <a:p>
            <a:r>
              <a:rPr lang="en-US" dirty="0" smtClean="0"/>
              <a:t>Turning the spine board to manage</a:t>
            </a:r>
          </a:p>
          <a:p>
            <a:r>
              <a:rPr lang="en-US" dirty="0" smtClean="0"/>
              <a:t>vomiting</a:t>
            </a:r>
          </a:p>
          <a:p>
            <a:r>
              <a:rPr lang="en-US" dirty="0" smtClean="0"/>
              <a:t>with manual suction.</a:t>
            </a:r>
          </a:p>
          <a:p>
            <a:r>
              <a:rPr lang="en-US" dirty="0" smtClean="0"/>
              <a:t>A properly</a:t>
            </a:r>
          </a:p>
          <a:p>
            <a:r>
              <a:rPr lang="en-US" dirty="0" smtClean="0"/>
              <a:t>secured athlete will not slide on the spine</a:t>
            </a:r>
          </a:p>
          <a:p>
            <a:r>
              <a:rPr lang="en-US" dirty="0" smtClean="0"/>
              <a:t>board even when it is turned to the side.</a:t>
            </a:r>
          </a:p>
          <a:p>
            <a:r>
              <a:rPr lang="en-US" dirty="0" smtClean="0"/>
              <a:t>Notice the large-bore tubing being used on</a:t>
            </a:r>
          </a:p>
          <a:p>
            <a:r>
              <a:rPr lang="en-US" dirty="0" smtClean="0"/>
              <a:t>the suction unit.</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305800" cy="648072"/>
          </a:xfrm>
        </p:spPr>
        <p:txBody>
          <a:bodyPr>
            <a:normAutofit fontScale="90000"/>
          </a:bodyPr>
          <a:lstStyle/>
          <a:p>
            <a:r>
              <a:rPr lang="en-US" dirty="0" smtClean="0"/>
              <a:t>The Lift and Transfer </a:t>
            </a:r>
            <a:endParaRPr lang="en-US" dirty="0"/>
          </a:p>
        </p:txBody>
      </p:sp>
      <p:sp>
        <p:nvSpPr>
          <p:cNvPr id="3" name="Rectangle 2"/>
          <p:cNvSpPr/>
          <p:nvPr/>
        </p:nvSpPr>
        <p:spPr>
          <a:xfrm>
            <a:off x="467544" y="1412776"/>
            <a:ext cx="6390456" cy="2677656"/>
          </a:xfrm>
          <a:prstGeom prst="rect">
            <a:avLst/>
          </a:prstGeom>
        </p:spPr>
        <p:txBody>
          <a:bodyPr wrap="square">
            <a:spAutoFit/>
          </a:bodyPr>
          <a:lstStyle/>
          <a:p>
            <a:r>
              <a:rPr lang="en-US" sz="2800" dirty="0" smtClean="0"/>
              <a:t> Transfer will most often be directly onto an ambulance gurney (a wheeled stretcher used for transporting hospital patients) </a:t>
            </a:r>
          </a:p>
          <a:p>
            <a:r>
              <a:rPr lang="en-US" sz="2800" dirty="0" smtClean="0"/>
              <a:t>or onto a motorized cart for transport off the field.</a:t>
            </a:r>
            <a:endParaRPr lang="en-US" sz="28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640960" cy="792088"/>
          </a:xfrm>
        </p:spPr>
        <p:txBody>
          <a:bodyPr>
            <a:normAutofit fontScale="90000"/>
          </a:bodyPr>
          <a:lstStyle/>
          <a:p>
            <a:r>
              <a:rPr lang="en-US" dirty="0" smtClean="0"/>
              <a:t>Managing Protective Equipment</a:t>
            </a:r>
            <a:endParaRPr lang="en-US" dirty="0"/>
          </a:p>
        </p:txBody>
      </p:sp>
      <p:sp>
        <p:nvSpPr>
          <p:cNvPr id="3" name="Rectangle 2"/>
          <p:cNvSpPr/>
          <p:nvPr/>
        </p:nvSpPr>
        <p:spPr>
          <a:xfrm>
            <a:off x="179512" y="1052736"/>
            <a:ext cx="8424936" cy="5693866"/>
          </a:xfrm>
          <a:prstGeom prst="rect">
            <a:avLst/>
          </a:prstGeom>
        </p:spPr>
        <p:txBody>
          <a:bodyPr wrap="square">
            <a:spAutoFit/>
          </a:bodyPr>
          <a:lstStyle/>
          <a:p>
            <a:r>
              <a:rPr lang="en-US" sz="2800" dirty="0" smtClean="0"/>
              <a:t>If the decision has been made to spine board an injured football player, the player should be immobilized </a:t>
            </a:r>
            <a:r>
              <a:rPr lang="en-US" sz="2800" b="1" dirty="0" smtClean="0"/>
              <a:t>with all of the equipment on if possible</a:t>
            </a:r>
            <a:r>
              <a:rPr lang="en-US" sz="2800" dirty="0" smtClean="0"/>
              <a:t>. The </a:t>
            </a:r>
            <a:r>
              <a:rPr lang="en-US" sz="2800" b="1" dirty="0" smtClean="0"/>
              <a:t>face mask should always be completely removed to allow access to the athlete’s airway in the event that respiratory distress or arrest occurs</a:t>
            </a:r>
            <a:r>
              <a:rPr lang="en-US" sz="2800" dirty="0" smtClean="0"/>
              <a:t>. Athletic training professionals currently universally support the theory that the helmet and shoulder pads should remain in place until definitive care can be achieved. Some controversy has existed with EMS professionals who have been taught to remove helmets prior to spine boarding a person. </a:t>
            </a:r>
            <a:endParaRPr lang="en-US" sz="2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198" y="836712"/>
            <a:ext cx="7502177" cy="5487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476672"/>
            <a:ext cx="8352928" cy="4401205"/>
          </a:xfrm>
          <a:prstGeom prst="rect">
            <a:avLst/>
          </a:prstGeom>
        </p:spPr>
        <p:txBody>
          <a:bodyPr wrap="square">
            <a:spAutoFit/>
          </a:bodyPr>
          <a:lstStyle/>
          <a:p>
            <a:r>
              <a:rPr lang="en-US" sz="2800" dirty="0" smtClean="0"/>
              <a:t> The most common reasons given for helmet removal include </a:t>
            </a:r>
            <a:r>
              <a:rPr lang="en-US" sz="2800" b="1" dirty="0" smtClean="0"/>
              <a:t>inability to obtain proper immobilization with the helmet in place, inability to visualize injuries to the skull, inability to control the airway, and </a:t>
            </a:r>
            <a:r>
              <a:rPr lang="en-US" sz="2800" b="1" dirty="0" err="1" smtClean="0"/>
              <a:t>hyperflexion</a:t>
            </a:r>
            <a:r>
              <a:rPr lang="en-US" sz="2800" b="1" dirty="0" smtClean="0"/>
              <a:t> of the neck with the helmet in place.</a:t>
            </a:r>
            <a:r>
              <a:rPr lang="en-US" sz="2800" dirty="0" smtClean="0"/>
              <a:t> </a:t>
            </a:r>
            <a:endParaRPr lang="en-US" sz="2800" dirty="0" smtClean="0"/>
          </a:p>
          <a:p>
            <a:endParaRPr lang="en-US" sz="2800" dirty="0" smtClean="0"/>
          </a:p>
          <a:p>
            <a:r>
              <a:rPr lang="en-US" sz="2800" dirty="0" smtClean="0"/>
              <a:t>These reasons certainly may apply to motorcycle and auto racing helmets but not to the football helmet.</a:t>
            </a:r>
          </a:p>
          <a:p>
            <a:endParaRPr lang="en-US" sz="2800" dirty="0"/>
          </a:p>
        </p:txBody>
      </p:sp>
      <p:sp>
        <p:nvSpPr>
          <p:cNvPr id="3" name="Rectangle 2"/>
          <p:cNvSpPr/>
          <p:nvPr/>
        </p:nvSpPr>
        <p:spPr>
          <a:xfrm>
            <a:off x="467544" y="4005064"/>
            <a:ext cx="7686854" cy="1815882"/>
          </a:xfrm>
          <a:prstGeom prst="rect">
            <a:avLst/>
          </a:prstGeom>
        </p:spPr>
        <p:txBody>
          <a:bodyPr wrap="square">
            <a:spAutoFit/>
          </a:bodyPr>
          <a:lstStyle/>
          <a:p>
            <a:endParaRPr lang="en-US" sz="2800" dirty="0" smtClean="0"/>
          </a:p>
          <a:p>
            <a:r>
              <a:rPr lang="en-US" sz="2800" dirty="0" smtClean="0"/>
              <a:t>The </a:t>
            </a:r>
            <a:r>
              <a:rPr lang="en-US" sz="2800" dirty="0" smtClean="0"/>
              <a:t>football helmets used today are designed to fit snugly and therefore do not allow the head to move inside the shell</a:t>
            </a:r>
            <a:endParaRPr lang="en-US" sz="28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60648"/>
            <a:ext cx="8712968" cy="6555641"/>
          </a:xfrm>
          <a:prstGeom prst="rect">
            <a:avLst/>
          </a:prstGeom>
        </p:spPr>
        <p:txBody>
          <a:bodyPr wrap="square">
            <a:spAutoFit/>
          </a:bodyPr>
          <a:lstStyle/>
          <a:p>
            <a:r>
              <a:rPr lang="en-US" sz="2800" dirty="0" smtClean="0"/>
              <a:t>Therefore, </a:t>
            </a:r>
            <a:r>
              <a:rPr lang="en-US" sz="2800" b="1" dirty="0" smtClean="0"/>
              <a:t>immobilizing the helmet </a:t>
            </a:r>
            <a:r>
              <a:rPr lang="en-US" sz="2800" dirty="0" smtClean="0"/>
              <a:t>on the spine board will also </a:t>
            </a:r>
            <a:r>
              <a:rPr lang="en-US" sz="2800" b="1" dirty="0" smtClean="0"/>
              <a:t>effectively immobilize the head inside the </a:t>
            </a:r>
            <a:r>
              <a:rPr lang="en-US" sz="2800" b="1" dirty="0" err="1" smtClean="0"/>
              <a:t>helmet</a:t>
            </a:r>
            <a:r>
              <a:rPr lang="en-US" sz="2800" dirty="0" err="1" smtClean="0"/>
              <a:t>.The</a:t>
            </a:r>
            <a:r>
              <a:rPr lang="en-US" sz="2800" dirty="0" smtClean="0"/>
              <a:t> mechanism of injury in a football player is generally </a:t>
            </a:r>
            <a:r>
              <a:rPr lang="en-US" sz="2800" b="1" dirty="0" smtClean="0"/>
              <a:t>axial loading or an extreme motion in one direction, such as hyperextension</a:t>
            </a:r>
            <a:r>
              <a:rPr lang="en-US" sz="2800" dirty="0" smtClean="0"/>
              <a:t>. </a:t>
            </a:r>
            <a:endParaRPr lang="en-US" sz="2800" dirty="0" smtClean="0"/>
          </a:p>
          <a:p>
            <a:r>
              <a:rPr lang="en-US" sz="2800" dirty="0" smtClean="0"/>
              <a:t>Traumatic </a:t>
            </a:r>
            <a:r>
              <a:rPr lang="en-US" sz="2800" dirty="0" smtClean="0"/>
              <a:t>injuries to the skull and soft tissues of the head and face are simply not seen as is frequently the case in motorcycle accidents, which involve exponentially higher forces than those experienced in collision sports such as football. The ears can be visualized through the ear holes, and the neck can be palpated and pupils checked without difficulty with the helmet in place. There is no need to remove a football helmet for this reason. </a:t>
            </a:r>
            <a:endParaRPr lang="en-US" sz="28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620688"/>
            <a:ext cx="8568952" cy="5262979"/>
          </a:xfrm>
          <a:prstGeom prst="rect">
            <a:avLst/>
          </a:prstGeom>
        </p:spPr>
        <p:txBody>
          <a:bodyPr wrap="square">
            <a:spAutoFit/>
          </a:bodyPr>
          <a:lstStyle/>
          <a:p>
            <a:r>
              <a:rPr lang="en-US" sz="2800" dirty="0" smtClean="0"/>
              <a:t>Removal of the face mask will allow the rescuer to effectively maintain control of the airway. </a:t>
            </a:r>
            <a:r>
              <a:rPr lang="en-US" sz="2800" b="1" dirty="0" smtClean="0"/>
              <a:t>The vast majority of cervical spine injuries in football players occur at the lower level of the cervical spine C5-C7. </a:t>
            </a:r>
          </a:p>
          <a:p>
            <a:endParaRPr lang="en-US" sz="2800" b="1" dirty="0" smtClean="0"/>
          </a:p>
          <a:p>
            <a:r>
              <a:rPr lang="en-US" sz="2800" b="1" dirty="0" smtClean="0"/>
              <a:t>For this reason respiratory distress is rare</a:t>
            </a:r>
            <a:r>
              <a:rPr lang="en-US" sz="2800" dirty="0" smtClean="0"/>
              <a:t>. In the event that airway difficulties are present, all appropriate procedures can be carried out with little difficulty once the face mask is removed .</a:t>
            </a:r>
          </a:p>
          <a:p>
            <a:r>
              <a:rPr lang="en-US" sz="2800" dirty="0" smtClean="0"/>
              <a:t>There is no need to remove the entire helmet to effectively manage the airway of an injured athlete. </a:t>
            </a:r>
            <a:endParaRPr lang="en-US" sz="28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548680"/>
            <a:ext cx="8424936" cy="5262979"/>
          </a:xfrm>
          <a:prstGeom prst="rect">
            <a:avLst/>
          </a:prstGeom>
        </p:spPr>
        <p:txBody>
          <a:bodyPr wrap="square">
            <a:spAutoFit/>
          </a:bodyPr>
          <a:lstStyle/>
          <a:p>
            <a:r>
              <a:rPr lang="en-US" sz="2800" dirty="0" smtClean="0"/>
              <a:t>A person wearing a motorcycle helmet or a football helmet </a:t>
            </a:r>
            <a:r>
              <a:rPr lang="en-US" sz="2800" b="1" dirty="0" smtClean="0"/>
              <a:t>without shoulder pads </a:t>
            </a:r>
            <a:r>
              <a:rPr lang="en-US" sz="2800" dirty="0" smtClean="0"/>
              <a:t>who is supine will be forced into a position of </a:t>
            </a:r>
            <a:r>
              <a:rPr lang="en-US" sz="2800" b="1" dirty="0" smtClean="0"/>
              <a:t>cervical </a:t>
            </a:r>
            <a:r>
              <a:rPr lang="en-US" sz="2800" b="1" dirty="0" err="1" smtClean="0"/>
              <a:t>hyperflexion</a:t>
            </a:r>
            <a:r>
              <a:rPr lang="en-US" sz="2800" b="1" dirty="0" smtClean="0"/>
              <a:t> because of the thickness of the back of the helmet . </a:t>
            </a:r>
            <a:endParaRPr lang="en-US" sz="2800" b="1" dirty="0" smtClean="0"/>
          </a:p>
          <a:p>
            <a:endParaRPr lang="en-US" sz="2800" b="1" dirty="0"/>
          </a:p>
          <a:p>
            <a:r>
              <a:rPr lang="en-US" sz="2800" b="1" dirty="0" smtClean="0"/>
              <a:t>Shoulder </a:t>
            </a:r>
            <a:r>
              <a:rPr lang="en-US" sz="2800" b="1" dirty="0" smtClean="0"/>
              <a:t>pads elevate the thorax such that the spine will be in a neutral position</a:t>
            </a:r>
            <a:r>
              <a:rPr lang="en-US" sz="2800" dirty="0" smtClean="0"/>
              <a:t> when an athlete wearing a helmet is supine</a:t>
            </a:r>
            <a:r>
              <a:rPr lang="en-US" sz="2800" b="1" dirty="0" smtClean="0"/>
              <a:t>. Removing the helmet and not the shoulder pads would therefore allow the cervical spine of the athlete to fall into a position of hyperextension </a:t>
            </a:r>
            <a:endParaRPr lang="en-US" sz="2800" b="1"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p:cNvPicPr>
            <a:picLocks noChangeAspect="1" noChangeArrowheads="1"/>
          </p:cNvPicPr>
          <p:nvPr/>
        </p:nvPicPr>
        <p:blipFill>
          <a:blip r:embed="rId2" cstate="print"/>
          <a:srcRect/>
          <a:stretch>
            <a:fillRect/>
          </a:stretch>
        </p:blipFill>
        <p:spPr bwMode="auto">
          <a:xfrm>
            <a:off x="4788024" y="404664"/>
            <a:ext cx="4176464" cy="5799556"/>
          </a:xfrm>
          <a:prstGeom prst="rect">
            <a:avLst/>
          </a:prstGeom>
          <a:noFill/>
          <a:ln w="9525">
            <a:noFill/>
            <a:miter lim="800000"/>
            <a:headEnd/>
            <a:tailEnd/>
          </a:ln>
        </p:spPr>
      </p:pic>
      <p:sp>
        <p:nvSpPr>
          <p:cNvPr id="5" name="Rectangle 4"/>
          <p:cNvSpPr/>
          <p:nvPr/>
        </p:nvSpPr>
        <p:spPr>
          <a:xfrm rot="10800000" flipV="1">
            <a:off x="251519" y="3347163"/>
            <a:ext cx="4097695" cy="1754326"/>
          </a:xfrm>
          <a:prstGeom prst="rect">
            <a:avLst/>
          </a:prstGeom>
        </p:spPr>
        <p:txBody>
          <a:bodyPr wrap="square">
            <a:spAutoFit/>
          </a:bodyPr>
          <a:lstStyle/>
          <a:p>
            <a:r>
              <a:rPr lang="en-US" b="1" dirty="0" smtClean="0"/>
              <a:t>AA: With helmet in place, the position of </a:t>
            </a:r>
            <a:r>
              <a:rPr lang="en-US" b="1" dirty="0" smtClean="0"/>
              <a:t>the cervical </a:t>
            </a:r>
            <a:r>
              <a:rPr lang="en-US" b="1" dirty="0" smtClean="0"/>
              <a:t>spine is essentially neutral. BB: With the</a:t>
            </a:r>
          </a:p>
          <a:p>
            <a:r>
              <a:rPr lang="en-US" b="1" dirty="0" smtClean="0"/>
              <a:t>helmet removed but shoulder pads </a:t>
            </a:r>
            <a:r>
              <a:rPr lang="en-US" b="1" dirty="0" smtClean="0"/>
              <a:t>remaining in </a:t>
            </a:r>
            <a:r>
              <a:rPr lang="en-US" b="1" dirty="0" smtClean="0"/>
              <a:t>place, significant </a:t>
            </a:r>
            <a:r>
              <a:rPr lang="en-US" b="1" dirty="0" smtClean="0"/>
              <a:t> cervical </a:t>
            </a:r>
            <a:r>
              <a:rPr lang="en-US" b="1" dirty="0" smtClean="0"/>
              <a:t>extension occurs.</a:t>
            </a:r>
            <a:endParaRPr lang="en-US" b="1"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305800" cy="720080"/>
          </a:xfrm>
        </p:spPr>
        <p:txBody>
          <a:bodyPr>
            <a:normAutofit fontScale="90000"/>
          </a:bodyPr>
          <a:lstStyle/>
          <a:p>
            <a:r>
              <a:rPr lang="en-US" dirty="0" smtClean="0"/>
              <a:t>Face Mask Removal</a:t>
            </a:r>
            <a:endParaRPr lang="en-US" dirty="0"/>
          </a:p>
        </p:txBody>
      </p:sp>
      <p:pic>
        <p:nvPicPr>
          <p:cNvPr id="3" name="Picture 2" descr="https://d17q133oqidzpf.cloudfront.net/content/pedsinreview/29/3/75/F1.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268760"/>
            <a:ext cx="8113015" cy="51997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ine Boarding Helmet Shoulder Pad Removal.mp4">
            <a:hlinkClick r:id="" action="ppaction://media"/>
          </p:cNvPr>
          <p:cNvPicPr>
            <a:picLocks noChangeAspect="1"/>
          </p:cNvPicPr>
          <p:nvPr>
            <a:videoFile r:link="rId1"/>
            <p:extLst>
              <p:ext uri="{DAA4B4D4-6D71-4841-9C94-3DE7FCFB9230}">
                <p14:media xmlns:p14="http://schemas.microsoft.com/office/powerpoint/2010/main" r:embed="rId2">
                  <p14:trim st="50513.024"/>
                </p14:media>
              </p:ext>
            </p:extLst>
          </p:nvPr>
        </p:nvPicPr>
        <p:blipFill>
          <a:blip r:embed="rId4" cstate="print"/>
          <a:stretch>
            <a:fillRect/>
          </a:stretch>
        </p:blipFill>
        <p:spPr>
          <a:xfrm>
            <a:off x="251520" y="404664"/>
            <a:ext cx="8474595" cy="564949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32656"/>
            <a:ext cx="8147248" cy="576064"/>
          </a:xfrm>
        </p:spPr>
        <p:txBody>
          <a:bodyPr>
            <a:normAutofit fontScale="90000"/>
          </a:bodyPr>
          <a:lstStyle/>
          <a:p>
            <a:r>
              <a:rPr lang="en-GB" dirty="0" smtClean="0"/>
              <a:t>Removal of equipment</a:t>
            </a:r>
            <a:endParaRPr lang="en-GB" dirty="0"/>
          </a:p>
        </p:txBody>
      </p:sp>
      <p:sp>
        <p:nvSpPr>
          <p:cNvPr id="3" name="Content Placeholder 2"/>
          <p:cNvSpPr>
            <a:spLocks noGrp="1"/>
          </p:cNvSpPr>
          <p:nvPr>
            <p:ph idx="1"/>
          </p:nvPr>
        </p:nvSpPr>
        <p:spPr>
          <a:xfrm>
            <a:off x="179512" y="908720"/>
            <a:ext cx="8784976" cy="5415880"/>
          </a:xfrm>
        </p:spPr>
        <p:txBody>
          <a:bodyPr>
            <a:normAutofit lnSpcReduction="10000"/>
          </a:bodyPr>
          <a:lstStyle/>
          <a:p>
            <a:endParaRPr lang="en-GB" dirty="0" smtClean="0"/>
          </a:p>
          <a:p>
            <a:r>
              <a:rPr lang="en-GB" dirty="0" smtClean="0"/>
              <a:t>Protective </a:t>
            </a:r>
            <a:r>
              <a:rPr lang="en-GB" dirty="0"/>
              <a:t>equipment such as helmets </a:t>
            </a:r>
            <a:r>
              <a:rPr lang="en-GB" dirty="0" smtClean="0"/>
              <a:t>and shoulder </a:t>
            </a:r>
            <a:r>
              <a:rPr lang="en-GB" dirty="0"/>
              <a:t>pads should not be removed </a:t>
            </a:r>
            <a:r>
              <a:rPr lang="en-GB" dirty="0" smtClean="0"/>
              <a:t>unless absolutely necessary</a:t>
            </a:r>
          </a:p>
          <a:p>
            <a:r>
              <a:rPr lang="en-GB" dirty="0"/>
              <a:t>The airway can be </a:t>
            </a:r>
            <a:r>
              <a:rPr lang="en-GB" dirty="0" smtClean="0"/>
              <a:t>controlled and </a:t>
            </a:r>
            <a:r>
              <a:rPr lang="en-GB" dirty="0"/>
              <a:t>an AED can be applied with </a:t>
            </a:r>
            <a:r>
              <a:rPr lang="en-GB" dirty="0" smtClean="0"/>
              <a:t>only the </a:t>
            </a:r>
            <a:r>
              <a:rPr lang="en-GB" dirty="0"/>
              <a:t>helmet face mask removed</a:t>
            </a:r>
            <a:r>
              <a:rPr lang="en-GB" dirty="0" smtClean="0"/>
              <a:t>.</a:t>
            </a:r>
          </a:p>
          <a:p>
            <a:pPr>
              <a:buNone/>
            </a:pPr>
            <a:r>
              <a:rPr lang="en-US" i="1" dirty="0" smtClean="0"/>
              <a:t>   </a:t>
            </a:r>
            <a:r>
              <a:rPr lang="en-US" sz="2800" b="1" i="1" dirty="0" smtClean="0"/>
              <a:t>If the face mask cannot be removed in a relatively short amount of time, or if it appears that the helmet and/or shoulder pads fit loosely and therefore will not hold the athlete motionless once secured to the spine board, it is recommended that the helmet and shoulder pads be removed. Helmet and shoulder pads are always removed together, never one or the other.</a:t>
            </a:r>
            <a:endParaRPr lang="en-GB" sz="2800" b="1"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Removal of equipment</a:t>
            </a:r>
            <a:endParaRPr lang="en-GB" dirty="0"/>
          </a:p>
        </p:txBody>
      </p:sp>
      <p:sp>
        <p:nvSpPr>
          <p:cNvPr id="3" name="Content Placeholder 2"/>
          <p:cNvSpPr>
            <a:spLocks noGrp="1"/>
          </p:cNvSpPr>
          <p:nvPr>
            <p:ph idx="1"/>
          </p:nvPr>
        </p:nvSpPr>
        <p:spPr/>
        <p:txBody>
          <a:bodyPr>
            <a:normAutofit/>
          </a:bodyPr>
          <a:lstStyle/>
          <a:p>
            <a:r>
              <a:rPr lang="en-GB" dirty="0" smtClean="0"/>
              <a:t>If </a:t>
            </a:r>
            <a:r>
              <a:rPr lang="en-GB" dirty="0"/>
              <a:t>the helmet is removed, the shoulder </a:t>
            </a:r>
            <a:r>
              <a:rPr lang="en-GB" dirty="0" smtClean="0"/>
              <a:t>pads must </a:t>
            </a:r>
            <a:r>
              <a:rPr lang="en-GB" dirty="0"/>
              <a:t>also be removed to prevent </a:t>
            </a:r>
            <a:r>
              <a:rPr lang="en-GB" dirty="0" smtClean="0"/>
              <a:t>potential hyperextension </a:t>
            </a:r>
            <a:r>
              <a:rPr lang="en-GB" dirty="0"/>
              <a:t>of the athlete’s </a:t>
            </a:r>
            <a:r>
              <a:rPr lang="en-GB" dirty="0" smtClean="0"/>
              <a:t>cervical spine</a:t>
            </a:r>
            <a:r>
              <a:rPr lang="en-GB" dirty="0"/>
              <a: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0"/>
            <a:ext cx="6912768"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908721"/>
            <a:ext cx="8712968" cy="4955203"/>
          </a:xfrm>
          <a:prstGeom prst="rect">
            <a:avLst/>
          </a:prstGeom>
        </p:spPr>
        <p:txBody>
          <a:bodyPr wrap="square">
            <a:spAutoFit/>
          </a:bodyPr>
          <a:lstStyle/>
          <a:p>
            <a:r>
              <a:rPr lang="en-US" sz="2800" dirty="0" smtClean="0"/>
              <a:t>The forces are generated along the long axis of the spine, most often causing compression fractures of the vertebrae, herniation of the </a:t>
            </a:r>
            <a:r>
              <a:rPr lang="en-US" sz="2800" dirty="0" err="1" smtClean="0"/>
              <a:t>disc,and</a:t>
            </a:r>
            <a:r>
              <a:rPr lang="en-US" sz="2800" dirty="0" smtClean="0"/>
              <a:t> compression of the spinal cord. </a:t>
            </a:r>
            <a:endParaRPr lang="en-US" sz="2800" dirty="0" smtClean="0"/>
          </a:p>
          <a:p>
            <a:endParaRPr lang="en-US" sz="2800" b="1" dirty="0"/>
          </a:p>
          <a:p>
            <a:endParaRPr lang="en-US" sz="2800" b="1" dirty="0" smtClean="0"/>
          </a:p>
          <a:p>
            <a:r>
              <a:rPr lang="en-US" sz="3600" b="1" dirty="0" smtClean="0"/>
              <a:t>Distraction</a:t>
            </a:r>
            <a:r>
              <a:rPr lang="en-US" sz="2800" dirty="0" smtClean="0"/>
              <a:t> </a:t>
            </a:r>
            <a:r>
              <a:rPr lang="en-US" sz="2800" dirty="0" smtClean="0"/>
              <a:t>of the cervical spine is the opposite of loading and is much less likely in the athletic </a:t>
            </a:r>
            <a:r>
              <a:rPr lang="en-US" sz="2800" dirty="0" err="1" smtClean="0"/>
              <a:t>setting.This</a:t>
            </a:r>
            <a:r>
              <a:rPr lang="en-US" sz="2800" dirty="0" smtClean="0"/>
              <a:t> mechanism is most commonly seen in hangings and causes stretching of the soft tissues including the spinal </a:t>
            </a:r>
            <a:r>
              <a:rPr lang="en-US" sz="2800" dirty="0" smtClean="0"/>
              <a:t>cord.</a:t>
            </a:r>
            <a:endParaRPr lang="en-US" sz="28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55576" y="-16220"/>
            <a:ext cx="5688632" cy="687422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95456" cy="720080"/>
          </a:xfrm>
        </p:spPr>
        <p:txBody>
          <a:bodyPr>
            <a:normAutofit fontScale="90000"/>
          </a:bodyPr>
          <a:lstStyle/>
          <a:p>
            <a:r>
              <a:rPr lang="en-US" dirty="0" smtClean="0"/>
              <a:t>Steroids</a:t>
            </a:r>
            <a:endParaRPr lang="en-US" dirty="0"/>
          </a:p>
        </p:txBody>
      </p:sp>
      <p:sp>
        <p:nvSpPr>
          <p:cNvPr id="4" name="Rectangle 3"/>
          <p:cNvSpPr/>
          <p:nvPr/>
        </p:nvSpPr>
        <p:spPr>
          <a:xfrm>
            <a:off x="323528" y="1052736"/>
            <a:ext cx="8439472" cy="4401205"/>
          </a:xfrm>
          <a:prstGeom prst="rect">
            <a:avLst/>
          </a:prstGeom>
        </p:spPr>
        <p:txBody>
          <a:bodyPr wrap="square">
            <a:spAutoFit/>
          </a:bodyPr>
          <a:lstStyle/>
          <a:p>
            <a:r>
              <a:rPr lang="en-US" sz="2800" dirty="0" smtClean="0"/>
              <a:t>In the event of a spinal cord injury, the</a:t>
            </a:r>
            <a:r>
              <a:rPr lang="en-US" sz="2800" b="1" dirty="0" smtClean="0"/>
              <a:t> secondary </a:t>
            </a:r>
            <a:r>
              <a:rPr lang="en-US" sz="2800" b="1" dirty="0" smtClean="0"/>
              <a:t>injury caused </a:t>
            </a:r>
            <a:r>
              <a:rPr lang="en-US" sz="2800" b="1" dirty="0" smtClean="0"/>
              <a:t>by inflammation may compound the damage</a:t>
            </a:r>
            <a:r>
              <a:rPr lang="en-US" sz="2800" dirty="0" smtClean="0"/>
              <a:t>., steroids have been used to limit the </a:t>
            </a:r>
            <a:r>
              <a:rPr lang="en-US" sz="2800" dirty="0" smtClean="0"/>
              <a:t>inflammatory process </a:t>
            </a:r>
            <a:r>
              <a:rPr lang="en-US" sz="2800" dirty="0" smtClean="0"/>
              <a:t>and therefore </a:t>
            </a:r>
            <a:r>
              <a:rPr lang="en-US" sz="2800" b="1" dirty="0" smtClean="0"/>
              <a:t>reduce the damage that could </a:t>
            </a:r>
            <a:r>
              <a:rPr lang="en-US" sz="2800" b="1" dirty="0" err="1" smtClean="0"/>
              <a:t>occurdue</a:t>
            </a:r>
            <a:r>
              <a:rPr lang="en-US" sz="2800" b="1" dirty="0" smtClean="0"/>
              <a:t> to swelling</a:t>
            </a:r>
            <a:r>
              <a:rPr lang="en-US" sz="2800" dirty="0" smtClean="0"/>
              <a:t>. </a:t>
            </a:r>
            <a:endParaRPr lang="en-US" sz="2800" dirty="0" smtClean="0"/>
          </a:p>
          <a:p>
            <a:endParaRPr lang="en-US" sz="2800" dirty="0" smtClean="0"/>
          </a:p>
          <a:p>
            <a:r>
              <a:rPr lang="en-US" sz="2800" dirty="0" smtClean="0"/>
              <a:t>The most commonly used steroids for this purpose are </a:t>
            </a:r>
            <a:r>
              <a:rPr lang="en-US" sz="2800" b="1" dirty="0" smtClean="0"/>
              <a:t>methylprednisolone  and dexamethasone</a:t>
            </a:r>
            <a:r>
              <a:rPr lang="en-US" sz="2800" dirty="0" smtClean="0"/>
              <a:t>. </a:t>
            </a:r>
            <a:endParaRPr lang="en-US" sz="2800" dirty="0" smtClean="0"/>
          </a:p>
          <a:p>
            <a:r>
              <a:rPr lang="en-US" sz="2800" dirty="0" smtClean="0"/>
              <a:t>These </a:t>
            </a:r>
            <a:r>
              <a:rPr lang="en-US" sz="2800" dirty="0" smtClean="0"/>
              <a:t>medications are most effective if administered within the </a:t>
            </a:r>
            <a:r>
              <a:rPr lang="en-US" sz="2800" b="1" dirty="0" smtClean="0"/>
              <a:t>first eight hours of trauma</a:t>
            </a:r>
            <a:r>
              <a:rPr lang="en-US" sz="2800" dirty="0" smtClean="0"/>
              <a:t>. </a:t>
            </a:r>
            <a:endParaRPr lang="en-US" sz="2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5240" cy="922114"/>
          </a:xfrm>
        </p:spPr>
        <p:txBody>
          <a:bodyPr/>
          <a:lstStyle/>
          <a:p>
            <a:r>
              <a:rPr lang="en-GB" dirty="0" smtClean="0"/>
              <a:t>Neuropraxia</a:t>
            </a:r>
            <a:endParaRPr lang="en-US" dirty="0"/>
          </a:p>
        </p:txBody>
      </p:sp>
      <p:sp>
        <p:nvSpPr>
          <p:cNvPr id="3" name="Rectangle 2"/>
          <p:cNvSpPr/>
          <p:nvPr/>
        </p:nvSpPr>
        <p:spPr>
          <a:xfrm>
            <a:off x="251520" y="1412776"/>
            <a:ext cx="8280920" cy="5324535"/>
          </a:xfrm>
          <a:prstGeom prst="rect">
            <a:avLst/>
          </a:prstGeom>
        </p:spPr>
        <p:txBody>
          <a:bodyPr wrap="square">
            <a:spAutoFit/>
          </a:bodyPr>
          <a:lstStyle/>
          <a:p>
            <a:pPr algn="just">
              <a:buFont typeface="Wingdings" pitchFamily="2" charset="2"/>
              <a:buChar char="q"/>
            </a:pPr>
            <a:r>
              <a:rPr lang="en-GB" sz="2400" dirty="0" smtClean="0"/>
              <a:t>Commonly known as “stingers” or “burners,” </a:t>
            </a:r>
            <a:endParaRPr lang="en-GB" sz="2400" dirty="0" smtClean="0"/>
          </a:p>
          <a:p>
            <a:pPr algn="just"/>
            <a:endParaRPr lang="en-GB" sz="2400" dirty="0" smtClean="0"/>
          </a:p>
          <a:p>
            <a:pPr algn="just">
              <a:buFont typeface="Wingdings" pitchFamily="2" charset="2"/>
              <a:buChar char="q"/>
            </a:pPr>
            <a:r>
              <a:rPr lang="en-GB" sz="2400" dirty="0" smtClean="0"/>
              <a:t>This injury typically involves either a stretching or a compression of one or more nerves of the brachial plexus as a result of a combination of cervical and shoulder girdle motions</a:t>
            </a:r>
            <a:r>
              <a:rPr lang="en-GB" sz="2400" dirty="0" smtClean="0"/>
              <a:t>.</a:t>
            </a:r>
          </a:p>
          <a:p>
            <a:pPr algn="just"/>
            <a:endParaRPr lang="en-GB" sz="2400" dirty="0" smtClean="0"/>
          </a:p>
          <a:p>
            <a:pPr algn="just">
              <a:buFont typeface="Wingdings" pitchFamily="2" charset="2"/>
              <a:buChar char="q"/>
            </a:pPr>
            <a:r>
              <a:rPr lang="en-GB" sz="2400" dirty="0" smtClean="0"/>
              <a:t>The force imparted to the nerve creates a temporary disruption of nerve function</a:t>
            </a:r>
            <a:r>
              <a:rPr lang="en-GB" sz="2400" dirty="0" smtClean="0"/>
              <a:t>.</a:t>
            </a:r>
          </a:p>
          <a:p>
            <a:pPr algn="just"/>
            <a:endParaRPr lang="en-GB" sz="2400" dirty="0" smtClean="0"/>
          </a:p>
          <a:p>
            <a:pPr algn="just">
              <a:buFont typeface="Wingdings" pitchFamily="2" charset="2"/>
              <a:buChar char="q"/>
            </a:pPr>
            <a:r>
              <a:rPr lang="en-GB" sz="2400" dirty="0" smtClean="0"/>
              <a:t> Signs and symptoms include the following: Immediate onset of burning pain, numbness, or tingling in the </a:t>
            </a:r>
            <a:r>
              <a:rPr lang="en-GB" sz="2400" dirty="0" err="1" smtClean="0"/>
              <a:t>supraclavicular</a:t>
            </a:r>
            <a:r>
              <a:rPr lang="en-GB" sz="2400" dirty="0" smtClean="0"/>
              <a:t> region that typically extends down into the arm, sometimes as far as the hand</a:t>
            </a:r>
            <a:r>
              <a:rPr lang="en-GB" sz="2800" dirty="0" smtClean="0"/>
              <a:t>.</a:t>
            </a:r>
            <a:endParaRPr lang="en-GB" sz="28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6372</TotalTime>
  <Words>4836</Words>
  <Application>Microsoft Office PowerPoint</Application>
  <PresentationFormat>On-screen Show (4:3)</PresentationFormat>
  <Paragraphs>319</Paragraphs>
  <Slides>81</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81</vt:i4>
      </vt:variant>
    </vt:vector>
  </HeadingPairs>
  <TitlesOfParts>
    <vt:vector size="88" baseType="lpstr">
      <vt:lpstr>Arial</vt:lpstr>
      <vt:lpstr>Browallia New</vt:lpstr>
      <vt:lpstr>Calibri</vt:lpstr>
      <vt:lpstr>Constantia</vt:lpstr>
      <vt:lpstr>Wingdings</vt:lpstr>
      <vt:lpstr>Wingdings 2</vt:lpstr>
      <vt:lpstr>Flow</vt:lpstr>
      <vt:lpstr>Emergency Care of Cervical Spine Injuries</vt:lpstr>
      <vt:lpstr>Objectives</vt:lpstr>
      <vt:lpstr>Mechanism of spinal cord injury</vt:lpstr>
      <vt:lpstr>PowerPoint Presentation</vt:lpstr>
      <vt:lpstr>PowerPoint Presentation</vt:lpstr>
      <vt:lpstr>PowerPoint Presentation</vt:lpstr>
      <vt:lpstr>PowerPoint Presentation</vt:lpstr>
      <vt:lpstr>PowerPoint Presentation</vt:lpstr>
      <vt:lpstr>Neuropraxia</vt:lpstr>
      <vt:lpstr>Neuropraxia</vt:lpstr>
      <vt:lpstr>           Primary and secondary injuries to Spinal cord </vt:lpstr>
      <vt:lpstr>Transection</vt:lpstr>
      <vt:lpstr>PowerPoint Presentation</vt:lpstr>
      <vt:lpstr>Anterior cord syndrome </vt:lpstr>
      <vt:lpstr>PowerPoint Presentation</vt:lpstr>
      <vt:lpstr>Central cord syndrome </vt:lpstr>
      <vt:lpstr>PowerPoint Presentation</vt:lpstr>
      <vt:lpstr>Brown-Sequard’s syndrome </vt:lpstr>
      <vt:lpstr>PowerPoint Presentation</vt:lpstr>
      <vt:lpstr>Spinal shock </vt:lpstr>
      <vt:lpstr>PowerPoint Presentation</vt:lpstr>
      <vt:lpstr>Neurogenic Shock</vt:lpstr>
      <vt:lpstr>PowerPoint Presentation</vt:lpstr>
      <vt:lpstr>Neurogenic Shock Management</vt:lpstr>
      <vt:lpstr>Neurogenic Shock Management</vt:lpstr>
      <vt:lpstr>Neurogenic Shock Management</vt:lpstr>
      <vt:lpstr>Assessment</vt:lpstr>
      <vt:lpstr>Assessment</vt:lpstr>
      <vt:lpstr>Assessment</vt:lpstr>
      <vt:lpstr>Assessment</vt:lpstr>
      <vt:lpstr>Assessment</vt:lpstr>
      <vt:lpstr>PowerPoint Presentation</vt:lpstr>
      <vt:lpstr>PowerPoint Presentation</vt:lpstr>
      <vt:lpstr>PowerPoint Presentation</vt:lpstr>
      <vt:lpstr>PowerPoint Presentation</vt:lpstr>
      <vt:lpstr> Manual stabilization of the head &amp; neck</vt:lpstr>
      <vt:lpstr>PowerPoint Presentation</vt:lpstr>
      <vt:lpstr>Application of a rigid cervical collar</vt:lpstr>
      <vt:lpstr>Philadelphia hard collar</vt:lpstr>
      <vt:lpstr>On-Field Secondary Assessment</vt:lpstr>
      <vt:lpstr>On-Field Secondary Assessment </vt:lpstr>
      <vt:lpstr>PowerPoint Presentation</vt:lpstr>
      <vt:lpstr>PowerPoint Presentation</vt:lpstr>
      <vt:lpstr>Motor assessment</vt:lpstr>
      <vt:lpstr>Motor assessment</vt:lpstr>
      <vt:lpstr>Sensory assessment</vt:lpstr>
      <vt:lpstr>PowerPoint Presentation</vt:lpstr>
      <vt:lpstr>Lower-extremity motor function testing</vt:lpstr>
      <vt:lpstr>PowerPoint Presentation</vt:lpstr>
      <vt:lpstr>PowerPoint Presentation</vt:lpstr>
      <vt:lpstr>PowerPoint Presentation</vt:lpstr>
      <vt:lpstr>PowerPoint Presentation</vt:lpstr>
      <vt:lpstr>Management</vt:lpstr>
      <vt:lpstr>Log roll method</vt:lpstr>
      <vt:lpstr>The Log Roll Method </vt:lpstr>
      <vt:lpstr>Straddle Slide Method </vt:lpstr>
      <vt:lpstr>The Straddle Slide Method</vt:lpstr>
      <vt:lpstr>Log Rolling From a Prone Position</vt:lpstr>
      <vt:lpstr>Log Rolling From a Prone Position </vt:lpstr>
      <vt:lpstr>Log Rolling From a Prone Position</vt:lpstr>
      <vt:lpstr>Log Rolling From a Prone Position</vt:lpstr>
      <vt:lpstr>Log Rolling From a Prone Position</vt:lpstr>
      <vt:lpstr>Immobilization</vt:lpstr>
      <vt:lpstr>PowerPoint Presentation</vt:lpstr>
      <vt:lpstr>Immobilization</vt:lpstr>
      <vt:lpstr>Head immobilization devices</vt:lpstr>
      <vt:lpstr>PowerPoint Presentation</vt:lpstr>
      <vt:lpstr>The Lift and Transfer </vt:lpstr>
      <vt:lpstr>Managing Protective Equipment</vt:lpstr>
      <vt:lpstr>PowerPoint Presentation</vt:lpstr>
      <vt:lpstr>PowerPoint Presentation</vt:lpstr>
      <vt:lpstr>PowerPoint Presentation</vt:lpstr>
      <vt:lpstr>PowerPoint Presentation</vt:lpstr>
      <vt:lpstr>PowerPoint Presentation</vt:lpstr>
      <vt:lpstr>Face Mask Removal</vt:lpstr>
      <vt:lpstr>PowerPoint Presentation</vt:lpstr>
      <vt:lpstr>Removal of equipment</vt:lpstr>
      <vt:lpstr>Removal of equipment</vt:lpstr>
      <vt:lpstr>PowerPoint Presentation</vt:lpstr>
      <vt:lpstr>PowerPoint Presentation</vt:lpstr>
      <vt:lpstr>Steroids</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Spinal cord injury</dc:title>
  <dc:creator>Umair</dc:creator>
  <cp:lastModifiedBy>Dr Waqas</cp:lastModifiedBy>
  <cp:revision>251</cp:revision>
  <dcterms:created xsi:type="dcterms:W3CDTF">2013-12-28T04:50:32Z</dcterms:created>
  <dcterms:modified xsi:type="dcterms:W3CDTF">2018-03-19T08:26:15Z</dcterms:modified>
</cp:coreProperties>
</file>