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65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8" r:id="rId10"/>
    <p:sldId id="279" r:id="rId11"/>
    <p:sldId id="280" r:id="rId12"/>
    <p:sldId id="273" r:id="rId13"/>
    <p:sldId id="274" r:id="rId14"/>
    <p:sldId id="275" r:id="rId15"/>
    <p:sldId id="276" r:id="rId1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123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512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12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5127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8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12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13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513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5134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5135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5136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887A4D9-3EA7-4574-BDC8-CBE1617B632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C92BD7-A4B6-4FDB-880E-C458D5C7A00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893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995BED-CAF0-4653-93DF-02B6598DF3E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4741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887A85B5-B407-42B0-8128-240F836D65B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4738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95B7E3C-CDFC-4984-BEDC-1D8107D1938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837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3B59AA-28A2-46CE-8D76-62EE9DF79E7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696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6C8133-4AF6-4FC9-9615-4BEE7DC8A00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23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7A11D6-2052-4E7E-8F71-561B4D98DB0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967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161FED-1B54-42F8-AEC9-F2A0CE901A9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400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06F58A-51C8-4D33-B796-A1A8FEF40B9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488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DB3565-7FEC-4D5F-BC32-45BD5923A0F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329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D0549E-5711-4B4C-A6A1-973A867F5C8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188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BF4543-4BBA-4D8F-924B-A923C3CA42D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139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/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/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/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/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/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/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/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endParaRPr lang="en-US"/>
          </a:p>
        </p:txBody>
      </p:sp>
      <p:sp>
        <p:nvSpPr>
          <p:cNvPr id="410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endParaRPr lang="en-US"/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6B2DD8AA-B9DF-4CC1-A62A-8C376E1A345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/>
              <a:t>Sodium and Chloride</a:t>
            </a:r>
          </a:p>
        </p:txBody>
      </p:sp>
      <p:graphicFrame>
        <p:nvGraphicFramePr>
          <p:cNvPr id="15364" name="Object 4"/>
          <p:cNvGraphicFramePr>
            <a:graphicFrameLocks noGrp="1"/>
          </p:cNvGraphicFramePr>
          <p:nvPr>
            <p:ph idx="1"/>
          </p:nvPr>
        </p:nvGraphicFramePr>
        <p:xfrm>
          <a:off x="2514600" y="1905000"/>
          <a:ext cx="3879850" cy="495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5" name="Microsoft ClipArt Gallery" r:id="rId3" imgW="3846240" imgH="5476680" progId="MS_ClipArt_Gallery">
                  <p:embed/>
                </p:oleObj>
              </mc:Choice>
              <mc:Fallback>
                <p:oleObj name="Microsoft ClipArt Gallery" r:id="rId3" imgW="3846240" imgH="5476680" progId="MS_ClipArt_Gallery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1905000"/>
                        <a:ext cx="3879850" cy="495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SODIUM REABSORPTION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017713"/>
            <a:ext cx="8955088" cy="4840287"/>
          </a:xfrm>
        </p:spPr>
        <p:txBody>
          <a:bodyPr/>
          <a:lstStyle/>
          <a:p>
            <a:r>
              <a:rPr lang="en-US" sz="2800" b="1" u="sng"/>
              <a:t>Na reabsorption along Nephron</a:t>
            </a:r>
          </a:p>
          <a:p>
            <a:r>
              <a:rPr lang="en-US" sz="2800" b="1" u="sng"/>
              <a:t>Proximal Tubule</a:t>
            </a:r>
          </a:p>
          <a:p>
            <a:r>
              <a:rPr lang="en-US" sz="2800"/>
              <a:t>Reabsorbs two third of the filtered water and Na</a:t>
            </a:r>
          </a:p>
          <a:p>
            <a:r>
              <a:rPr lang="en-US" sz="2800"/>
              <a:t>Early proximal tubule reabsorbs water and Na with HCO3,glucose,amino acids, phosphate and lactate</a:t>
            </a:r>
          </a:p>
          <a:p>
            <a:r>
              <a:rPr lang="en-US" sz="2800"/>
              <a:t>In the middle and late proximal tubules Na is reabsorbed with Cl</a:t>
            </a:r>
          </a:p>
          <a:p>
            <a:r>
              <a:rPr lang="en-US" sz="2800"/>
              <a:t>ECF volume contraction increases reabsorption</a:t>
            </a:r>
          </a:p>
          <a:p>
            <a:r>
              <a:rPr lang="en-US" sz="2800"/>
              <a:t>ECF volume expansion decreases reabsorption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SODIUM REABSORPTION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017713"/>
            <a:ext cx="8955088" cy="4840287"/>
          </a:xfrm>
        </p:spPr>
        <p:txBody>
          <a:bodyPr/>
          <a:lstStyle/>
          <a:p>
            <a:pPr lvl="1">
              <a:lnSpc>
                <a:spcPct val="90000"/>
              </a:lnSpc>
            </a:pPr>
            <a:r>
              <a:rPr lang="en-US" b="1" u="sng"/>
              <a:t>Thick ascending limb of Loop of Henle</a:t>
            </a:r>
          </a:p>
          <a:p>
            <a:pPr lvl="1">
              <a:lnSpc>
                <a:spcPct val="90000"/>
              </a:lnSpc>
            </a:pPr>
            <a:r>
              <a:rPr lang="en-US"/>
              <a:t>Reabsorbs 25 % of the filtered Na</a:t>
            </a:r>
          </a:p>
          <a:p>
            <a:pPr lvl="1">
              <a:lnSpc>
                <a:spcPct val="90000"/>
              </a:lnSpc>
            </a:pPr>
            <a:r>
              <a:rPr lang="en-US"/>
              <a:t>Contains a Na-K-2Cl co transporter in the luminal membrane</a:t>
            </a:r>
          </a:p>
          <a:p>
            <a:pPr lvl="1">
              <a:lnSpc>
                <a:spcPct val="90000"/>
              </a:lnSpc>
            </a:pPr>
            <a:r>
              <a:rPr lang="en-US"/>
              <a:t>It is impermeable to water. NaCl is reabsorbed without water</a:t>
            </a:r>
          </a:p>
          <a:p>
            <a:pPr lvl="1">
              <a:lnSpc>
                <a:spcPct val="90000"/>
              </a:lnSpc>
            </a:pPr>
            <a:r>
              <a:rPr lang="en-US" b="1" u="sng"/>
              <a:t>Distal tubule and collecting duct</a:t>
            </a:r>
          </a:p>
          <a:p>
            <a:pPr lvl="1">
              <a:lnSpc>
                <a:spcPct val="90000"/>
              </a:lnSpc>
            </a:pPr>
            <a:r>
              <a:rPr lang="en-US"/>
              <a:t>Reabsorbs 8 % of filtered Na</a:t>
            </a:r>
          </a:p>
          <a:p>
            <a:pPr lvl="1">
              <a:lnSpc>
                <a:spcPct val="90000"/>
              </a:lnSpc>
            </a:pPr>
            <a:r>
              <a:rPr lang="en-US"/>
              <a:t>Reabsorbs NaCl by Na-Cl co transporter</a:t>
            </a:r>
          </a:p>
          <a:p>
            <a:pPr lvl="1">
              <a:lnSpc>
                <a:spcPct val="90000"/>
              </a:lnSpc>
            </a:pPr>
            <a:r>
              <a:rPr lang="en-US"/>
              <a:t>Is impermeable to water</a:t>
            </a:r>
          </a:p>
          <a:p>
            <a:pPr>
              <a:lnSpc>
                <a:spcPct val="90000"/>
              </a:lnSpc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7651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86" t="19482" r="11765" b="10147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Functions of Sodium &amp; Chloride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2017713"/>
            <a:ext cx="6553200" cy="4840287"/>
          </a:xfrm>
        </p:spPr>
        <p:txBody>
          <a:bodyPr/>
          <a:lstStyle/>
          <a:p>
            <a:r>
              <a:rPr lang="en-US" sz="2800" dirty="0" smtClean="0"/>
              <a:t> </a:t>
            </a:r>
            <a:r>
              <a:rPr lang="en-US" sz="2800" dirty="0"/>
              <a:t>Electrolytes</a:t>
            </a:r>
          </a:p>
          <a:p>
            <a:r>
              <a:rPr lang="en-US" sz="2800" dirty="0" smtClean="0"/>
              <a:t> </a:t>
            </a:r>
            <a:r>
              <a:rPr lang="en-US" sz="2800" dirty="0"/>
              <a:t>Fluid balance</a:t>
            </a:r>
          </a:p>
          <a:p>
            <a:r>
              <a:rPr lang="en-US" sz="2800" dirty="0" smtClean="0"/>
              <a:t> </a:t>
            </a:r>
            <a:r>
              <a:rPr lang="en-US" sz="2800" dirty="0"/>
              <a:t>Sodium</a:t>
            </a:r>
          </a:p>
          <a:p>
            <a:pPr lvl="1"/>
            <a:r>
              <a:rPr lang="en-US" dirty="0" smtClean="0"/>
              <a:t> </a:t>
            </a:r>
            <a:r>
              <a:rPr lang="en-US" dirty="0"/>
              <a:t>Nerve function</a:t>
            </a:r>
          </a:p>
          <a:p>
            <a:pPr lvl="1"/>
            <a:r>
              <a:rPr lang="en-US" dirty="0" smtClean="0"/>
              <a:t> </a:t>
            </a:r>
            <a:r>
              <a:rPr lang="en-US" dirty="0"/>
              <a:t>Muscle contraction</a:t>
            </a:r>
          </a:p>
          <a:p>
            <a:r>
              <a:rPr lang="en-US" sz="2800" dirty="0" smtClean="0"/>
              <a:t> </a:t>
            </a:r>
            <a:r>
              <a:rPr lang="en-US" sz="2800" dirty="0"/>
              <a:t>Chloride</a:t>
            </a:r>
          </a:p>
          <a:p>
            <a:pPr lvl="1"/>
            <a:r>
              <a:rPr lang="en-US" dirty="0" smtClean="0"/>
              <a:t> </a:t>
            </a:r>
            <a:r>
              <a:rPr lang="en-US" dirty="0" err="1" smtClean="0"/>
              <a:t>HCl</a:t>
            </a:r>
            <a:r>
              <a:rPr lang="en-US" dirty="0" smtClean="0"/>
              <a:t> </a:t>
            </a:r>
            <a:r>
              <a:rPr lang="en-US" dirty="0"/>
              <a:t>production</a:t>
            </a:r>
          </a:p>
          <a:p>
            <a:pPr lvl="1"/>
            <a:r>
              <a:rPr lang="en-US" dirty="0" smtClean="0"/>
              <a:t> </a:t>
            </a:r>
            <a:r>
              <a:rPr lang="en-US" dirty="0"/>
              <a:t>Removal of carbon dioxide</a:t>
            </a:r>
          </a:p>
          <a:p>
            <a:pPr lvl="1"/>
            <a:r>
              <a:rPr lang="en-US" dirty="0" smtClean="0"/>
              <a:t> </a:t>
            </a:r>
            <a:r>
              <a:rPr lang="en-US" dirty="0"/>
              <a:t>Immune function</a:t>
            </a:r>
          </a:p>
        </p:txBody>
      </p:sp>
      <p:pic>
        <p:nvPicPr>
          <p:cNvPr id="29700" name="Picture 4" descr="MCj04127040000[1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529388" y="2362200"/>
            <a:ext cx="2614612" cy="34369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Sodium &amp; Chloride Deficiencies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017713"/>
            <a:ext cx="8955088" cy="4840287"/>
          </a:xfrm>
        </p:spPr>
        <p:txBody>
          <a:bodyPr/>
          <a:lstStyle/>
          <a:p>
            <a:r>
              <a:rPr lang="en-US" dirty="0" smtClean="0"/>
              <a:t>Infants </a:t>
            </a:r>
            <a:r>
              <a:rPr lang="en-US" dirty="0"/>
              <a:t>&amp; children</a:t>
            </a:r>
          </a:p>
          <a:p>
            <a:pPr lvl="1"/>
            <a:r>
              <a:rPr lang="en-US" sz="3200" dirty="0" smtClean="0"/>
              <a:t> </a:t>
            </a:r>
            <a:r>
              <a:rPr lang="en-US" sz="3200" dirty="0"/>
              <a:t>Diarrhea and vomiting</a:t>
            </a:r>
          </a:p>
          <a:p>
            <a:r>
              <a:rPr lang="en-US" dirty="0" smtClean="0"/>
              <a:t> </a:t>
            </a:r>
            <a:r>
              <a:rPr lang="en-US" dirty="0"/>
              <a:t>Athletes</a:t>
            </a:r>
          </a:p>
          <a:p>
            <a:pPr lvl="1"/>
            <a:r>
              <a:rPr lang="en-US" sz="3200" dirty="0" smtClean="0"/>
              <a:t> </a:t>
            </a:r>
            <a:r>
              <a:rPr lang="en-US" sz="3200" dirty="0"/>
              <a:t>Endurance sports</a:t>
            </a:r>
          </a:p>
          <a:p>
            <a:r>
              <a:rPr lang="en-US" dirty="0" smtClean="0"/>
              <a:t> </a:t>
            </a:r>
            <a:r>
              <a:rPr lang="en-US" dirty="0"/>
              <a:t>Symptoms</a:t>
            </a:r>
          </a:p>
          <a:p>
            <a:pPr lvl="1"/>
            <a:r>
              <a:rPr lang="en-US" sz="3200" smtClean="0"/>
              <a:t> </a:t>
            </a:r>
            <a:r>
              <a:rPr lang="en-US" sz="3200" dirty="0"/>
              <a:t>Nausea, dizziness, muscle cramps, coma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/>
              <a:t>Over-consumption </a:t>
            </a:r>
            <a:r>
              <a:rPr lang="en-US" sz="4000" b="1" dirty="0"/>
              <a:t>of Sodium</a:t>
            </a:r>
            <a:br>
              <a:rPr lang="en-US" sz="4000" b="1" dirty="0"/>
            </a:br>
            <a:r>
              <a:rPr lang="en-US" sz="4000" b="1" dirty="0"/>
              <a:t>Chloride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017713"/>
            <a:ext cx="8955088" cy="4840287"/>
          </a:xfrm>
        </p:spPr>
        <p:txBody>
          <a:bodyPr/>
          <a:lstStyle/>
          <a:p>
            <a:r>
              <a:rPr lang="en-US" b="1" dirty="0" smtClean="0"/>
              <a:t> </a:t>
            </a:r>
            <a:r>
              <a:rPr lang="en-US" sz="2800" b="1" dirty="0"/>
              <a:t>Increased blood pressure</a:t>
            </a:r>
          </a:p>
          <a:p>
            <a:pPr marL="457200" lvl="1" indent="0">
              <a:buNone/>
            </a:pPr>
            <a:r>
              <a:rPr lang="en-US" b="1" dirty="0" smtClean="0"/>
              <a:t> </a:t>
            </a:r>
            <a:r>
              <a:rPr lang="en-US" b="1" dirty="0"/>
              <a:t>May be a result of low </a:t>
            </a:r>
            <a:r>
              <a:rPr lang="en-US" b="1" dirty="0" err="1"/>
              <a:t>Ca</a:t>
            </a:r>
            <a:r>
              <a:rPr lang="en-US" b="1" dirty="0"/>
              <a:t> intake in reality</a:t>
            </a:r>
          </a:p>
          <a:p>
            <a:r>
              <a:rPr lang="en-US" sz="2800" b="1" dirty="0" smtClean="0"/>
              <a:t>Susceptible </a:t>
            </a:r>
            <a:r>
              <a:rPr lang="en-US" sz="2800" b="1" dirty="0"/>
              <a:t>individuals</a:t>
            </a:r>
          </a:p>
          <a:p>
            <a:pPr lvl="1"/>
            <a:r>
              <a:rPr lang="en-US" b="1" dirty="0" smtClean="0"/>
              <a:t> </a:t>
            </a:r>
            <a:r>
              <a:rPr lang="en-US" b="1" dirty="0"/>
              <a:t>Elderly</a:t>
            </a:r>
          </a:p>
          <a:p>
            <a:pPr lvl="1"/>
            <a:r>
              <a:rPr lang="en-US" b="1" dirty="0" smtClean="0"/>
              <a:t>Those </a:t>
            </a:r>
            <a:r>
              <a:rPr lang="en-US" b="1" dirty="0"/>
              <a:t>with:</a:t>
            </a:r>
          </a:p>
          <a:p>
            <a:pPr lvl="2"/>
            <a:r>
              <a:rPr lang="en-US" sz="2800" b="1" dirty="0"/>
              <a:t>􀂄 Hypertension</a:t>
            </a:r>
          </a:p>
          <a:p>
            <a:pPr lvl="2"/>
            <a:r>
              <a:rPr lang="en-US" sz="2800" b="1" dirty="0"/>
              <a:t>􀂄 Diabetes</a:t>
            </a:r>
          </a:p>
          <a:p>
            <a:pPr lvl="2"/>
            <a:r>
              <a:rPr lang="en-US" sz="2800" b="1" dirty="0"/>
              <a:t>􀂄 Chronic kidney disease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/>
              <a:t>Sodium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514600"/>
            <a:ext cx="8955088" cy="4343400"/>
          </a:xfrm>
        </p:spPr>
        <p:txBody>
          <a:bodyPr/>
          <a:lstStyle/>
          <a:p>
            <a:r>
              <a:rPr lang="en-US"/>
              <a:t>Absolutely an essential nutrient</a:t>
            </a:r>
          </a:p>
          <a:p>
            <a:r>
              <a:rPr lang="en-US"/>
              <a:t>Most abundant in the extracellular fluid</a:t>
            </a:r>
          </a:p>
          <a:p>
            <a:r>
              <a:rPr lang="en-US"/>
              <a:t>Values - 135-145 mEq/L in ECF and 10—12 mEq / L in ICF</a:t>
            </a:r>
          </a:p>
          <a:p>
            <a:r>
              <a:rPr lang="en-US"/>
              <a:t>Body usually gets rid of excess quite easily.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Sodium and Health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2017713"/>
            <a:ext cx="5334000" cy="4840287"/>
          </a:xfrm>
        </p:spPr>
        <p:txBody>
          <a:bodyPr/>
          <a:lstStyle/>
          <a:p>
            <a:r>
              <a:rPr lang="en-US" sz="2800"/>
              <a:t>High blood sodium is</a:t>
            </a:r>
          </a:p>
          <a:p>
            <a:pPr>
              <a:buFont typeface="Wingdings" pitchFamily="2" charset="2"/>
              <a:buNone/>
            </a:pPr>
            <a:r>
              <a:rPr lang="en-US" sz="2800"/>
              <a:t>   associated with high</a:t>
            </a:r>
          </a:p>
          <a:p>
            <a:pPr>
              <a:buFont typeface="Wingdings" pitchFamily="2" charset="2"/>
              <a:buNone/>
            </a:pPr>
            <a:r>
              <a:rPr lang="en-US" sz="2800"/>
              <a:t>   blood pressure and</a:t>
            </a:r>
          </a:p>
          <a:p>
            <a:pPr>
              <a:buFont typeface="Wingdings" pitchFamily="2" charset="2"/>
              <a:buNone/>
            </a:pPr>
            <a:r>
              <a:rPr lang="en-US" sz="2800"/>
              <a:t>   risk of heart disease</a:t>
            </a:r>
          </a:p>
          <a:p>
            <a:r>
              <a:rPr lang="en-US" sz="2800"/>
              <a:t>However, high blood</a:t>
            </a:r>
          </a:p>
          <a:p>
            <a:pPr>
              <a:buFont typeface="Wingdings" pitchFamily="2" charset="2"/>
              <a:buNone/>
            </a:pPr>
            <a:r>
              <a:rPr lang="en-US" sz="2800"/>
              <a:t>   sodium rarely due to</a:t>
            </a:r>
          </a:p>
          <a:p>
            <a:pPr>
              <a:buFont typeface="Wingdings" pitchFamily="2" charset="2"/>
              <a:buNone/>
            </a:pPr>
            <a:r>
              <a:rPr lang="en-US" sz="2800"/>
              <a:t>   dietary excess.</a:t>
            </a:r>
          </a:p>
          <a:p>
            <a:r>
              <a:rPr lang="en-US" sz="2800"/>
              <a:t>Again, genetics and</a:t>
            </a:r>
          </a:p>
          <a:p>
            <a:pPr>
              <a:buFont typeface="Wingdings" pitchFamily="2" charset="2"/>
              <a:buNone/>
            </a:pPr>
            <a:r>
              <a:rPr lang="en-US" sz="2800"/>
              <a:t>   other factors are involved</a:t>
            </a:r>
          </a:p>
          <a:p>
            <a:pPr>
              <a:buFont typeface="Wingdings" pitchFamily="2" charset="2"/>
              <a:buNone/>
            </a:pPr>
            <a:r>
              <a:rPr lang="en-US" sz="2800"/>
              <a:t>  </a:t>
            </a:r>
          </a:p>
        </p:txBody>
      </p:sp>
      <p:pic>
        <p:nvPicPr>
          <p:cNvPr id="20484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959" t="32722" r="13042" b="13945"/>
          <a:stretch>
            <a:fillRect/>
          </a:stretch>
        </p:blipFill>
        <p:spPr>
          <a:xfrm>
            <a:off x="5105400" y="1905000"/>
            <a:ext cx="3810000" cy="434340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Sodium &amp; Chloride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/>
              <a:t>Commonly found together in foods</a:t>
            </a:r>
          </a:p>
          <a:p>
            <a:r>
              <a:rPr lang="en-US"/>
              <a:t>Join via ionic bonds to form salt</a:t>
            </a:r>
          </a:p>
          <a:p>
            <a:r>
              <a:rPr lang="en-US"/>
              <a:t>Added freely to foods during:</a:t>
            </a:r>
          </a:p>
          <a:p>
            <a:pPr lvl="1"/>
            <a:r>
              <a:rPr lang="en-US" sz="3200"/>
              <a:t>Processing</a:t>
            </a:r>
          </a:p>
          <a:p>
            <a:pPr lvl="1"/>
            <a:r>
              <a:rPr lang="en-US" sz="3200"/>
              <a:t>Cooking </a:t>
            </a:r>
          </a:p>
        </p:txBody>
      </p:sp>
      <p:graphicFrame>
        <p:nvGraphicFramePr>
          <p:cNvPr id="22532" name="Object 4"/>
          <p:cNvGraphicFramePr>
            <a:graphicFrameLocks noGrp="1"/>
          </p:cNvGraphicFramePr>
          <p:nvPr>
            <p:ph sz="half" idx="2"/>
          </p:nvPr>
        </p:nvGraphicFramePr>
        <p:xfrm>
          <a:off x="5145088" y="2576513"/>
          <a:ext cx="3810000" cy="299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2" name="Microsoft ClipArt Gallery" r:id="rId3" imgW="3998880" imgH="3146400" progId="MS_ClipArt_Gallery">
                  <p:embed/>
                </p:oleObj>
              </mc:Choice>
              <mc:Fallback>
                <p:oleObj name="Microsoft ClipArt Gallery" r:id="rId3" imgW="3998880" imgH="3146400" progId="MS_ClipArt_Gallery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5088" y="2576513"/>
                        <a:ext cx="3810000" cy="299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Did you know…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017713"/>
            <a:ext cx="8955088" cy="4840287"/>
          </a:xfrm>
        </p:spPr>
        <p:txBody>
          <a:bodyPr/>
          <a:lstStyle/>
          <a:p>
            <a:r>
              <a:rPr lang="en-US"/>
              <a:t>Salt free means:</a:t>
            </a:r>
          </a:p>
          <a:p>
            <a:pPr lvl="1"/>
            <a:r>
              <a:rPr lang="en-US" sz="3200"/>
              <a:t>􀂄 Less than 5 mg sodium/serving</a:t>
            </a:r>
          </a:p>
          <a:p>
            <a:r>
              <a:rPr lang="en-US"/>
              <a:t>Very low salt means:</a:t>
            </a:r>
          </a:p>
          <a:p>
            <a:pPr lvl="1"/>
            <a:r>
              <a:rPr lang="en-US" sz="3200"/>
              <a:t>􀂄 Less than 35 mg sodium/serving</a:t>
            </a:r>
          </a:p>
          <a:p>
            <a:r>
              <a:rPr lang="en-US"/>
              <a:t>Low salt</a:t>
            </a:r>
          </a:p>
          <a:p>
            <a:pPr lvl="1"/>
            <a:r>
              <a:rPr lang="en-US" sz="3200"/>
              <a:t>􀂄 Less than 140 mg sodium/serving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/>
              <a:t>Dietary Sources &amp; Bioavailability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017713"/>
            <a:ext cx="8955088" cy="4840287"/>
          </a:xfrm>
        </p:spPr>
        <p:txBody>
          <a:bodyPr/>
          <a:lstStyle/>
          <a:p>
            <a:r>
              <a:rPr lang="en-US"/>
              <a:t>􀂄 Table salt</a:t>
            </a:r>
          </a:p>
          <a:p>
            <a:r>
              <a:rPr lang="en-US"/>
              <a:t>􀂄 Monosodium glutamate</a:t>
            </a:r>
          </a:p>
          <a:p>
            <a:r>
              <a:rPr lang="en-US"/>
              <a:t>􀂄 Highly processed foods</a:t>
            </a:r>
          </a:p>
          <a:p>
            <a:r>
              <a:rPr lang="en-US"/>
              <a:t>􀂄 Some meats, dairy products, poultry &amp;</a:t>
            </a:r>
          </a:p>
          <a:p>
            <a:pPr>
              <a:buFont typeface="Wingdings" pitchFamily="2" charset="2"/>
              <a:buNone/>
            </a:pPr>
            <a:r>
              <a:rPr lang="en-US"/>
              <a:t>       seafood</a:t>
            </a:r>
          </a:p>
          <a:p>
            <a:r>
              <a:rPr lang="en-US"/>
              <a:t>􀂄 Bioavailability</a:t>
            </a:r>
          </a:p>
          <a:p>
            <a:pPr lvl="1"/>
            <a:r>
              <a:rPr lang="en-US" sz="3200"/>
              <a:t>􀂄 Affected by malabsorption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Recommended Dietary Intake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2017713"/>
            <a:ext cx="7543800" cy="4840287"/>
          </a:xfrm>
        </p:spPr>
        <p:txBody>
          <a:bodyPr/>
          <a:lstStyle/>
          <a:p>
            <a:r>
              <a:rPr lang="en-US"/>
              <a:t>Sodium</a:t>
            </a:r>
          </a:p>
          <a:p>
            <a:pPr lvl="1"/>
            <a:r>
              <a:rPr lang="en-US" sz="3200"/>
              <a:t>Infants    115—750 mg</a:t>
            </a:r>
          </a:p>
          <a:p>
            <a:pPr lvl="1"/>
            <a:r>
              <a:rPr lang="en-US" sz="3200"/>
              <a:t>Children   325– 1800 mg</a:t>
            </a:r>
          </a:p>
          <a:p>
            <a:pPr lvl="1"/>
            <a:r>
              <a:rPr lang="en-US" sz="3200"/>
              <a:t>Adults     1100– 3300 mg</a:t>
            </a:r>
          </a:p>
          <a:p>
            <a:r>
              <a:rPr lang="en-US"/>
              <a:t>Chloride</a:t>
            </a:r>
          </a:p>
          <a:p>
            <a:pPr lvl="1"/>
            <a:r>
              <a:rPr lang="en-US" sz="3200"/>
              <a:t>Infants    275– 1200 mg</a:t>
            </a:r>
          </a:p>
          <a:p>
            <a:pPr lvl="1"/>
            <a:r>
              <a:rPr lang="en-US" sz="3200"/>
              <a:t>Children  500– 2775 mg</a:t>
            </a:r>
          </a:p>
          <a:p>
            <a:pPr lvl="1"/>
            <a:r>
              <a:rPr lang="en-US" sz="3200"/>
              <a:t>Adults     1700– 5100 mg</a:t>
            </a:r>
          </a:p>
        </p:txBody>
      </p:sp>
      <p:pic>
        <p:nvPicPr>
          <p:cNvPr id="25604" name="Picture 4" descr="MCj04060480000[1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943600" y="2895600"/>
            <a:ext cx="3200400" cy="2743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214313"/>
            <a:ext cx="7793037" cy="1538287"/>
          </a:xfrm>
        </p:spPr>
        <p:txBody>
          <a:bodyPr/>
          <a:lstStyle/>
          <a:p>
            <a:r>
              <a:rPr lang="en-US" sz="4000" b="1"/>
              <a:t>Regulation of Sodium &amp; Chloride in the Body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017713"/>
            <a:ext cx="8955088" cy="4840287"/>
          </a:xfrm>
        </p:spPr>
        <p:txBody>
          <a:bodyPr/>
          <a:lstStyle/>
          <a:p>
            <a:r>
              <a:rPr lang="en-US"/>
              <a:t> </a:t>
            </a:r>
            <a:r>
              <a:rPr lang="en-US" sz="3600"/>
              <a:t>Small intestine</a:t>
            </a:r>
          </a:p>
          <a:p>
            <a:pPr lvl="1"/>
            <a:r>
              <a:rPr lang="en-US" sz="3600"/>
              <a:t>􀂄 Sodium absorbed first</a:t>
            </a:r>
          </a:p>
          <a:p>
            <a:pPr lvl="1"/>
            <a:r>
              <a:rPr lang="en-US" sz="3600"/>
              <a:t>􀂄 Chloride second</a:t>
            </a:r>
          </a:p>
          <a:p>
            <a:r>
              <a:rPr lang="en-US" sz="3600"/>
              <a:t> Sodium</a:t>
            </a:r>
          </a:p>
          <a:p>
            <a:pPr lvl="1"/>
            <a:r>
              <a:rPr lang="en-US" sz="3600"/>
              <a:t>􀂄 Absorbed with glucose</a:t>
            </a:r>
          </a:p>
          <a:p>
            <a:pPr lvl="1"/>
            <a:r>
              <a:rPr lang="en-US" sz="3600"/>
              <a:t>􀂄 Also actively absorbed in colon</a:t>
            </a:r>
          </a:p>
          <a:p>
            <a:pPr lvl="2"/>
            <a:r>
              <a:rPr lang="en-US" sz="3600"/>
              <a:t>    Water absorption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/>
              <a:t>SODIUM REABSORPTION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017713"/>
            <a:ext cx="8955088" cy="4840287"/>
          </a:xfrm>
        </p:spPr>
        <p:txBody>
          <a:bodyPr/>
          <a:lstStyle/>
          <a:p>
            <a:r>
              <a:rPr lang="en-US" sz="3600"/>
              <a:t>Kidneys are main regulators of body sodium </a:t>
            </a:r>
          </a:p>
          <a:p>
            <a:r>
              <a:rPr lang="en-US" sz="3600"/>
              <a:t>98 % of body loss of sodium occurs in urine</a:t>
            </a:r>
          </a:p>
          <a:p>
            <a:r>
              <a:rPr lang="en-US" sz="3600"/>
              <a:t>More Na is ingested its urinary excretion increases</a:t>
            </a:r>
          </a:p>
          <a:p>
            <a:r>
              <a:rPr lang="en-US" sz="3600"/>
              <a:t>Less Na ingested or plasma Na falls Na may totally disappear from urine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435</TotalTime>
  <Words>473</Words>
  <Application>Microsoft Office PowerPoint</Application>
  <PresentationFormat>On-screen Show (4:3)</PresentationFormat>
  <Paragraphs>103</Paragraphs>
  <Slides>15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Tahoma</vt:lpstr>
      <vt:lpstr>Wingdings</vt:lpstr>
      <vt:lpstr>Blends</vt:lpstr>
      <vt:lpstr>Microsoft ClipArt Gallery</vt:lpstr>
      <vt:lpstr>Sodium and Chloride</vt:lpstr>
      <vt:lpstr>Sodium</vt:lpstr>
      <vt:lpstr>Sodium and Health</vt:lpstr>
      <vt:lpstr>Sodium &amp; Chloride</vt:lpstr>
      <vt:lpstr>Did you know…</vt:lpstr>
      <vt:lpstr>Dietary Sources &amp; Bioavailability</vt:lpstr>
      <vt:lpstr>Recommended Dietary Intake</vt:lpstr>
      <vt:lpstr>Regulation of Sodium &amp; Chloride in the Body</vt:lpstr>
      <vt:lpstr>SODIUM REABSORPTION</vt:lpstr>
      <vt:lpstr>SODIUM REABSORPTION</vt:lpstr>
      <vt:lpstr>SODIUM REABSORPTION</vt:lpstr>
      <vt:lpstr>PowerPoint Presentation</vt:lpstr>
      <vt:lpstr>Functions of Sodium &amp; Chloride</vt:lpstr>
      <vt:lpstr>Sodium &amp; Chloride Deficiencies</vt:lpstr>
      <vt:lpstr>Over-consumption of Sodium Chloride</vt:lpstr>
    </vt:vector>
  </TitlesOfParts>
  <Company>doctor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DIETARY MINERALS</dc:title>
  <dc:creator>khalid</dc:creator>
  <cp:lastModifiedBy>Dr.Usman Shahnawaz</cp:lastModifiedBy>
  <cp:revision>54</cp:revision>
  <dcterms:created xsi:type="dcterms:W3CDTF">2010-07-26T06:43:37Z</dcterms:created>
  <dcterms:modified xsi:type="dcterms:W3CDTF">2020-05-04T23:23:10Z</dcterms:modified>
</cp:coreProperties>
</file>