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98" r:id="rId5"/>
    <p:sldId id="297" r:id="rId6"/>
    <p:sldId id="299" r:id="rId7"/>
    <p:sldId id="259" r:id="rId8"/>
    <p:sldId id="260" r:id="rId9"/>
    <p:sldId id="261" r:id="rId10"/>
    <p:sldId id="292" r:id="rId11"/>
    <p:sldId id="263" r:id="rId12"/>
    <p:sldId id="300" r:id="rId13"/>
    <p:sldId id="301" r:id="rId14"/>
    <p:sldId id="264" r:id="rId15"/>
    <p:sldId id="265" r:id="rId16"/>
    <p:sldId id="266" r:id="rId17"/>
    <p:sldId id="267" r:id="rId18"/>
    <p:sldId id="268" r:id="rId19"/>
    <p:sldId id="302" r:id="rId20"/>
    <p:sldId id="270" r:id="rId21"/>
    <p:sldId id="271" r:id="rId22"/>
    <p:sldId id="294" r:id="rId23"/>
    <p:sldId id="303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95" r:id="rId34"/>
    <p:sldId id="296" r:id="rId35"/>
    <p:sldId id="281" r:id="rId36"/>
    <p:sldId id="282" r:id="rId37"/>
    <p:sldId id="283" r:id="rId38"/>
    <p:sldId id="304" r:id="rId39"/>
    <p:sldId id="284" r:id="rId40"/>
    <p:sldId id="310" r:id="rId41"/>
    <p:sldId id="285" r:id="rId42"/>
    <p:sldId id="286" r:id="rId43"/>
    <p:sldId id="311" r:id="rId44"/>
    <p:sldId id="312" r:id="rId45"/>
    <p:sldId id="305" r:id="rId46"/>
    <p:sldId id="313" r:id="rId47"/>
    <p:sldId id="318" r:id="rId48"/>
    <p:sldId id="314" r:id="rId49"/>
    <p:sldId id="287" r:id="rId50"/>
    <p:sldId id="293" r:id="rId51"/>
    <p:sldId id="288" r:id="rId52"/>
    <p:sldId id="308" r:id="rId53"/>
    <p:sldId id="309" r:id="rId54"/>
    <p:sldId id="289" r:id="rId55"/>
    <p:sldId id="306" r:id="rId56"/>
    <p:sldId id="307" r:id="rId57"/>
    <p:sldId id="290" r:id="rId58"/>
    <p:sldId id="315" r:id="rId59"/>
    <p:sldId id="316" r:id="rId60"/>
    <p:sldId id="291" r:id="rId61"/>
    <p:sldId id="317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62" autoAdjust="0"/>
  </p:normalViewPr>
  <p:slideViewPr>
    <p:cSldViewPr>
      <p:cViewPr>
        <p:scale>
          <a:sx n="75" d="100"/>
          <a:sy n="75" d="100"/>
        </p:scale>
        <p:origin x="-122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A37FA87-A91E-43C5-8E61-79B721A1F840}" type="datetimeFigureOut">
              <a:rPr lang="en-GB" smtClean="0"/>
              <a:pPr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AC47EBD-E389-4C3E-95C7-FA19A9E5A84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Environmental related Conditions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Exhaustion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Heat exhaustion is a condition when the body is </a:t>
            </a:r>
            <a:r>
              <a:rPr lang="en-GB" b="1" dirty="0" smtClean="0"/>
              <a:t>near to total collapse </a:t>
            </a:r>
            <a:r>
              <a:rPr lang="en-GB" dirty="0" smtClean="0"/>
              <a:t>because of dehydration and a dangerously elevated core temperature</a:t>
            </a:r>
          </a:p>
          <a:p>
            <a:r>
              <a:rPr lang="en-GB" dirty="0" smtClean="0"/>
              <a:t>Precursor to heat stroke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Signs and Symptoms of Heat</a:t>
            </a:r>
            <a:br>
              <a:rPr lang="en-GB" dirty="0" smtClean="0"/>
            </a:br>
            <a:r>
              <a:rPr lang="en-GB" dirty="0" smtClean="0"/>
              <a:t>Exhaustion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Athlete has elevated core body temperature</a:t>
            </a:r>
          </a:p>
          <a:p>
            <a:r>
              <a:rPr lang="en-GB" dirty="0" smtClean="0"/>
              <a:t>Athlete may feel generally weak or fatigued</a:t>
            </a:r>
          </a:p>
          <a:p>
            <a:r>
              <a:rPr lang="en-GB" dirty="0" smtClean="0"/>
              <a:t>Athlete may feel nauseated</a:t>
            </a:r>
          </a:p>
          <a:p>
            <a:r>
              <a:rPr lang="en-GB" dirty="0" smtClean="0"/>
              <a:t>Athlete has sweaty/wet skin</a:t>
            </a:r>
          </a:p>
          <a:p>
            <a:r>
              <a:rPr lang="en-GB" dirty="0" smtClean="0"/>
              <a:t>Athlete’s skin is pale</a:t>
            </a:r>
          </a:p>
          <a:p>
            <a:r>
              <a:rPr lang="en-GB" dirty="0" smtClean="0"/>
              <a:t>Athlete’s breathing is rapid and shallow</a:t>
            </a:r>
          </a:p>
          <a:p>
            <a:r>
              <a:rPr lang="en-GB" dirty="0" smtClean="0"/>
              <a:t>Athlete’s pulse is weak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Sweat Rate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1196752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 smtClean="0"/>
              <a:t>amount of fluid you lose, primarily through sweat, during each hour you exercise under your normal exercise conditions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Weight loss between practice sessions should be kept to only </a:t>
            </a:r>
            <a:r>
              <a:rPr lang="en-US" sz="2400" b="1" dirty="0" smtClean="0"/>
              <a:t>2% to 3% of the athlete’s pre-practice bodyweight</a:t>
            </a:r>
            <a:r>
              <a:rPr lang="en-US" sz="2400" dirty="0" smtClean="0"/>
              <a:t>, or less if at all possible.</a:t>
            </a:r>
          </a:p>
          <a:p>
            <a:r>
              <a:rPr lang="en-US" sz="2400" dirty="0" smtClean="0"/>
              <a:t>5% should be monitored closely.</a:t>
            </a:r>
          </a:p>
          <a:p>
            <a:r>
              <a:rPr lang="en-US" sz="2400" dirty="0" smtClean="0"/>
              <a:t>It is commonly recommended that athletes drink approximately 15 ounces of fluid for every pound of body weight lost during a practice session.</a:t>
            </a:r>
          </a:p>
          <a:p>
            <a:r>
              <a:rPr lang="en-US" sz="2400" dirty="0" smtClean="0"/>
              <a:t>(1 cup = 8 </a:t>
            </a:r>
            <a:r>
              <a:rPr lang="en-US" sz="2400" dirty="0" smtClean="0"/>
              <a:t>ounce; </a:t>
            </a:r>
            <a:r>
              <a:rPr lang="en-US" sz="2400" dirty="0" smtClean="0"/>
              <a:t>1 gulp = about 1 </a:t>
            </a:r>
            <a:r>
              <a:rPr lang="en-US" sz="2400" dirty="0" smtClean="0"/>
              <a:t>ounce)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836712"/>
            <a:ext cx="626469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Treatment of Heat Exhaustion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Check all vital signs</a:t>
            </a:r>
          </a:p>
          <a:p>
            <a:r>
              <a:rPr lang="en-GB" dirty="0" smtClean="0"/>
              <a:t>Measure core body temperature (rectal)</a:t>
            </a:r>
          </a:p>
          <a:p>
            <a:r>
              <a:rPr lang="en-GB" dirty="0" smtClean="0"/>
              <a:t>Remove excess clothing</a:t>
            </a:r>
          </a:p>
          <a:p>
            <a:r>
              <a:rPr lang="en-GB" dirty="0" smtClean="0"/>
              <a:t>Cool athlete with ice towels/ice bags</a:t>
            </a:r>
          </a:p>
          <a:p>
            <a:r>
              <a:rPr lang="en-GB" dirty="0" smtClean="0"/>
              <a:t>Place athlete in a cool or shaded area</a:t>
            </a:r>
          </a:p>
          <a:p>
            <a:r>
              <a:rPr lang="en-GB" dirty="0" smtClean="0"/>
              <a:t>Start fluid replacement</a:t>
            </a:r>
          </a:p>
          <a:p>
            <a:r>
              <a:rPr lang="en-GB" dirty="0" smtClean="0"/>
              <a:t>Alert team physician or transfer athlete to local emergency care facility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Heat Stroke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 breakdown of the body’s heat regulation mechanism resulting in a dangerously high core temperature</a:t>
            </a:r>
          </a:p>
          <a:p>
            <a:pPr algn="just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Signs and Symptoms of Heat</a:t>
            </a:r>
            <a:br>
              <a:rPr lang="en-GB" dirty="0" smtClean="0"/>
            </a:br>
            <a:r>
              <a:rPr lang="en-GB" dirty="0" smtClean="0"/>
              <a:t>Stroke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Athlete has an increased core body temperature of </a:t>
            </a:r>
            <a:r>
              <a:rPr lang="en-GB" b="1" dirty="0" smtClean="0"/>
              <a:t>more than 104°F</a:t>
            </a:r>
          </a:p>
          <a:p>
            <a:r>
              <a:rPr lang="en-GB" dirty="0" smtClean="0"/>
              <a:t>Athlete has hot and dry/wet skin</a:t>
            </a:r>
          </a:p>
          <a:p>
            <a:r>
              <a:rPr lang="en-GB" b="1" dirty="0" smtClean="0"/>
              <a:t>Athlete’s skin is red</a:t>
            </a:r>
          </a:p>
          <a:p>
            <a:r>
              <a:rPr lang="en-GB" dirty="0" smtClean="0"/>
              <a:t> </a:t>
            </a:r>
            <a:r>
              <a:rPr lang="en-GB" dirty="0" smtClean="0"/>
              <a:t>Athlete’s pulse is strong and rapid </a:t>
            </a:r>
            <a:r>
              <a:rPr lang="en-GB" dirty="0" smtClean="0"/>
              <a:t>(110–120 </a:t>
            </a:r>
            <a:r>
              <a:rPr lang="en-GB" dirty="0" err="1" smtClean="0"/>
              <a:t>bpm</a:t>
            </a:r>
            <a:r>
              <a:rPr lang="en-GB" dirty="0" smtClean="0"/>
              <a:t> ) </a:t>
            </a:r>
            <a:endParaRPr lang="en-GB" dirty="0" smtClean="0"/>
          </a:p>
          <a:p>
            <a:r>
              <a:rPr lang="en-GB" dirty="0" smtClean="0"/>
              <a:t>Athlete may be weak and nauseated</a:t>
            </a:r>
          </a:p>
          <a:p>
            <a:r>
              <a:rPr lang="en-GB" dirty="0" smtClean="0"/>
              <a:t>Athlete’s mental status is altered or athlete exhibits irrational behaviour</a:t>
            </a:r>
          </a:p>
          <a:p>
            <a:r>
              <a:rPr lang="en-GB" dirty="0" smtClean="0"/>
              <a:t>Athlete may be unconscious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Heat Stroke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Move the athlete out of the sun</a:t>
            </a:r>
          </a:p>
          <a:p>
            <a:r>
              <a:rPr lang="en-GB" dirty="0" smtClean="0"/>
              <a:t>Check and monitor all vital signs</a:t>
            </a:r>
          </a:p>
          <a:p>
            <a:r>
              <a:rPr lang="en-GB" dirty="0" smtClean="0"/>
              <a:t>Measure core body temperature (rectal is most accurate)</a:t>
            </a:r>
          </a:p>
          <a:p>
            <a:r>
              <a:rPr lang="en-GB" dirty="0" smtClean="0"/>
              <a:t>Assess cognitive function</a:t>
            </a:r>
          </a:p>
          <a:p>
            <a:r>
              <a:rPr lang="en-GB" dirty="0" smtClean="0"/>
              <a:t>Activate emergency action plan</a:t>
            </a:r>
          </a:p>
          <a:p>
            <a:r>
              <a:rPr lang="en-GB" dirty="0" smtClean="0"/>
              <a:t>Remove all excess clothing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stroke: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Lower the core body temperature as quickly as possible</a:t>
            </a:r>
          </a:p>
          <a:p>
            <a:r>
              <a:rPr lang="en-GB" dirty="0" smtClean="0"/>
              <a:t>Immerse body in pool or tub of cool water</a:t>
            </a:r>
          </a:p>
          <a:p>
            <a:r>
              <a:rPr lang="en-GB" dirty="0" smtClean="0"/>
              <a:t>Manage airway if athlete is unconscious</a:t>
            </a:r>
          </a:p>
          <a:p>
            <a:r>
              <a:rPr lang="en-GB" dirty="0" smtClean="0"/>
              <a:t>Transport to emergency care facility as quickly as possible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234" y="1196752"/>
            <a:ext cx="686066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To understand the environmental conditions and  disorders that can affect the athlete</a:t>
            </a:r>
          </a:p>
          <a:p>
            <a:pPr>
              <a:buNone/>
            </a:pPr>
            <a:r>
              <a:rPr lang="en-GB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Prevention of Heat-Related</a:t>
            </a:r>
            <a:br>
              <a:rPr lang="en-GB" dirty="0" smtClean="0"/>
            </a:br>
            <a:r>
              <a:rPr lang="en-GB" dirty="0" smtClean="0"/>
              <a:t>Emergencies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Ensure the presence of appropriate medical personnel</a:t>
            </a:r>
          </a:p>
          <a:p>
            <a:r>
              <a:rPr lang="en-GB" dirty="0" smtClean="0"/>
              <a:t>Conduct an approved pre-participation physical examination</a:t>
            </a:r>
          </a:p>
          <a:p>
            <a:r>
              <a:rPr lang="en-GB" dirty="0" smtClean="0"/>
              <a:t>Educate athletes and coaches regarding recognition and care of heat illness and the risks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62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Prevention of Heat-Related</a:t>
            </a:r>
            <a:br>
              <a:rPr lang="en-GB" dirty="0" smtClean="0"/>
            </a:br>
            <a:r>
              <a:rPr lang="en-GB" dirty="0" smtClean="0"/>
              <a:t>Emergencies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 smtClean="0"/>
              <a:t>Measure factors of heat and humidity by determining the </a:t>
            </a:r>
            <a:r>
              <a:rPr lang="en-GB" b="1" dirty="0" smtClean="0"/>
              <a:t>wet-bulb globe temperature (WBGT) </a:t>
            </a:r>
            <a:r>
              <a:rPr lang="en-GB" dirty="0" smtClean="0"/>
              <a:t>before and during all outdoor sporting events</a:t>
            </a:r>
          </a:p>
          <a:p>
            <a:pPr algn="just"/>
            <a:r>
              <a:rPr lang="en-GB" dirty="0" smtClean="0"/>
              <a:t>Consider adjusting practice and game times with respect to heat and humidity factors</a:t>
            </a:r>
          </a:p>
          <a:p>
            <a:pPr algn="just"/>
            <a:r>
              <a:rPr lang="en-GB" dirty="0" smtClean="0"/>
              <a:t>Acclimatize properly before the season begins</a:t>
            </a:r>
          </a:p>
          <a:p>
            <a:pPr algn="just"/>
            <a:r>
              <a:rPr lang="en-GB" dirty="0" smtClean="0"/>
              <a:t>Ensure sufficient fluid replacement is available and consumed before, during, and after athletic activities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970283"/>
            <a:ext cx="5688632" cy="4474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8280920" cy="4281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59832" y="5589240"/>
            <a:ext cx="26150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Temperature&amp; </a:t>
            </a:r>
            <a:r>
              <a:rPr lang="en-US" sz="2800" b="1" dirty="0" smtClean="0"/>
              <a:t>humidity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Prevention of Heat-Related</a:t>
            </a:r>
            <a:br>
              <a:rPr lang="en-GB" dirty="0" smtClean="0"/>
            </a:br>
            <a:r>
              <a:rPr lang="en-GB" dirty="0" smtClean="0"/>
              <a:t>Emergencies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Minimize the amount of equipment and clothing</a:t>
            </a:r>
          </a:p>
          <a:p>
            <a:r>
              <a:rPr lang="en-GB" dirty="0" smtClean="0"/>
              <a:t>Weigh athletes before and after athletic activities when the weather is hot and humid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Cold related emergency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Hypothermia and frostbite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Hypothermia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Hypothermia is a condition in which the body’s temperature becomes dangerously low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Signs and Symptoms</a:t>
            </a:r>
            <a:br>
              <a:rPr lang="en-GB" dirty="0" smtClean="0"/>
            </a:br>
            <a:r>
              <a:rPr lang="en-GB" dirty="0" smtClean="0"/>
              <a:t>of Hypothermia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Individual feels cold and begins to shiver</a:t>
            </a:r>
          </a:p>
          <a:p>
            <a:r>
              <a:rPr lang="en-GB" dirty="0" smtClean="0"/>
              <a:t>Individual has difficulty thinking and becomes mentally confused</a:t>
            </a:r>
          </a:p>
          <a:p>
            <a:r>
              <a:rPr lang="en-GB" dirty="0" smtClean="0"/>
              <a:t>Individual loses the ability to shiver</a:t>
            </a:r>
          </a:p>
          <a:p>
            <a:r>
              <a:rPr lang="en-GB" dirty="0" smtClean="0"/>
              <a:t>Individual’s heart starts beating irregularly</a:t>
            </a:r>
          </a:p>
          <a:p>
            <a:r>
              <a:rPr lang="en-GB" dirty="0" smtClean="0"/>
              <a:t>Individual falls into a coma and death may occur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168642" cy="1224136"/>
          </a:xfrm>
        </p:spPr>
        <p:txBody>
          <a:bodyPr/>
          <a:lstStyle/>
          <a:p>
            <a:pPr algn="ctr"/>
            <a:r>
              <a:rPr lang="en-GB" dirty="0" smtClean="0"/>
              <a:t>Treatment of Hypothermia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Monitor/maintain airway, breathing, and circulation</a:t>
            </a:r>
          </a:p>
          <a:p>
            <a:r>
              <a:rPr lang="en-GB" dirty="0" smtClean="0"/>
              <a:t>Move the athlete out of the cold</a:t>
            </a:r>
          </a:p>
          <a:p>
            <a:r>
              <a:rPr lang="en-GB" dirty="0" smtClean="0"/>
              <a:t>Take off cold and wet clothing</a:t>
            </a:r>
          </a:p>
          <a:p>
            <a:r>
              <a:rPr lang="en-GB" dirty="0" smtClean="0"/>
              <a:t>Wrap the athlete in warm blankets and cover the head</a:t>
            </a:r>
          </a:p>
          <a:p>
            <a:r>
              <a:rPr lang="en-GB" dirty="0" smtClean="0"/>
              <a:t>Do not try to warm cold skin by rubbing or massage</a:t>
            </a:r>
          </a:p>
          <a:p>
            <a:r>
              <a:rPr lang="en-GB" dirty="0" smtClean="0"/>
              <a:t>Do not allow the athlete to walk</a:t>
            </a:r>
          </a:p>
          <a:p>
            <a:r>
              <a:rPr lang="en-GB" dirty="0" smtClean="0"/>
              <a:t>Do not give anything by mouth if the athlete is not alert</a:t>
            </a:r>
          </a:p>
          <a:p>
            <a:r>
              <a:rPr lang="en-GB" dirty="0" smtClean="0"/>
              <a:t>Transport to an emergency care facility as soon as possible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Treatment of Hypothermia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Re -warming </a:t>
            </a:r>
            <a:r>
              <a:rPr lang="en-GB" dirty="0" smtClean="0"/>
              <a:t>the athlete must be done slowly to prevent a rush of blood to the surface of the body away from the vital organs that need blood.</a:t>
            </a:r>
            <a:r>
              <a:rPr lang="en-US" dirty="0" smtClean="0"/>
              <a:t> </a:t>
            </a:r>
          </a:p>
          <a:p>
            <a:r>
              <a:rPr lang="en-US" dirty="0" smtClean="0"/>
              <a:t>Athlete will recover in </a:t>
            </a:r>
            <a:r>
              <a:rPr lang="en-US" b="1" dirty="0" smtClean="0"/>
              <a:t>3 to 12 hours</a:t>
            </a:r>
            <a:r>
              <a:rPr lang="en-US" dirty="0" smtClean="0"/>
              <a:t> with treatment. In some cases , hypothermia can result in </a:t>
            </a:r>
            <a:r>
              <a:rPr lang="en-US" b="1" dirty="0" smtClean="0"/>
              <a:t>permanent disability or death.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Common environmental condition that can affect the Athletes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Heat illness disorders</a:t>
            </a:r>
          </a:p>
          <a:p>
            <a:r>
              <a:rPr lang="en-GB" dirty="0" smtClean="0"/>
              <a:t>Cold injuries</a:t>
            </a:r>
          </a:p>
          <a:p>
            <a:r>
              <a:rPr lang="en-GB" dirty="0" smtClean="0"/>
              <a:t>Lightning strikes</a:t>
            </a:r>
          </a:p>
          <a:p>
            <a:r>
              <a:rPr lang="en-GB" dirty="0" smtClean="0"/>
              <a:t>Altitude disorders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Frostbite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Frostbite is a medical condition in which the </a:t>
            </a:r>
            <a:r>
              <a:rPr lang="en-GB" b="1" dirty="0" smtClean="0"/>
              <a:t>nerves, blood vessels, and other cells of the body are temporarily frozen</a:t>
            </a:r>
            <a:r>
              <a:rPr lang="en-GB" dirty="0" smtClean="0"/>
              <a:t> by exposure to cold temperature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Frostbite: Pathology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 frostbite, intracellular water freezes </a:t>
            </a:r>
          </a:p>
          <a:p>
            <a:r>
              <a:rPr lang="en-GB" dirty="0" smtClean="0"/>
              <a:t>Blood supply to the affected areas is compromised or even stopped altogether, resulting in a skin injury</a:t>
            </a:r>
          </a:p>
          <a:p>
            <a:r>
              <a:rPr lang="en-GB" dirty="0" smtClean="0"/>
              <a:t>Frostbite commonly occurs at the extremities: </a:t>
            </a:r>
            <a:r>
              <a:rPr lang="en-GB" b="1" dirty="0" smtClean="0"/>
              <a:t>toes, fingers, tip of the nose, earlobes, and cheeks</a:t>
            </a:r>
          </a:p>
          <a:p>
            <a:r>
              <a:rPr lang="en-GB" dirty="0" smtClean="0"/>
              <a:t>In most circumstances, the </a:t>
            </a:r>
            <a:r>
              <a:rPr lang="en-GB" b="1" dirty="0" smtClean="0"/>
              <a:t>wind chill factor determines </a:t>
            </a:r>
            <a:r>
              <a:rPr lang="en-GB" dirty="0" smtClean="0"/>
              <a:t>how quickly frostbite occurs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levels of severity of frostbite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Frostnip</a:t>
            </a:r>
            <a:endParaRPr lang="en-GB" dirty="0" smtClean="0"/>
          </a:p>
          <a:p>
            <a:r>
              <a:rPr lang="en-GB" dirty="0" smtClean="0"/>
              <a:t>Superficial frostbite</a:t>
            </a:r>
          </a:p>
          <a:p>
            <a:r>
              <a:rPr lang="en-GB" dirty="0" smtClean="0"/>
              <a:t>Deep frostbite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620688"/>
            <a:ext cx="7488832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err="1" smtClean="0"/>
              <a:t>Frostnip</a:t>
            </a:r>
            <a:r>
              <a:rPr lang="en-US" sz="2800" b="1" dirty="0" smtClean="0"/>
              <a:t>: </a:t>
            </a:r>
          </a:p>
          <a:p>
            <a:pPr marL="514350" indent="-514350"/>
            <a:r>
              <a:rPr lang="en-US" sz="2800" b="1" dirty="0" smtClean="0"/>
              <a:t>     </a:t>
            </a:r>
            <a:r>
              <a:rPr lang="en-US" sz="2800" dirty="0" smtClean="0"/>
              <a:t>Skin appears white and </a:t>
            </a:r>
            <a:r>
              <a:rPr lang="en-US" sz="2800" dirty="0" err="1" smtClean="0"/>
              <a:t>waxy.There</a:t>
            </a:r>
            <a:r>
              <a:rPr lang="en-US" sz="2800" dirty="0" smtClean="0"/>
              <a:t> is possible numbness or pain in affected </a:t>
            </a:r>
            <a:r>
              <a:rPr lang="en-US" sz="2800" dirty="0" err="1" smtClean="0"/>
              <a:t>areas.No</a:t>
            </a:r>
            <a:r>
              <a:rPr lang="en-US" sz="2800" dirty="0" smtClean="0"/>
              <a:t> skin blistering occurs. </a:t>
            </a:r>
          </a:p>
          <a:p>
            <a:pPr marL="514350" indent="-514350"/>
            <a:r>
              <a:rPr lang="en-US" sz="2800" b="1" dirty="0" smtClean="0"/>
              <a:t>2.  Superficial frostbite:</a:t>
            </a:r>
          </a:p>
          <a:p>
            <a:pPr marL="514350" indent="-514350"/>
            <a:r>
              <a:rPr lang="en-US" sz="2800" b="1" dirty="0" smtClean="0"/>
              <a:t>      </a:t>
            </a:r>
            <a:r>
              <a:rPr lang="en-US" sz="2800" dirty="0" smtClean="0"/>
              <a:t>Skin appears </a:t>
            </a:r>
            <a:r>
              <a:rPr lang="en-US" sz="2800" dirty="0" err="1" smtClean="0"/>
              <a:t>white,blue,or</a:t>
            </a:r>
            <a:r>
              <a:rPr lang="en-US" sz="2800" dirty="0" smtClean="0"/>
              <a:t> </a:t>
            </a:r>
            <a:r>
              <a:rPr lang="en-US" sz="2800" dirty="0" err="1" smtClean="0"/>
              <a:t>gray.Superficial</a:t>
            </a:r>
            <a:r>
              <a:rPr lang="en-US" sz="2800" dirty="0" smtClean="0"/>
              <a:t> skin feels hard but deeper tissue is soft and insensitive to </a:t>
            </a:r>
            <a:r>
              <a:rPr lang="en-US" sz="2800" dirty="0" err="1" smtClean="0"/>
              <a:t>touch.This</a:t>
            </a:r>
            <a:r>
              <a:rPr lang="en-US" sz="2800" dirty="0" smtClean="0"/>
              <a:t> is a serious medical condition; permanent damage is </a:t>
            </a:r>
            <a:r>
              <a:rPr lang="en-US" sz="2800" dirty="0" err="1" smtClean="0"/>
              <a:t>imminent.Skin</a:t>
            </a:r>
            <a:r>
              <a:rPr lang="en-US" sz="2800" dirty="0" smtClean="0"/>
              <a:t> blistering to affected areas is possible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908720"/>
            <a:ext cx="65527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3. Deep frostbite</a:t>
            </a:r>
            <a:r>
              <a:rPr lang="en-US" sz="2800" dirty="0" smtClean="0"/>
              <a:t>: </a:t>
            </a:r>
          </a:p>
          <a:p>
            <a:r>
              <a:rPr lang="en-US" sz="2800" dirty="0" smtClean="0"/>
              <a:t>Skin is </a:t>
            </a:r>
            <a:r>
              <a:rPr lang="en-US" sz="2800" b="1" dirty="0" smtClean="0"/>
              <a:t>white or blue and has a hard, wooden </a:t>
            </a:r>
            <a:r>
              <a:rPr lang="en-US" sz="2800" b="1" dirty="0" err="1" smtClean="0"/>
              <a:t>feel</a:t>
            </a:r>
            <a:r>
              <a:rPr lang="en-US" sz="2800" dirty="0" err="1" smtClean="0"/>
              <a:t>.The</a:t>
            </a:r>
            <a:r>
              <a:rPr lang="en-US" sz="2800" dirty="0" smtClean="0"/>
              <a:t> tissue underneath is hard and cold to touch.</a:t>
            </a:r>
          </a:p>
          <a:p>
            <a:endParaRPr lang="en-US" sz="2800" dirty="0" smtClean="0"/>
          </a:p>
          <a:p>
            <a:r>
              <a:rPr lang="en-US" sz="2800" dirty="0" smtClean="0"/>
              <a:t>The entire area is </a:t>
            </a:r>
            <a:r>
              <a:rPr lang="en-US" sz="2800" dirty="0" err="1" smtClean="0"/>
              <a:t>numb.Skin</a:t>
            </a:r>
            <a:r>
              <a:rPr lang="en-US" sz="2800" dirty="0" smtClean="0"/>
              <a:t> blistering occurs to affected </a:t>
            </a:r>
            <a:r>
              <a:rPr lang="en-US" sz="2800" dirty="0" err="1" smtClean="0"/>
              <a:t>areas.It</a:t>
            </a:r>
            <a:r>
              <a:rPr lang="en-US" sz="2800" dirty="0" smtClean="0"/>
              <a:t> is a life-threatening emergency because of probable hypothermia and later risk of infection to affected body parts.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for Frostbite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not rub area</a:t>
            </a:r>
          </a:p>
          <a:p>
            <a:r>
              <a:rPr lang="en-GB" dirty="0" smtClean="0"/>
              <a:t>Remove all wet clothing</a:t>
            </a:r>
          </a:p>
          <a:p>
            <a:r>
              <a:rPr lang="en-GB" dirty="0" smtClean="0"/>
              <a:t>Cover area with dry bandage and/or clothing</a:t>
            </a:r>
          </a:p>
          <a:p>
            <a:r>
              <a:rPr lang="en-GB" dirty="0" smtClean="0"/>
              <a:t>Gently </a:t>
            </a:r>
            <a:r>
              <a:rPr lang="en-GB" dirty="0" err="1" smtClean="0"/>
              <a:t>rewarm</a:t>
            </a:r>
            <a:r>
              <a:rPr lang="en-GB" dirty="0" smtClean="0"/>
              <a:t> the area by blowing warm air on area.</a:t>
            </a:r>
          </a:p>
          <a:p>
            <a:r>
              <a:rPr lang="en-GB" dirty="0" smtClean="0"/>
              <a:t>Place the area against a warm body part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027664"/>
            <a:ext cx="7096634" cy="1033184"/>
          </a:xfrm>
        </p:spPr>
        <p:txBody>
          <a:bodyPr/>
          <a:lstStyle/>
          <a:p>
            <a:r>
              <a:rPr lang="en-GB" dirty="0" smtClean="0"/>
              <a:t>Treatment for Frostbite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Place the area into warm (</a:t>
            </a:r>
            <a:r>
              <a:rPr lang="en-GB" b="1" dirty="0" smtClean="0"/>
              <a:t>98°F –102°F</a:t>
            </a:r>
            <a:r>
              <a:rPr lang="en-GB" dirty="0" smtClean="0"/>
              <a:t>) water for </a:t>
            </a:r>
            <a:r>
              <a:rPr lang="en-GB" b="1" dirty="0" smtClean="0"/>
              <a:t>several minutes</a:t>
            </a:r>
          </a:p>
          <a:p>
            <a:r>
              <a:rPr lang="en-GB" dirty="0" smtClean="0"/>
              <a:t>If not certain that the area will stay warm after </a:t>
            </a:r>
            <a:r>
              <a:rPr lang="en-GB" dirty="0" err="1" smtClean="0"/>
              <a:t>rewarming</a:t>
            </a:r>
            <a:r>
              <a:rPr lang="en-GB" dirty="0" smtClean="0"/>
              <a:t>, do not </a:t>
            </a:r>
            <a:r>
              <a:rPr lang="en-GB" dirty="0" err="1" smtClean="0"/>
              <a:t>rewarm</a:t>
            </a:r>
            <a:r>
              <a:rPr lang="en-GB" dirty="0" smtClean="0"/>
              <a:t> it. Refreezing thawed frostbitten tissue can cause more extensive tissue damage</a:t>
            </a:r>
          </a:p>
          <a:p>
            <a:r>
              <a:rPr lang="en-GB" dirty="0" smtClean="0"/>
              <a:t>If an athlete is also suffering from hypothermia, the first concern is </a:t>
            </a:r>
            <a:r>
              <a:rPr lang="en-GB" b="1" dirty="0" smtClean="0"/>
              <a:t>core </a:t>
            </a:r>
            <a:r>
              <a:rPr lang="en-GB" b="1" dirty="0" err="1" smtClean="0"/>
              <a:t>rewarming</a:t>
            </a:r>
            <a:endParaRPr lang="en-GB" b="1" dirty="0" smtClean="0"/>
          </a:p>
          <a:p>
            <a:r>
              <a:rPr lang="en-GB" dirty="0" smtClean="0"/>
              <a:t>Transport athlete to an emergency care facility as soon as possible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Prevention of cold related emergency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/>
              <a:t>1. Have a </a:t>
            </a:r>
            <a:r>
              <a:rPr lang="en-GB" b="1" dirty="0" smtClean="0"/>
              <a:t>wind chill chart</a:t>
            </a:r>
            <a:r>
              <a:rPr lang="en-GB" dirty="0" smtClean="0"/>
              <a:t> on hand to determine the possibility of hypothermia or frostbite </a:t>
            </a:r>
          </a:p>
          <a:p>
            <a:pPr>
              <a:buNone/>
            </a:pPr>
            <a:r>
              <a:rPr lang="en-GB" dirty="0" smtClean="0"/>
              <a:t>2. Dress in layers</a:t>
            </a:r>
          </a:p>
          <a:p>
            <a:pPr>
              <a:buNone/>
            </a:pPr>
            <a:r>
              <a:rPr lang="en-GB" dirty="0" smtClean="0"/>
              <a:t>3. Cover the head to prevent excessive heat loss</a:t>
            </a:r>
          </a:p>
          <a:p>
            <a:pPr>
              <a:buNone/>
            </a:pPr>
            <a:r>
              <a:rPr lang="en-GB" dirty="0" smtClean="0"/>
              <a:t>4. Stay dry by wearing breathable and water-repellent clothing materials.</a:t>
            </a:r>
          </a:p>
          <a:p>
            <a:pPr>
              <a:buNone/>
            </a:pPr>
            <a:r>
              <a:rPr lang="en-GB" dirty="0" smtClean="0"/>
              <a:t>5. Stay adequately hydrated before and during activity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7840" y="1124744"/>
            <a:ext cx="742857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Prevention of cold related emergency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GB" dirty="0" smtClean="0"/>
              <a:t>6. Eat regular and nutritious meals so the body is well fuelled</a:t>
            </a:r>
          </a:p>
          <a:p>
            <a:pPr algn="just">
              <a:buNone/>
            </a:pPr>
            <a:r>
              <a:rPr lang="en-GB" dirty="0" smtClean="0"/>
              <a:t>7. Avoid alcohol and nicotine because they accelerate heat loss</a:t>
            </a:r>
          </a:p>
          <a:p>
            <a:pPr algn="just">
              <a:buNone/>
            </a:pPr>
            <a:r>
              <a:rPr lang="en-GB" dirty="0" smtClean="0"/>
              <a:t>8. Educate athletes, coaches, officials, and parents to recognize cold-related emergencies.</a:t>
            </a:r>
          </a:p>
          <a:p>
            <a:pPr algn="just">
              <a:buNone/>
            </a:pPr>
            <a:r>
              <a:rPr lang="en-GB" dirty="0" smtClean="0"/>
              <a:t>9. If unsure whether an athlete is suffering from hypothermia and/or frostbite, always stay on the side of caution and treat accordingly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908720"/>
            <a:ext cx="69847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800" b="1" dirty="0" smtClean="0"/>
              <a:t>Core Body Temperature-</a:t>
            </a:r>
            <a:r>
              <a:rPr lang="en-US" sz="2800" dirty="0" smtClean="0"/>
              <a:t>;</a:t>
            </a:r>
          </a:p>
          <a:p>
            <a:pPr fontAlgn="t"/>
            <a:r>
              <a:rPr lang="en-US" sz="2800" dirty="0" smtClean="0"/>
              <a:t>In humans, the average internal temperature is </a:t>
            </a:r>
            <a:r>
              <a:rPr lang="en-US" sz="2800" b="1" dirty="0" smtClean="0"/>
              <a:t>37.0 °C</a:t>
            </a:r>
            <a:r>
              <a:rPr lang="en-US" sz="2800" dirty="0" smtClean="0"/>
              <a:t> (</a:t>
            </a:r>
            <a:r>
              <a:rPr lang="en-US" sz="2800" b="1" dirty="0" smtClean="0"/>
              <a:t>98.6 °F</a:t>
            </a:r>
            <a:r>
              <a:rPr lang="en-US" sz="2800" dirty="0" smtClean="0"/>
              <a:t>), though it varies among individuals. However, no person always has exactly the same temperature at every moment of the day.</a:t>
            </a:r>
          </a:p>
          <a:p>
            <a:pPr fontAlgn="t"/>
            <a:r>
              <a:rPr lang="en-US" sz="2800" b="1" dirty="0" smtClean="0"/>
              <a:t>Normal</a:t>
            </a:r>
            <a:r>
              <a:rPr lang="en-US" sz="2800" dirty="0" smtClean="0"/>
              <a:t>‎: ‎36.5–37.5 °C (97.7–99.5 °F)</a:t>
            </a:r>
          </a:p>
          <a:p>
            <a:pPr fontAlgn="t"/>
            <a:r>
              <a:rPr lang="en-US" sz="2800" b="1" dirty="0" smtClean="0"/>
              <a:t>Fever</a:t>
            </a:r>
            <a:r>
              <a:rPr lang="en-US" sz="2800" dirty="0" smtClean="0"/>
              <a:t>‎: ‎&gt;37.5 or 38.3 °C (99.5 or 100.9 °F)</a:t>
            </a:r>
          </a:p>
          <a:p>
            <a:pPr fontAlgn="base"/>
            <a:r>
              <a:rPr lang="en-US" sz="2800" b="1" dirty="0" smtClean="0"/>
              <a:t>Hyperpyrexia</a:t>
            </a:r>
            <a:r>
              <a:rPr lang="en-US" sz="2800" dirty="0" smtClean="0"/>
              <a:t>‎: ‎&gt;40.0 or 41.0 °C (104.0 or 105.8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5040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Lightning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1560" y="980728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According to the United States Weather </a:t>
            </a:r>
            <a:r>
              <a:rPr lang="en-US" sz="2800" dirty="0" err="1" smtClean="0"/>
              <a:t>Service,the</a:t>
            </a:r>
            <a:r>
              <a:rPr lang="en-US" sz="2800" dirty="0" smtClean="0"/>
              <a:t> annual number of lightning-related injuries in this country has been estimated to vary between </a:t>
            </a:r>
            <a:r>
              <a:rPr lang="en-US" sz="2800" b="1" dirty="0" smtClean="0"/>
              <a:t>200 to 1000 </a:t>
            </a:r>
            <a:r>
              <a:rPr lang="en-US" sz="2800" b="1" dirty="0" err="1" smtClean="0"/>
              <a:t>people</a:t>
            </a:r>
            <a:r>
              <a:rPr lang="en-US" sz="2800" dirty="0" err="1" smtClean="0"/>
              <a:t>.Also</a:t>
            </a:r>
            <a:r>
              <a:rPr lang="en-US" sz="2800" dirty="0" smtClean="0"/>
              <a:t>, approximately </a:t>
            </a:r>
            <a:r>
              <a:rPr lang="en-US" sz="2800" b="1" dirty="0" smtClean="0"/>
              <a:t>100 fatalities </a:t>
            </a:r>
            <a:r>
              <a:rPr lang="en-US" sz="2800" dirty="0" smtClean="0"/>
              <a:t>as a result of lightning strikes in the United States occur each </a:t>
            </a:r>
            <a:r>
              <a:rPr lang="en-US" sz="2800" dirty="0" smtClean="0"/>
              <a:t>year. </a:t>
            </a:r>
            <a:r>
              <a:rPr lang="en-US" sz="2800" dirty="0" smtClean="0"/>
              <a:t>Although the chance </a:t>
            </a:r>
            <a:r>
              <a:rPr lang="en-US" sz="2800" dirty="0" smtClean="0"/>
              <a:t>of being </a:t>
            </a:r>
            <a:r>
              <a:rPr lang="en-US" sz="2800" dirty="0" smtClean="0"/>
              <a:t>struck by lightning is </a:t>
            </a:r>
            <a:r>
              <a:rPr lang="en-US" sz="2800" b="1" dirty="0" smtClean="0"/>
              <a:t>very </a:t>
            </a:r>
            <a:r>
              <a:rPr lang="en-US" sz="2800" b="1" dirty="0" smtClean="0"/>
              <a:t>low </a:t>
            </a:r>
            <a:r>
              <a:rPr lang="en-US" sz="2800" dirty="0" smtClean="0"/>
              <a:t>,</a:t>
            </a:r>
            <a:r>
              <a:rPr lang="en-US" sz="2800" dirty="0" smtClean="0"/>
              <a:t>the odds are significantly greater when </a:t>
            </a:r>
            <a:r>
              <a:rPr lang="en-US" sz="2800" b="1" dirty="0" smtClean="0"/>
              <a:t>a storm is in the area of athletic events </a:t>
            </a:r>
            <a:r>
              <a:rPr lang="en-US" sz="2800" dirty="0" smtClean="0"/>
              <a:t>and the proper safety precautions are not followed</a:t>
            </a:r>
            <a:endParaRPr lang="en-US" sz="2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16876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Lightning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6984776" cy="4563869"/>
          </a:xfrm>
        </p:spPr>
        <p:txBody>
          <a:bodyPr>
            <a:normAutofit/>
          </a:bodyPr>
          <a:lstStyle/>
          <a:p>
            <a:r>
              <a:rPr lang="en-GB" b="1" dirty="0" smtClean="0"/>
              <a:t>Direct Strike:</a:t>
            </a:r>
            <a:r>
              <a:rPr lang="en-US" dirty="0" smtClean="0"/>
              <a:t>most commonly occurs to the head, and lightning current enters the </a:t>
            </a:r>
            <a:r>
              <a:rPr lang="en-US" dirty="0" smtClean="0"/>
              <a:t>orifices</a:t>
            </a:r>
            <a:endParaRPr lang="en-GB" b="1" dirty="0" smtClean="0"/>
          </a:p>
          <a:p>
            <a:r>
              <a:rPr lang="en-GB" b="1" dirty="0" smtClean="0"/>
              <a:t>Contact </a:t>
            </a:r>
            <a:r>
              <a:rPr lang="en-GB" b="1" dirty="0" smtClean="0"/>
              <a:t>strike</a:t>
            </a:r>
            <a:r>
              <a:rPr lang="en-GB" dirty="0" smtClean="0"/>
              <a:t>: most commonly occurs when the lightning victim is touching an object that is in the </a:t>
            </a:r>
            <a:r>
              <a:rPr lang="en-GB" b="1" dirty="0" smtClean="0"/>
              <a:t>pathway of the lightning current</a:t>
            </a:r>
          </a:p>
          <a:p>
            <a:r>
              <a:rPr lang="en-GB" b="1" dirty="0" smtClean="0"/>
              <a:t>Side flash</a:t>
            </a:r>
            <a:r>
              <a:rPr lang="en-GB" dirty="0" smtClean="0"/>
              <a:t>: most commonly occurs when the lightning strikes an object near the victim and then </a:t>
            </a:r>
            <a:r>
              <a:rPr lang="en-GB" b="1" dirty="0" smtClean="0"/>
              <a:t>jumps from the object to the victim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r>
              <a:rPr lang="en-GB" dirty="0" smtClean="0"/>
              <a:t>Lightning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060848"/>
            <a:ext cx="6849209" cy="3771781"/>
          </a:xfrm>
        </p:spPr>
        <p:txBody>
          <a:bodyPr/>
          <a:lstStyle/>
          <a:p>
            <a:pPr algn="just"/>
            <a:r>
              <a:rPr lang="en-GB" b="1" dirty="0" smtClean="0"/>
              <a:t>Ground current</a:t>
            </a:r>
            <a:r>
              <a:rPr lang="en-GB" dirty="0" smtClean="0"/>
              <a:t>: most commonly occurs when the lightning current flowing in the ground radiates outward in waves from the strike point.</a:t>
            </a:r>
          </a:p>
          <a:p>
            <a:pPr algn="just"/>
            <a:r>
              <a:rPr lang="en-GB" b="1" dirty="0" smtClean="0"/>
              <a:t>Blunt injury</a:t>
            </a:r>
            <a:r>
              <a:rPr lang="en-GB" dirty="0" smtClean="0"/>
              <a:t>: most commonly occurs when the lightning </a:t>
            </a:r>
            <a:r>
              <a:rPr lang="fr-FR" dirty="0" err="1" smtClean="0"/>
              <a:t>current</a:t>
            </a:r>
            <a:r>
              <a:rPr lang="fr-FR" dirty="0" smtClean="0"/>
              <a:t> causes violent </a:t>
            </a:r>
            <a:r>
              <a:rPr lang="fr-FR" dirty="0" err="1" smtClean="0"/>
              <a:t>muscular</a:t>
            </a:r>
            <a:r>
              <a:rPr lang="fr-FR" dirty="0" smtClean="0"/>
              <a:t> contractions </a:t>
            </a:r>
            <a:r>
              <a:rPr lang="en-GB" dirty="0" smtClean="0"/>
              <a:t>that throw victims a distance from strike point.</a:t>
            </a:r>
            <a:endParaRPr lang="en-GB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792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Guidelines on Lightning Safety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3568" y="1484784"/>
            <a:ext cx="74888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Establish </a:t>
            </a:r>
            <a:r>
              <a:rPr lang="en-US" sz="2400" dirty="0" smtClean="0"/>
              <a:t>a chain of command that identifies </a:t>
            </a:r>
            <a:r>
              <a:rPr lang="en-US" sz="2400" b="1" dirty="0" smtClean="0"/>
              <a:t>who is to make the call to remove individuals from the athletic field. </a:t>
            </a:r>
            <a:endParaRPr lang="en-US" sz="2400" b="1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Name </a:t>
            </a:r>
            <a:r>
              <a:rPr lang="en-US" sz="2400" dirty="0" smtClean="0"/>
              <a:t>a </a:t>
            </a:r>
            <a:r>
              <a:rPr lang="en-US" sz="2400" b="1" dirty="0" smtClean="0"/>
              <a:t>designated weather watcher </a:t>
            </a:r>
            <a:r>
              <a:rPr lang="en-US" sz="2400" dirty="0" smtClean="0"/>
              <a:t>to consider and then communicate possible threatening weather to the chain of command. 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 </a:t>
            </a:r>
            <a:r>
              <a:rPr lang="en-US" sz="2400" dirty="0" smtClean="0"/>
              <a:t>Have a means of </a:t>
            </a:r>
            <a:r>
              <a:rPr lang="en-US" sz="2400" b="1" dirty="0" smtClean="0"/>
              <a:t>subscribing to a weather monitoring system to receive forecasts and </a:t>
            </a:r>
            <a:r>
              <a:rPr lang="en-US" sz="2400" b="1" dirty="0" err="1" smtClean="0"/>
              <a:t>warnings</a:t>
            </a:r>
            <a:r>
              <a:rPr lang="en-US" sz="2400" dirty="0" err="1" smtClean="0"/>
              <a:t>.This</a:t>
            </a:r>
            <a:r>
              <a:rPr lang="en-US" sz="2400" dirty="0" smtClean="0"/>
              <a:t> is best done through a </a:t>
            </a:r>
            <a:r>
              <a:rPr lang="en-US" sz="2400" b="1" dirty="0" smtClean="0"/>
              <a:t>lightning detection </a:t>
            </a:r>
            <a:r>
              <a:rPr lang="en-US" sz="2400" b="1" dirty="0" err="1" smtClean="0"/>
              <a:t>device,a</a:t>
            </a:r>
            <a:r>
              <a:rPr lang="en-US" sz="2400" b="1" dirty="0" smtClean="0"/>
              <a:t> computer link to weather </a:t>
            </a:r>
            <a:r>
              <a:rPr lang="en-US" sz="2400" b="1" dirty="0" err="1" smtClean="0"/>
              <a:t>radar,or</a:t>
            </a:r>
            <a:r>
              <a:rPr lang="en-US" sz="2400" b="1" dirty="0" smtClean="0"/>
              <a:t> television or radio announcements from the National Weather Service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692696"/>
            <a:ext cx="72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4</a:t>
            </a:r>
            <a:r>
              <a:rPr lang="en-US" sz="2400" dirty="0" smtClean="0"/>
              <a:t>. Designate a </a:t>
            </a:r>
            <a:r>
              <a:rPr lang="en-US" sz="2400" b="1" dirty="0" smtClean="0"/>
              <a:t>safe shelter </a:t>
            </a:r>
            <a:r>
              <a:rPr lang="en-US" sz="2400" dirty="0" smtClean="0"/>
              <a:t>for each outdoor </a:t>
            </a:r>
            <a:r>
              <a:rPr lang="en-US" sz="2400" b="1" dirty="0" err="1" smtClean="0"/>
              <a:t>venue.A</a:t>
            </a:r>
            <a:r>
              <a:rPr lang="en-US" sz="2400" b="1" dirty="0" smtClean="0"/>
              <a:t> safe shelter should be a building with four solid </a:t>
            </a:r>
            <a:r>
              <a:rPr lang="en-US" sz="2400" b="1" dirty="0" err="1" smtClean="0"/>
              <a:t>walls,electrical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wiring,and</a:t>
            </a:r>
            <a:r>
              <a:rPr lang="en-US" sz="2400" b="1" dirty="0" smtClean="0"/>
              <a:t> </a:t>
            </a:r>
            <a:r>
              <a:rPr lang="en-US" sz="2400" b="1" dirty="0" smtClean="0"/>
              <a:t>plumbing.</a:t>
            </a:r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b="1" dirty="0" smtClean="0"/>
              <a:t>secondary shelter </a:t>
            </a:r>
            <a:r>
              <a:rPr lang="en-US" sz="2400" dirty="0" smtClean="0"/>
              <a:t>would be an </a:t>
            </a:r>
            <a:r>
              <a:rPr lang="en-US" sz="2400" b="1" dirty="0" smtClean="0"/>
              <a:t>enclosed vehicle with a metal roof and windows completely closed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5</a:t>
            </a:r>
            <a:r>
              <a:rPr lang="en-US" sz="2400" dirty="0" smtClean="0"/>
              <a:t>. </a:t>
            </a:r>
            <a:r>
              <a:rPr lang="en-US" sz="2400" b="1" dirty="0" smtClean="0"/>
              <a:t>Use the flash-to-bang count to determine when to go to </a:t>
            </a:r>
            <a:r>
              <a:rPr lang="en-US" sz="2400" b="1" dirty="0" err="1" smtClean="0"/>
              <a:t>safety</a:t>
            </a:r>
            <a:r>
              <a:rPr lang="en-US" sz="2400" dirty="0" err="1" smtClean="0"/>
              <a:t>.By</a:t>
            </a:r>
            <a:r>
              <a:rPr lang="en-US" sz="2400" dirty="0" smtClean="0"/>
              <a:t> the time the </a:t>
            </a:r>
            <a:r>
              <a:rPr lang="en-US" sz="2400" b="1" dirty="0" smtClean="0"/>
              <a:t>flash-to-bang count approaches 30 </a:t>
            </a:r>
            <a:r>
              <a:rPr lang="en-US" sz="2400" b="1" dirty="0" err="1" smtClean="0"/>
              <a:t>seconds,all</a:t>
            </a:r>
            <a:r>
              <a:rPr lang="en-US" sz="2400" b="1" dirty="0" smtClean="0"/>
              <a:t> individuals should already be inside a safe </a:t>
            </a:r>
            <a:r>
              <a:rPr lang="en-US" sz="2400" b="1" dirty="0" smtClean="0"/>
              <a:t>shelter</a:t>
            </a:r>
            <a:r>
              <a:rPr lang="en-US" sz="2400" dirty="0" smtClean="0"/>
              <a:t> </a:t>
            </a:r>
            <a:r>
              <a:rPr lang="en-US" sz="2400" dirty="0" smtClean="0"/>
              <a:t>.Once </a:t>
            </a:r>
            <a:r>
              <a:rPr lang="en-US" sz="2400" dirty="0" smtClean="0"/>
              <a:t>the activities have been </a:t>
            </a:r>
            <a:r>
              <a:rPr lang="en-US" sz="2400" dirty="0" err="1" smtClean="0"/>
              <a:t>suspended,wait</a:t>
            </a:r>
            <a:r>
              <a:rPr lang="en-US" sz="2400" dirty="0" smtClean="0"/>
              <a:t> </a:t>
            </a:r>
            <a:r>
              <a:rPr lang="en-US" sz="2400" b="1" dirty="0" smtClean="0"/>
              <a:t>at least 30 minutes </a:t>
            </a:r>
            <a:r>
              <a:rPr lang="en-US" sz="2400" dirty="0" smtClean="0"/>
              <a:t>after the last lightning flash before resuming an activity</a:t>
            </a:r>
            <a:endParaRPr lang="en-US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764704"/>
            <a:ext cx="4896543" cy="30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692696"/>
            <a:ext cx="3024336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11560" y="4221088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Lightning 30</a:t>
            </a:r>
            <a:r>
              <a:rPr lang="en-US" sz="2800" dirty="0" smtClean="0"/>
              <a:t>/</a:t>
            </a:r>
            <a:r>
              <a:rPr lang="en-US" sz="2800" b="1" dirty="0" smtClean="0"/>
              <a:t>30 rule</a:t>
            </a:r>
            <a:r>
              <a:rPr lang="en-US" sz="2800" dirty="0" smtClean="0"/>
              <a:t>: If it takes less than </a:t>
            </a:r>
            <a:r>
              <a:rPr lang="en-US" sz="2800" b="1" dirty="0" smtClean="0"/>
              <a:t>30</a:t>
            </a:r>
            <a:r>
              <a:rPr lang="en-US" sz="2800" dirty="0" smtClean="0"/>
              <a:t> seconds to hear thunder after seeing the flash, </a:t>
            </a:r>
            <a:r>
              <a:rPr lang="en-US" sz="2800" b="1" dirty="0" smtClean="0"/>
              <a:t>lightning</a:t>
            </a:r>
            <a:r>
              <a:rPr lang="en-US" sz="2800" dirty="0" smtClean="0"/>
              <a:t> is near enough to pose a threat; after the storm ends, wait </a:t>
            </a:r>
            <a:r>
              <a:rPr lang="en-US" sz="2800" b="1" dirty="0" smtClean="0"/>
              <a:t>30</a:t>
            </a:r>
            <a:r>
              <a:rPr lang="en-US" sz="2800" dirty="0" smtClean="0"/>
              <a:t>minutes before resuming outdoor activities</a:t>
            </a:r>
            <a:endParaRPr lang="en-US" sz="2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764704"/>
            <a:ext cx="73448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r>
              <a:rPr lang="en-US" sz="2400" b="1" dirty="0" smtClean="0"/>
              <a:t>7</a:t>
            </a:r>
            <a:r>
              <a:rPr lang="en-US" sz="2400" dirty="0" smtClean="0"/>
              <a:t>. Avoid </a:t>
            </a:r>
            <a:r>
              <a:rPr lang="en-US" sz="2400" dirty="0" err="1" smtClean="0"/>
              <a:t>being,or</a:t>
            </a:r>
            <a:r>
              <a:rPr lang="en-US" sz="2400" dirty="0" smtClean="0"/>
              <a:t> being </a:t>
            </a:r>
            <a:r>
              <a:rPr lang="en-US" sz="2400" dirty="0" err="1" smtClean="0"/>
              <a:t>near,the</a:t>
            </a:r>
            <a:r>
              <a:rPr lang="en-US" sz="2400" dirty="0" smtClean="0"/>
              <a:t> highest point in an open </a:t>
            </a:r>
            <a:r>
              <a:rPr lang="en-US" sz="2400" dirty="0" err="1" smtClean="0"/>
              <a:t>field.Do</a:t>
            </a:r>
            <a:r>
              <a:rPr lang="en-US" sz="2400" dirty="0" smtClean="0"/>
              <a:t> not take shelter under or near trees, </a:t>
            </a:r>
            <a:r>
              <a:rPr lang="en-US" sz="2400" dirty="0" err="1" smtClean="0"/>
              <a:t>flagpoles,or</a:t>
            </a:r>
            <a:r>
              <a:rPr lang="en-US" sz="2400" dirty="0" smtClean="0"/>
              <a:t> light poles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8</a:t>
            </a:r>
            <a:r>
              <a:rPr lang="en-US" sz="2400" dirty="0" smtClean="0"/>
              <a:t>. For those individuals who are caught in the open and who feel their </a:t>
            </a:r>
            <a:r>
              <a:rPr lang="en-US" sz="2400" b="1" dirty="0" smtClean="0"/>
              <a:t>hair stand on </a:t>
            </a:r>
            <a:r>
              <a:rPr lang="en-US" sz="2400" b="1" dirty="0" err="1" smtClean="0"/>
              <a:t>end,feel</a:t>
            </a:r>
            <a:r>
              <a:rPr lang="en-US" sz="2400" b="1" dirty="0" smtClean="0"/>
              <a:t> their skin tingle, </a:t>
            </a:r>
            <a:r>
              <a:rPr lang="en-US" sz="2400" b="1" dirty="0" err="1" smtClean="0"/>
              <a:t>orhear“crackling”noises,assume</a:t>
            </a:r>
            <a:r>
              <a:rPr lang="en-US" sz="2400" b="1" dirty="0" smtClean="0"/>
              <a:t> </a:t>
            </a:r>
            <a:r>
              <a:rPr lang="en-US" sz="2400" b="1" dirty="0" smtClean="0"/>
              <a:t>the lightning safety position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 smtClean="0"/>
              <a:t>position includes </a:t>
            </a:r>
            <a:r>
              <a:rPr lang="en-US" sz="2400" b="1" dirty="0" smtClean="0"/>
              <a:t>crouching on the </a:t>
            </a:r>
            <a:r>
              <a:rPr lang="en-US" sz="2400" b="1" dirty="0" err="1" smtClean="0"/>
              <a:t>ground</a:t>
            </a:r>
            <a:r>
              <a:rPr lang="en-US" sz="2400" dirty="0" err="1" smtClean="0"/>
              <a:t>,with</a:t>
            </a:r>
            <a:r>
              <a:rPr lang="en-US" sz="2400" dirty="0" smtClean="0"/>
              <a:t> weight on the balls of the </a:t>
            </a:r>
            <a:r>
              <a:rPr lang="en-US" sz="2400" dirty="0" err="1" smtClean="0"/>
              <a:t>feet,feet</a:t>
            </a:r>
            <a:r>
              <a:rPr lang="en-US" sz="2400" dirty="0" smtClean="0"/>
              <a:t> </a:t>
            </a:r>
            <a:r>
              <a:rPr lang="en-US" sz="2400" dirty="0" err="1" smtClean="0"/>
              <a:t>together,head</a:t>
            </a:r>
            <a:r>
              <a:rPr lang="en-US" sz="2400" dirty="0" smtClean="0"/>
              <a:t> </a:t>
            </a:r>
            <a:r>
              <a:rPr lang="en-US" sz="2400" dirty="0" err="1" smtClean="0"/>
              <a:t>lowered,and</a:t>
            </a:r>
            <a:r>
              <a:rPr lang="en-US" sz="2400" dirty="0" smtClean="0"/>
              <a:t> ears covered .</a:t>
            </a:r>
            <a:r>
              <a:rPr lang="en-US" sz="2400" dirty="0" smtClean="0"/>
              <a:t> </a:t>
            </a:r>
            <a:r>
              <a:rPr lang="en-US" sz="2400" dirty="0" smtClean="0"/>
              <a:t>An individual should never lie flat on the ground.</a:t>
            </a:r>
            <a:endParaRPr lang="en-US" sz="2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4680521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788024" y="2060848"/>
            <a:ext cx="37444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adopt a position where the knees are bent and the upper body is brought forward and down, typically in order to avoid </a:t>
            </a:r>
            <a:r>
              <a:rPr lang="en-US" sz="2800" b="1" dirty="0" smtClean="0"/>
              <a:t>detection </a:t>
            </a:r>
            <a:endParaRPr lang="en-US" sz="2800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908721"/>
            <a:ext cx="72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b="1" dirty="0" smtClean="0"/>
              <a:t>9</a:t>
            </a:r>
            <a:r>
              <a:rPr lang="en-US" sz="2400" dirty="0" smtClean="0"/>
              <a:t>.Observe </a:t>
            </a:r>
            <a:r>
              <a:rPr lang="en-US" sz="2400" dirty="0" smtClean="0"/>
              <a:t>the emergency first aid procedures in managing victims of a lightning strike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10</a:t>
            </a:r>
            <a:r>
              <a:rPr lang="en-US" sz="2400" dirty="0" smtClean="0"/>
              <a:t>. All individuals have the right to leave an athletic site to seek a safe shelter if the person feels in danger of impending lightning activity—without fear of penalty from anyone.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11</a:t>
            </a:r>
            <a:r>
              <a:rPr lang="en-US" sz="2400" dirty="0" smtClean="0"/>
              <a:t>. Blue sky and the absence of rain are not protection from </a:t>
            </a:r>
            <a:r>
              <a:rPr lang="en-US" sz="2400" dirty="0" err="1" smtClean="0"/>
              <a:t>lightning.Lightning</a:t>
            </a:r>
            <a:r>
              <a:rPr lang="en-US" sz="2400" dirty="0" smtClean="0"/>
              <a:t> </a:t>
            </a:r>
            <a:r>
              <a:rPr lang="en-US" sz="2400" dirty="0" err="1" smtClean="0"/>
              <a:t>can,and</a:t>
            </a:r>
            <a:r>
              <a:rPr lang="en-US" sz="2400" dirty="0" smtClean="0"/>
              <a:t> </a:t>
            </a:r>
            <a:r>
              <a:rPr lang="en-US" sz="2400" dirty="0" err="1" smtClean="0"/>
              <a:t>does,strike</a:t>
            </a:r>
            <a:r>
              <a:rPr lang="en-US" sz="2400" dirty="0" smtClean="0"/>
              <a:t> as far as </a:t>
            </a:r>
            <a:r>
              <a:rPr lang="en-US" sz="2400" b="1" dirty="0" smtClean="0"/>
              <a:t>10 miles away from the </a:t>
            </a:r>
            <a:r>
              <a:rPr lang="en-US" sz="2400" b="1" dirty="0" err="1" smtClean="0"/>
              <a:t>rain.It</a:t>
            </a:r>
            <a:r>
              <a:rPr lang="en-US" sz="2400" b="1" dirty="0" smtClean="0"/>
              <a:t> </a:t>
            </a:r>
            <a:r>
              <a:rPr lang="en-US" sz="2400" b="1" dirty="0" smtClean="0"/>
              <a:t>does not have to be raining for lightning to strike</a:t>
            </a:r>
            <a:endParaRPr lang="en-US" sz="2400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12619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Emergency First Aid Procedures:</a:t>
            </a:r>
            <a:br>
              <a:rPr lang="en-GB" dirty="0" smtClean="0"/>
            </a:br>
            <a:r>
              <a:rPr lang="en-GB" dirty="0" smtClean="0"/>
              <a:t>Lightning Strike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Activate local emergency medical service.</a:t>
            </a:r>
          </a:p>
          <a:p>
            <a:r>
              <a:rPr lang="en-GB" dirty="0" smtClean="0"/>
              <a:t>Lightning victims </a:t>
            </a:r>
            <a:r>
              <a:rPr lang="en-GB" b="1" dirty="0" smtClean="0"/>
              <a:t>do not “carry a charge</a:t>
            </a:r>
            <a:r>
              <a:rPr lang="en-GB" dirty="0" smtClean="0"/>
              <a:t>” and are safe to touch.</a:t>
            </a:r>
          </a:p>
          <a:p>
            <a:r>
              <a:rPr lang="en-GB" dirty="0" smtClean="0"/>
              <a:t>Move the victim with care to a safer location.</a:t>
            </a:r>
          </a:p>
          <a:p>
            <a:r>
              <a:rPr lang="en-GB" dirty="0" smtClean="0"/>
              <a:t>Evaluate airway, breathing, and circulation.</a:t>
            </a:r>
          </a:p>
          <a:p>
            <a:r>
              <a:rPr lang="en-GB" dirty="0" smtClean="0"/>
              <a:t>Begin cardiopulmonary resuscitation (CPR) or rescue breathing if necessary.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92696"/>
            <a:ext cx="77768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The </a:t>
            </a:r>
            <a:r>
              <a:rPr lang="en-US" sz="2800" b="1" dirty="0" smtClean="0"/>
              <a:t>warmer and more humid </a:t>
            </a:r>
            <a:r>
              <a:rPr lang="en-US" sz="2800" dirty="0" smtClean="0"/>
              <a:t>the air is, the </a:t>
            </a:r>
            <a:r>
              <a:rPr lang="en-US" sz="2800" b="1" dirty="0" smtClean="0"/>
              <a:t>harder </a:t>
            </a:r>
            <a:r>
              <a:rPr lang="en-US" sz="2800" dirty="0" smtClean="0"/>
              <a:t>it will be for </a:t>
            </a:r>
            <a:r>
              <a:rPr lang="en-US" sz="2800" b="1" dirty="0" smtClean="0"/>
              <a:t>sweat to evaporate </a:t>
            </a:r>
            <a:r>
              <a:rPr lang="en-US" sz="2800" dirty="0" smtClean="0"/>
              <a:t>and the higher an athlete’s </a:t>
            </a:r>
            <a:r>
              <a:rPr lang="en-US" sz="2800" b="1" dirty="0" smtClean="0"/>
              <a:t>core temperature</a:t>
            </a:r>
            <a:r>
              <a:rPr lang="en-US" sz="2800" dirty="0" smtClean="0"/>
              <a:t> will become. </a:t>
            </a:r>
          </a:p>
          <a:p>
            <a:r>
              <a:rPr lang="en-US" sz="2800" dirty="0" smtClean="0"/>
              <a:t>As water is lost </a:t>
            </a:r>
            <a:r>
              <a:rPr lang="en-US" sz="2800" dirty="0" smtClean="0"/>
              <a:t>through </a:t>
            </a:r>
            <a:r>
              <a:rPr lang="en-US" sz="2800" dirty="0" smtClean="0"/>
              <a:t>sweating, electrolytes and other chemicals are also lost from the body. This loss of electrolytes can also contribute to an </a:t>
            </a:r>
            <a:r>
              <a:rPr lang="en-US" sz="2800" b="1" dirty="0" smtClean="0"/>
              <a:t>imbalance of the cooling system</a:t>
            </a:r>
            <a:r>
              <a:rPr lang="en-US" sz="2800" dirty="0" smtClean="0"/>
              <a:t> and lead to </a:t>
            </a:r>
            <a:r>
              <a:rPr lang="en-US" sz="2800" b="1" dirty="0" smtClean="0"/>
              <a:t>hyperthermia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It is important for the athlete to </a:t>
            </a:r>
            <a:r>
              <a:rPr lang="en-US" sz="2800" b="1" dirty="0" smtClean="0"/>
              <a:t>replace both fluids and electrolytes </a:t>
            </a:r>
            <a:r>
              <a:rPr lang="en-US" sz="2800" dirty="0" smtClean="0"/>
              <a:t>as they are lost through sweating associated with exercise.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Emergency First Aid Procedures:</a:t>
            </a:r>
            <a:br>
              <a:rPr lang="en-GB" dirty="0" smtClean="0"/>
            </a:br>
            <a:r>
              <a:rPr lang="en-GB" dirty="0" smtClean="0"/>
              <a:t>Lightning Strike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Evaluate for </a:t>
            </a:r>
            <a:r>
              <a:rPr lang="en-GB" b="1" dirty="0" err="1" smtClean="0"/>
              <a:t>apnea</a:t>
            </a:r>
            <a:r>
              <a:rPr lang="en-GB" b="1" dirty="0" smtClean="0"/>
              <a:t> and </a:t>
            </a:r>
            <a:r>
              <a:rPr lang="en-GB" b="1" dirty="0" err="1" smtClean="0"/>
              <a:t>asystole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Evaluate and treat for </a:t>
            </a:r>
            <a:r>
              <a:rPr lang="en-GB" b="1" dirty="0" smtClean="0"/>
              <a:t>shock and hypothermia</a:t>
            </a:r>
            <a:r>
              <a:rPr lang="en-GB" dirty="0" smtClean="0"/>
              <a:t>.</a:t>
            </a:r>
          </a:p>
          <a:p>
            <a:r>
              <a:rPr lang="en-GB" dirty="0" smtClean="0"/>
              <a:t>Evaluate and treat for </a:t>
            </a:r>
            <a:r>
              <a:rPr lang="en-GB" b="1" dirty="0" smtClean="0"/>
              <a:t>fractures and/or burns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Transport to emergency care facility.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r>
              <a:rPr lang="en-GB" dirty="0" smtClean="0"/>
              <a:t>Altitude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>
            <a:normAutofit/>
          </a:bodyPr>
          <a:lstStyle/>
          <a:p>
            <a:r>
              <a:rPr lang="en-GB" dirty="0" smtClean="0"/>
              <a:t>Altitude disorders occur at altitudes </a:t>
            </a:r>
            <a:r>
              <a:rPr lang="en-GB" b="1" dirty="0" smtClean="0"/>
              <a:t>more than 3000 meters above sea </a:t>
            </a:r>
            <a:r>
              <a:rPr lang="en-GB" b="1" dirty="0" smtClean="0"/>
              <a:t>level</a:t>
            </a:r>
            <a:r>
              <a:rPr lang="en-US" b="1" dirty="0" smtClean="0"/>
              <a:t> but it may occur in altitudes as low as 2000 m. </a:t>
            </a:r>
            <a:endParaRPr lang="en-GB" b="1" dirty="0" smtClean="0"/>
          </a:p>
          <a:p>
            <a:r>
              <a:rPr lang="en-GB" dirty="0" smtClean="0"/>
              <a:t>These disorders are classified as </a:t>
            </a:r>
            <a:r>
              <a:rPr lang="en-GB" b="1" dirty="0" smtClean="0"/>
              <a:t>acute mountain sickness, high-altitude pulmonary </a:t>
            </a:r>
            <a:r>
              <a:rPr lang="en-GB" b="1" dirty="0" err="1" smtClean="0"/>
              <a:t>edema</a:t>
            </a:r>
            <a:r>
              <a:rPr lang="en-GB" b="1" dirty="0" smtClean="0"/>
              <a:t>, and high-altitude cerebral </a:t>
            </a:r>
            <a:r>
              <a:rPr lang="en-GB" b="1" dirty="0" err="1" smtClean="0"/>
              <a:t>edema</a:t>
            </a:r>
            <a:r>
              <a:rPr lang="en-GB" b="1" dirty="0" smtClean="0"/>
              <a:t>. </a:t>
            </a:r>
          </a:p>
          <a:p>
            <a:r>
              <a:rPr lang="en-GB" dirty="0" smtClean="0"/>
              <a:t>All are treated with </a:t>
            </a:r>
            <a:r>
              <a:rPr lang="en-GB" b="1" dirty="0" smtClean="0"/>
              <a:t>rapid descent from high altitude</a:t>
            </a:r>
            <a:endParaRPr lang="en-GB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736" y="1484784"/>
            <a:ext cx="718361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836712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In high-altitude sports participation, the most obvious </a:t>
            </a:r>
            <a:r>
              <a:rPr lang="en-US" sz="2800" b="1" dirty="0" smtClean="0"/>
              <a:t>change is an increase in pulmonary ventilation</a:t>
            </a:r>
            <a:r>
              <a:rPr lang="en-US" sz="2800" dirty="0" smtClean="0"/>
              <a:t>, which can give the feeling of being </a:t>
            </a:r>
            <a:r>
              <a:rPr lang="en-US" sz="2800" b="1" dirty="0" smtClean="0"/>
              <a:t>out of </a:t>
            </a:r>
            <a:r>
              <a:rPr lang="en-US" sz="2800" b="1" dirty="0" smtClean="0"/>
              <a:t>breath.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Because there is </a:t>
            </a:r>
            <a:r>
              <a:rPr lang="en-US" sz="2800" b="1" dirty="0" smtClean="0"/>
              <a:t>less oxygen </a:t>
            </a:r>
            <a:r>
              <a:rPr lang="en-US" sz="2800" dirty="0" smtClean="0"/>
              <a:t>in the atmosphere at altitude, the </a:t>
            </a:r>
            <a:r>
              <a:rPr lang="en-US" sz="2800" b="1" dirty="0" smtClean="0"/>
              <a:t>heart rate in an athlete may be elevated to increase cardiac output and maintain an adequate oxygen supply to the </a:t>
            </a:r>
            <a:r>
              <a:rPr lang="en-US" sz="2800" b="1" dirty="0" err="1" smtClean="0"/>
              <a:t>body,both</a:t>
            </a:r>
            <a:r>
              <a:rPr lang="en-US" sz="2800" b="1" dirty="0" smtClean="0"/>
              <a:t> at rest and during exercise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Acute mountain sickness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 symptoms for acute mountain sickness are characterized by </a:t>
            </a:r>
            <a:r>
              <a:rPr lang="en-GB" b="1" dirty="0" smtClean="0"/>
              <a:t>headache, light-headedness, breathlessness, fatigue, insomnia, loss of appetite, and nausea</a:t>
            </a:r>
          </a:p>
          <a:p>
            <a:r>
              <a:rPr lang="en-GB" dirty="0" smtClean="0"/>
              <a:t>Usually, these symptoms will </a:t>
            </a:r>
            <a:r>
              <a:rPr lang="en-GB" b="1" dirty="0" smtClean="0"/>
              <a:t>begin 2 to 3 hours after the athlete has reached peak ascent</a:t>
            </a:r>
            <a:r>
              <a:rPr lang="en-GB" dirty="0" smtClean="0"/>
              <a:t>, but the condition is generally self-limiting and most of the symptoms </a:t>
            </a:r>
            <a:r>
              <a:rPr lang="en-GB" b="1" dirty="0" smtClean="0"/>
              <a:t>disappear after 2 to 3 days</a:t>
            </a:r>
            <a:endParaRPr lang="en-GB" b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Acclimatization-;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is the process of the body </a:t>
            </a:r>
            <a:r>
              <a:rPr lang="en-US" sz="2800" b="1" dirty="0" smtClean="0"/>
              <a:t>adjusting to the decreasing availability of oxygen</a:t>
            </a:r>
            <a:r>
              <a:rPr lang="en-US" sz="2800" dirty="0" smtClean="0"/>
              <a:t>. Some authors suggest that with any </a:t>
            </a:r>
            <a:r>
              <a:rPr lang="en-US" sz="2800" b="1" dirty="0" smtClean="0"/>
              <a:t>ascent to an altitude above 3000 </a:t>
            </a:r>
            <a:r>
              <a:rPr lang="en-US" sz="2800" b="1" dirty="0" smtClean="0"/>
              <a:t>m ,there </a:t>
            </a:r>
            <a:r>
              <a:rPr lang="en-US" sz="2800" b="1" dirty="0" smtClean="0"/>
              <a:t>should be a 2- to 3-day rest before further heavy athletic activity </a:t>
            </a:r>
            <a:r>
              <a:rPr lang="en-US" sz="2800" b="1" dirty="0" smtClean="0"/>
              <a:t>occurs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Treatment of acute mountain sickness by </a:t>
            </a:r>
            <a:r>
              <a:rPr lang="en-US" sz="2800" b="1" dirty="0" smtClean="0"/>
              <a:t>oxygen or descent </a:t>
            </a:r>
            <a:r>
              <a:rPr lang="en-US" sz="2800" dirty="0" smtClean="0"/>
              <a:t>is </a:t>
            </a:r>
            <a:r>
              <a:rPr lang="en-US" sz="2800" b="1" dirty="0" smtClean="0"/>
              <a:t>not</a:t>
            </a:r>
            <a:r>
              <a:rPr lang="en-US" sz="2800" dirty="0" smtClean="0"/>
              <a:t> usually required; </a:t>
            </a:r>
            <a:r>
              <a:rPr lang="en-US" sz="2800" b="1" dirty="0" smtClean="0"/>
              <a:t>aspirin, acetaminophen, or ibuprofen may relieve most headaches. </a:t>
            </a:r>
            <a:endParaRPr lang="en-US" sz="2800" b="1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980728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Other medications such as </a:t>
            </a:r>
            <a:r>
              <a:rPr lang="en-US" sz="2800" b="1" dirty="0" err="1" smtClean="0"/>
              <a:t>acetazolamide</a:t>
            </a:r>
            <a:r>
              <a:rPr lang="en-US" sz="2800" b="1" dirty="0" smtClean="0"/>
              <a:t> </a:t>
            </a:r>
            <a:r>
              <a:rPr lang="en-US" sz="2800" b="1" dirty="0" smtClean="0"/>
              <a:t>and </a:t>
            </a:r>
            <a:r>
              <a:rPr lang="en-US" sz="2800" b="1" dirty="0" err="1" smtClean="0"/>
              <a:t>dexamethasone</a:t>
            </a:r>
            <a:r>
              <a:rPr lang="en-US" sz="2800" b="1" dirty="0" smtClean="0"/>
              <a:t> </a:t>
            </a:r>
            <a:r>
              <a:rPr lang="en-US" sz="2800" dirty="0" smtClean="0"/>
              <a:t>may be given by a physician if the symptoms are </a:t>
            </a:r>
            <a:r>
              <a:rPr lang="en-US" sz="2800" b="1" dirty="0" smtClean="0"/>
              <a:t>severe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Severe </a:t>
            </a:r>
            <a:r>
              <a:rPr lang="en-US" sz="2800" dirty="0" smtClean="0"/>
              <a:t>prolonged acute mountain sickness responds to descent to a more normal altitude for the athlete.</a:t>
            </a:r>
            <a:endParaRPr lang="en-US" sz="28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High-Altitude Pulmonary </a:t>
            </a:r>
            <a:r>
              <a:rPr lang="en-GB" dirty="0" err="1" smtClean="0"/>
              <a:t>Edema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US" dirty="0" smtClean="0"/>
              <a:t> Fluid </a:t>
            </a:r>
            <a:r>
              <a:rPr lang="en-US" dirty="0" smtClean="0"/>
              <a:t>in the </a:t>
            </a:r>
            <a:r>
              <a:rPr lang="en-US" dirty="0" smtClean="0"/>
              <a:t>lung</a:t>
            </a:r>
          </a:p>
          <a:p>
            <a:pPr>
              <a:buNone/>
            </a:pPr>
            <a:r>
              <a:rPr lang="en-GB" dirty="0" smtClean="0"/>
              <a:t> Signs </a:t>
            </a:r>
            <a:r>
              <a:rPr lang="en-GB" dirty="0" smtClean="0"/>
              <a:t>and symptoms of high-altitude pulmonary </a:t>
            </a:r>
            <a:r>
              <a:rPr lang="en-GB" dirty="0" err="1" smtClean="0"/>
              <a:t>edema</a:t>
            </a:r>
            <a:r>
              <a:rPr lang="en-GB" dirty="0" smtClean="0"/>
              <a:t> may include extreme </a:t>
            </a:r>
            <a:r>
              <a:rPr lang="en-GB" b="1" dirty="0" smtClean="0"/>
              <a:t>fatigue, breathlessness at rest, severe cough with sputum, gurgling breaths, chest tightness, and blue- or gray-</a:t>
            </a:r>
            <a:r>
              <a:rPr lang="en-GB" b="1" dirty="0" err="1" smtClean="0"/>
              <a:t>colored</a:t>
            </a:r>
            <a:r>
              <a:rPr lang="en-GB" b="1" dirty="0" smtClean="0"/>
              <a:t> lips and fingernails</a:t>
            </a:r>
            <a:endParaRPr lang="en-GB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88832" cy="6480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Treatment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27584" y="1340769"/>
            <a:ext cx="7632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Treatment </a:t>
            </a:r>
            <a:r>
              <a:rPr lang="en-US" sz="2400" dirty="0" smtClean="0"/>
              <a:t>for high-altitude pulmonary edema is </a:t>
            </a:r>
            <a:r>
              <a:rPr lang="en-US" sz="2400" b="1" dirty="0" smtClean="0"/>
              <a:t>immediate descent to a safe </a:t>
            </a:r>
            <a:r>
              <a:rPr lang="en-US" sz="2400" b="1" dirty="0" smtClean="0"/>
              <a:t>altitude</a:t>
            </a:r>
            <a:r>
              <a:rPr lang="en-US" sz="2400" dirty="0" smtClean="0"/>
              <a:t>. </a:t>
            </a:r>
            <a:r>
              <a:rPr lang="en-US" sz="2400" dirty="0" smtClean="0"/>
              <a:t>Delay may be </a:t>
            </a:r>
            <a:r>
              <a:rPr lang="en-US" sz="2400" b="1" dirty="0" smtClean="0"/>
              <a:t>fatal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b="1" dirty="0" smtClean="0"/>
              <a:t>Safe </a:t>
            </a:r>
            <a:r>
              <a:rPr lang="en-US" sz="2400" b="1" dirty="0" smtClean="0"/>
              <a:t>altitude </a:t>
            </a:r>
            <a:r>
              <a:rPr lang="en-US" sz="2400" dirty="0" smtClean="0"/>
              <a:t>is usually described as the </a:t>
            </a:r>
            <a:r>
              <a:rPr lang="en-US" sz="2400" b="1" dirty="0" smtClean="0"/>
              <a:t>last elevation</a:t>
            </a:r>
            <a:r>
              <a:rPr lang="en-US" sz="2400" dirty="0" smtClean="0"/>
              <a:t> where the athlete </a:t>
            </a:r>
            <a:r>
              <a:rPr lang="en-US" sz="2400" b="1" dirty="0" smtClean="0"/>
              <a:t>felt well on awakening from a restful sleep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Oxygen</a:t>
            </a:r>
            <a:r>
              <a:rPr lang="en-US" sz="2400" dirty="0" smtClean="0"/>
              <a:t> </a:t>
            </a:r>
            <a:r>
              <a:rPr lang="en-US" sz="2400" dirty="0" smtClean="0"/>
              <a:t>should be administered if available. Medications such as </a:t>
            </a:r>
            <a:r>
              <a:rPr lang="en-US" sz="2400" b="1" dirty="0" err="1" smtClean="0"/>
              <a:t>nifediphine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salmeterol,and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sildenafil</a:t>
            </a:r>
            <a:r>
              <a:rPr lang="en-US" sz="2400" b="1" dirty="0" smtClean="0"/>
              <a:t> </a:t>
            </a:r>
            <a:r>
              <a:rPr lang="en-US" sz="2400" dirty="0" smtClean="0"/>
              <a:t>may be given by a physician to help relieve the symptoms of high-altitude pulmonary edema</a:t>
            </a:r>
            <a:endParaRPr lang="en-US" sz="24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High-Altitude Cerebral </a:t>
            </a:r>
            <a:r>
              <a:rPr lang="en-GB" dirty="0" err="1" smtClean="0"/>
              <a:t>Edema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71600" y="1484784"/>
            <a:ext cx="7344816" cy="5037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It </a:t>
            </a:r>
            <a:r>
              <a:rPr lang="en-US" sz="2400" dirty="0" smtClean="0"/>
              <a:t>is defined as a condition in which the </a:t>
            </a:r>
            <a:r>
              <a:rPr lang="en-US" sz="2400" b="1" dirty="0" smtClean="0"/>
              <a:t>brain swells and ceases to function </a:t>
            </a:r>
            <a:r>
              <a:rPr lang="en-US" sz="2400" b="1" dirty="0" smtClean="0"/>
              <a:t>properly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smtClean="0"/>
              <a:t>Like </a:t>
            </a:r>
            <a:r>
              <a:rPr lang="en-US" sz="2400" dirty="0" smtClean="0"/>
              <a:t>high-altitude pulmonary </a:t>
            </a:r>
            <a:r>
              <a:rPr lang="en-US" sz="2400" dirty="0" err="1" smtClean="0"/>
              <a:t>edema,the</a:t>
            </a:r>
            <a:r>
              <a:rPr lang="en-US" sz="2400" dirty="0" smtClean="0"/>
              <a:t> cause of high-altitude cerebral edema is </a:t>
            </a:r>
            <a:r>
              <a:rPr lang="en-US" sz="2400" b="1" dirty="0" smtClean="0"/>
              <a:t>poorly understood </a:t>
            </a:r>
            <a:r>
              <a:rPr lang="en-US" sz="2400" dirty="0" smtClean="0"/>
              <a:t>but is again likely related to </a:t>
            </a:r>
            <a:r>
              <a:rPr lang="en-US" sz="2400" b="1" dirty="0" smtClean="0"/>
              <a:t>changes in cellular permeability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Once </a:t>
            </a:r>
            <a:r>
              <a:rPr lang="en-US" sz="2400" dirty="0" smtClean="0"/>
              <a:t>high-altitude cerebral edema is present, it can progress rapidly and can be fatal within a few hours. Athletes with this illness are often </a:t>
            </a:r>
            <a:r>
              <a:rPr lang="en-US" sz="2400" b="1" dirty="0" smtClean="0"/>
              <a:t>confused and may not recognize that they are ill</a:t>
            </a:r>
            <a:r>
              <a:rPr lang="en-US" b="1" dirty="0" smtClean="0"/>
              <a:t>. 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545878"/>
            <a:ext cx="5904656" cy="590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168642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High-Altitude Cerebral </a:t>
            </a:r>
            <a:r>
              <a:rPr lang="en-GB" dirty="0" err="1" smtClean="0"/>
              <a:t>Edema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704856" cy="460851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Signs and symptoms may include </a:t>
            </a:r>
            <a:r>
              <a:rPr lang="en-GB" b="1" dirty="0" smtClean="0"/>
              <a:t>confusion, changes in behaviour, unusual or irrational behaviour, and lethargy.</a:t>
            </a:r>
            <a:r>
              <a:rPr lang="en-GB" dirty="0" smtClean="0"/>
              <a:t> It may be easier to recognize a characteristic loss of coordination called </a:t>
            </a:r>
            <a:r>
              <a:rPr lang="en-GB" b="1" dirty="0" smtClean="0"/>
              <a:t>ataxia</a:t>
            </a:r>
          </a:p>
          <a:p>
            <a:r>
              <a:rPr lang="en-US" b="1" dirty="0" smtClean="0"/>
              <a:t>This is a staggering walk that resembles the way a person walks while intoxicated on </a:t>
            </a:r>
            <a:r>
              <a:rPr lang="en-US" b="1" dirty="0" err="1" smtClean="0"/>
              <a:t>alcohol.The</a:t>
            </a:r>
            <a:r>
              <a:rPr lang="en-US" b="1" dirty="0" smtClean="0"/>
              <a:t> most extreme cases of high-altitude cerebral edema may involve the athlete going into a coma with death occurring within hours</a:t>
            </a:r>
            <a:r>
              <a:rPr lang="en-US" b="1" dirty="0" smtClean="0"/>
              <a:t>.</a:t>
            </a:r>
            <a:endParaRPr lang="en-GB" b="1" dirty="0" smtClean="0"/>
          </a:p>
          <a:p>
            <a:endParaRPr lang="en-GB" b="1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classic sign </a:t>
            </a:r>
            <a:r>
              <a:rPr lang="en-US" dirty="0" smtClean="0"/>
              <a:t>of high-altitude cerebral edema is </a:t>
            </a:r>
            <a:r>
              <a:rPr lang="en-US" b="1" dirty="0" smtClean="0"/>
              <a:t>a change in the ability to </a:t>
            </a:r>
            <a:r>
              <a:rPr lang="en-US" b="1" dirty="0" smtClean="0"/>
              <a:t>think</a:t>
            </a:r>
          </a:p>
          <a:p>
            <a:r>
              <a:rPr lang="en-US" b="1" dirty="0" smtClean="0"/>
              <a:t>Descent</a:t>
            </a:r>
          </a:p>
          <a:p>
            <a:r>
              <a:rPr lang="en-US" b="1" dirty="0" smtClean="0"/>
              <a:t>Oxygen administration and </a:t>
            </a:r>
            <a:r>
              <a:rPr lang="en-US" b="1" dirty="0" err="1" smtClean="0"/>
              <a:t>Dexamethasone</a:t>
            </a:r>
            <a:r>
              <a:rPr lang="en-US" b="1" dirty="0" smtClean="0"/>
              <a:t>.</a:t>
            </a:r>
            <a:endParaRPr lang="en-GB" b="1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612560" cy="810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illness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Heat illness disorders are classified as </a:t>
            </a:r>
          </a:p>
          <a:p>
            <a:r>
              <a:rPr lang="en-GB" dirty="0" smtClean="0"/>
              <a:t>Heat cramps</a:t>
            </a:r>
          </a:p>
          <a:p>
            <a:r>
              <a:rPr lang="en-GB" dirty="0" smtClean="0"/>
              <a:t>Heat exhaustion</a:t>
            </a:r>
          </a:p>
          <a:p>
            <a:r>
              <a:rPr lang="en-GB" dirty="0" smtClean="0"/>
              <a:t>Heat stroke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cramp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 smtClean="0"/>
              <a:t>Heat cramps tend to occur mainly in the leg area such as the calf and hamstring muscles.</a:t>
            </a:r>
          </a:p>
          <a:p>
            <a:pPr algn="just"/>
            <a:r>
              <a:rPr lang="en-GB" dirty="0" smtClean="0"/>
              <a:t>Thought to be caused by muscle fatigue with rapid water and electrolyte loss via the sweating mechanism</a:t>
            </a:r>
          </a:p>
          <a:p>
            <a:pPr algn="just"/>
            <a:r>
              <a:rPr lang="en-GB" dirty="0" smtClean="0"/>
              <a:t>Risk factors include 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 smtClean="0"/>
              <a:t>Lack of acclimatization......resulting in a less-efficient sweat mechanism and excessive sweating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 smtClean="0"/>
              <a:t>Irregular meals .... resulting in less than optimal electrolyte stores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 smtClean="0"/>
              <a:t>A history of cramping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cramp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Remove athlete from activity</a:t>
            </a:r>
          </a:p>
          <a:p>
            <a:r>
              <a:rPr lang="en-GB" dirty="0" smtClean="0"/>
              <a:t>Rehydrate and replace electrolyte losses</a:t>
            </a:r>
          </a:p>
          <a:p>
            <a:r>
              <a:rPr lang="en-GB" dirty="0" smtClean="0"/>
              <a:t>Try gentle passive stretching of involved muscle</a:t>
            </a:r>
          </a:p>
          <a:p>
            <a:r>
              <a:rPr lang="en-GB" dirty="0" smtClean="0"/>
              <a:t>Try light massage with ice to reduce the Muscle spasm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1753</TotalTime>
  <Words>2575</Words>
  <Application>Microsoft Office PowerPoint</Application>
  <PresentationFormat>On-screen Show (4:3)</PresentationFormat>
  <Paragraphs>241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Austin</vt:lpstr>
      <vt:lpstr>Environmental related Conditions</vt:lpstr>
      <vt:lpstr>Objectives</vt:lpstr>
      <vt:lpstr>Common environmental condition that can affect the Athletes</vt:lpstr>
      <vt:lpstr>Slide 4</vt:lpstr>
      <vt:lpstr>Slide 5</vt:lpstr>
      <vt:lpstr>Slide 6</vt:lpstr>
      <vt:lpstr>Heat illness</vt:lpstr>
      <vt:lpstr>Heat cramp</vt:lpstr>
      <vt:lpstr>Heat cramp</vt:lpstr>
      <vt:lpstr>Heat Exhaustion</vt:lpstr>
      <vt:lpstr>Signs and Symptoms of Heat Exhaustion</vt:lpstr>
      <vt:lpstr>Sweat Rate</vt:lpstr>
      <vt:lpstr>Slide 13</vt:lpstr>
      <vt:lpstr>Treatment of Heat Exhaustion</vt:lpstr>
      <vt:lpstr>Heat Stroke</vt:lpstr>
      <vt:lpstr>Signs and Symptoms of Heat Stroke</vt:lpstr>
      <vt:lpstr>Treatment of Heat Stroke</vt:lpstr>
      <vt:lpstr>Heat stroke: Treatment</vt:lpstr>
      <vt:lpstr>Slide 19</vt:lpstr>
      <vt:lpstr>Prevention of Heat-Related Emergencies</vt:lpstr>
      <vt:lpstr>Prevention of Heat-Related Emergencies</vt:lpstr>
      <vt:lpstr>Slide 22</vt:lpstr>
      <vt:lpstr>Slide 23</vt:lpstr>
      <vt:lpstr>Prevention of Heat-Related Emergencies</vt:lpstr>
      <vt:lpstr>Cold related emergency</vt:lpstr>
      <vt:lpstr>Hypothermia</vt:lpstr>
      <vt:lpstr>Signs and Symptoms of Hypothermia</vt:lpstr>
      <vt:lpstr>Treatment of Hypothermia</vt:lpstr>
      <vt:lpstr>Treatment of Hypothermia</vt:lpstr>
      <vt:lpstr>Frostbite</vt:lpstr>
      <vt:lpstr>Frostbite: Pathology</vt:lpstr>
      <vt:lpstr>levels of severity of frostbite</vt:lpstr>
      <vt:lpstr>Slide 33</vt:lpstr>
      <vt:lpstr>Slide 34</vt:lpstr>
      <vt:lpstr>Treatment for Frostbite</vt:lpstr>
      <vt:lpstr>Treatment for Frostbite</vt:lpstr>
      <vt:lpstr>Prevention of cold related emergency</vt:lpstr>
      <vt:lpstr>Slide 38</vt:lpstr>
      <vt:lpstr>Prevention of cold related emergency</vt:lpstr>
      <vt:lpstr>Lightning</vt:lpstr>
      <vt:lpstr>Lightning</vt:lpstr>
      <vt:lpstr>Lightning</vt:lpstr>
      <vt:lpstr>Guidelines on Lightning Safety</vt:lpstr>
      <vt:lpstr>Slide 44</vt:lpstr>
      <vt:lpstr>Slide 45</vt:lpstr>
      <vt:lpstr>Slide 46</vt:lpstr>
      <vt:lpstr>Slide 47</vt:lpstr>
      <vt:lpstr>Slide 48</vt:lpstr>
      <vt:lpstr>Emergency First Aid Procedures: Lightning Strike</vt:lpstr>
      <vt:lpstr>Emergency First Aid Procedures: Lightning Strike</vt:lpstr>
      <vt:lpstr>Altitude disorders</vt:lpstr>
      <vt:lpstr>Slide 52</vt:lpstr>
      <vt:lpstr>Slide 53</vt:lpstr>
      <vt:lpstr>Acute mountain sickness</vt:lpstr>
      <vt:lpstr>Slide 55</vt:lpstr>
      <vt:lpstr>Slide 56</vt:lpstr>
      <vt:lpstr>High-Altitude Pulmonary Edema</vt:lpstr>
      <vt:lpstr>         Treatment</vt:lpstr>
      <vt:lpstr>High-Altitude Cerebral Edema</vt:lpstr>
      <vt:lpstr>High-Altitude Cerebral Edema</vt:lpstr>
      <vt:lpstr>Slide 61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Umair</dc:creator>
  <cp:lastModifiedBy>Windows User</cp:lastModifiedBy>
  <cp:revision>96</cp:revision>
  <dcterms:created xsi:type="dcterms:W3CDTF">2013-11-29T18:31:27Z</dcterms:created>
  <dcterms:modified xsi:type="dcterms:W3CDTF">2017-04-27T06:20:09Z</dcterms:modified>
</cp:coreProperties>
</file>