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1" r:id="rId3"/>
    <p:sldId id="353" r:id="rId4"/>
    <p:sldId id="354" r:id="rId5"/>
    <p:sldId id="355" r:id="rId6"/>
    <p:sldId id="356" r:id="rId7"/>
    <p:sldId id="357" r:id="rId8"/>
    <p:sldId id="358" r:id="rId9"/>
    <p:sldId id="360" r:id="rId10"/>
    <p:sldId id="359" r:id="rId11"/>
    <p:sldId id="361" r:id="rId12"/>
    <p:sldId id="362" r:id="rId13"/>
    <p:sldId id="363" r:id="rId14"/>
    <p:sldId id="364" r:id="rId15"/>
    <p:sldId id="365" r:id="rId16"/>
    <p:sldId id="366" r:id="rId17"/>
    <p:sldId id="367" r:id="rId18"/>
    <p:sldId id="368" r:id="rId19"/>
    <p:sldId id="369" r:id="rId20"/>
    <p:sldId id="371" r:id="rId21"/>
    <p:sldId id="372" r:id="rId22"/>
    <p:sldId id="373" r:id="rId23"/>
    <p:sldId id="374" r:id="rId24"/>
    <p:sldId id="375" r:id="rId25"/>
    <p:sldId id="376" r:id="rId26"/>
    <p:sldId id="3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E9CB5-B09A-4655-AF97-8B35942EF7C8}"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4E42-BB2C-4AA2-96FE-E820699C2484}" type="slidenum">
              <a:rPr lang="en-US" smtClean="0"/>
              <a:t>‹#›</a:t>
            </a:fld>
            <a:endParaRPr lang="en-US"/>
          </a:p>
        </p:txBody>
      </p:sp>
    </p:spTree>
    <p:extLst>
      <p:ext uri="{BB962C8B-B14F-4D97-AF65-F5344CB8AC3E}">
        <p14:creationId xmlns:p14="http://schemas.microsoft.com/office/powerpoint/2010/main" val="135443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32815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0190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0929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48778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14212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341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198ED-B76D-4BA9-8378-44807AD7F640}"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23947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198ED-B76D-4BA9-8378-44807AD7F640}"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2558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198ED-B76D-4BA9-8378-44807AD7F640}"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44866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92096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72593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198ED-B76D-4BA9-8378-44807AD7F640}" type="datetimeFigureOut">
              <a:rPr lang="en-US" smtClean="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612C-91AF-48CF-9CFA-32AF07D55A59}" type="slidenum">
              <a:rPr lang="en-US" smtClean="0"/>
              <a:t>‹#›</a:t>
            </a:fld>
            <a:endParaRPr lang="en-US"/>
          </a:p>
        </p:txBody>
      </p:sp>
    </p:spTree>
    <p:extLst>
      <p:ext uri="{BB962C8B-B14F-4D97-AF65-F5344CB8AC3E}">
        <p14:creationId xmlns:p14="http://schemas.microsoft.com/office/powerpoint/2010/main" val="256467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3" y="1214438"/>
            <a:ext cx="9505950" cy="2387600"/>
          </a:xfrm>
        </p:spPr>
        <p:txBody>
          <a:bodyPr anchor="t">
            <a:normAutofit/>
          </a:bodyPr>
          <a:lstStyle/>
          <a:p>
            <a:pPr algn="l"/>
            <a:r>
              <a:rPr lang="en-US" sz="2800" dirty="0" smtClean="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smtClean="0">
                <a:ln w="0"/>
                <a:effectLst>
                  <a:outerShdw blurRad="38100" dist="19050" dir="2700000" algn="tl" rotWithShape="0">
                    <a:schemeClr val="dk1">
                      <a:alpha val="40000"/>
                    </a:schemeClr>
                  </a:outerShdw>
                </a:effectLst>
                <a:latin typeface="Arial Black" panose="020B0A04020102020204" pitchFamily="34" charset="0"/>
              </a:rPr>
            </a:br>
            <a:r>
              <a:rPr lang="en-US" sz="2800" dirty="0" smtClean="0">
                <a:ln w="0"/>
                <a:effectLst>
                  <a:outerShdw blurRad="38100" dist="19050" dir="2700000" algn="tl" rotWithShape="0">
                    <a:schemeClr val="dk1">
                      <a:alpha val="40000"/>
                    </a:schemeClr>
                  </a:outerShdw>
                </a:effectLst>
                <a:latin typeface="Arial Black" panose="020B0A04020102020204" pitchFamily="34" charset="0"/>
              </a:rPr>
              <a:t>              UNIVERSITY OF SARGODHA </a:t>
            </a:r>
            <a:r>
              <a:rPr lang="en-US" sz="2800" dirty="0" smtClean="0">
                <a:ln w="0"/>
                <a:effectLst>
                  <a:outerShdw blurRad="38100" dist="19050" dir="2700000" algn="tl" rotWithShape="0">
                    <a:schemeClr val="dk1">
                      <a:alpha val="40000"/>
                    </a:schemeClr>
                  </a:outerShdw>
                </a:effectLst>
              </a:rPr>
              <a:t/>
            </a:r>
            <a:br>
              <a:rPr lang="en-US" sz="2800" dirty="0" smtClean="0">
                <a:ln w="0"/>
                <a:effectLst>
                  <a:outerShdw blurRad="38100" dist="19050" dir="2700000" algn="tl" rotWithShape="0">
                    <a:schemeClr val="dk1">
                      <a:alpha val="40000"/>
                    </a:schemeClr>
                  </a:outerShdw>
                </a:effectLst>
              </a:rPr>
            </a:br>
            <a:r>
              <a:rPr lang="en-US" sz="2800" dirty="0" smtClean="0">
                <a:ln w="0"/>
                <a:effectLst>
                  <a:outerShdw blurRad="38100" dist="19050" dir="2700000" algn="tl" rotWithShape="0">
                    <a:schemeClr val="dk1">
                      <a:alpha val="40000"/>
                    </a:schemeClr>
                  </a:outerShdw>
                </a:effectLst>
              </a:rPr>
              <a:t/>
            </a:r>
            <a:br>
              <a:rPr lang="en-US" sz="2800" dirty="0" smtClean="0">
                <a:ln w="0"/>
                <a:effectLst>
                  <a:outerShdw blurRad="38100" dist="19050" dir="2700000" algn="tl" rotWithShape="0">
                    <a:schemeClr val="dk1">
                      <a:alpha val="40000"/>
                    </a:schemeClr>
                  </a:outerShdw>
                </a:effectLst>
              </a:rPr>
            </a:br>
            <a:r>
              <a:rPr lang="en-US" sz="2800" u="sng" dirty="0" smtClean="0">
                <a:ln w="0"/>
                <a:effectLst>
                  <a:outerShdw blurRad="38100" dist="19050" dir="2700000" algn="tl" rotWithShape="0">
                    <a:schemeClr val="dk1">
                      <a:alpha val="40000"/>
                    </a:schemeClr>
                  </a:outerShdw>
                </a:effectLst>
                <a:latin typeface="Arial Black" panose="020B0A04020102020204" pitchFamily="34" charset="0"/>
              </a:rPr>
              <a:t>DESIGN OF STRUCTURES (CE-409)</a:t>
            </a:r>
            <a:br>
              <a:rPr lang="en-US" sz="2800" u="sng" dirty="0" smtClean="0">
                <a:ln w="0"/>
                <a:effectLst>
                  <a:outerShdw blurRad="38100" dist="19050" dir="2700000" algn="tl" rotWithShape="0">
                    <a:schemeClr val="dk1">
                      <a:alpha val="40000"/>
                    </a:schemeClr>
                  </a:outerShdw>
                </a:effectLst>
                <a:latin typeface="Arial Black" panose="020B0A04020102020204" pitchFamily="34" charset="0"/>
              </a:rPr>
            </a:br>
            <a:r>
              <a:rPr lang="en-US" sz="2800" u="sng" dirty="0" smtClean="0">
                <a:ln w="0"/>
                <a:effectLst>
                  <a:outerShdw blurRad="38100" dist="19050" dir="2700000" algn="tl" rotWithShape="0">
                    <a:schemeClr val="dk1">
                      <a:alpha val="40000"/>
                    </a:schemeClr>
                  </a:outerShdw>
                </a:effectLst>
                <a:latin typeface="Arial Black" panose="020B0A04020102020204" pitchFamily="34" charset="0"/>
              </a:rPr>
              <a:t>01-Credit Hour</a:t>
            </a:r>
            <a:endParaRPr lang="en-US" sz="2800" u="sng"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3" name="Subtitle 2"/>
          <p:cNvSpPr>
            <a:spLocks noGrp="1"/>
          </p:cNvSpPr>
          <p:nvPr>
            <p:ph type="subTitle" idx="1"/>
          </p:nvPr>
        </p:nvSpPr>
        <p:spPr>
          <a:xfrm>
            <a:off x="1524000" y="3602038"/>
            <a:ext cx="9144000" cy="2584450"/>
          </a:xfrm>
        </p:spPr>
        <p:txBody>
          <a:bodyPr>
            <a:normAutofit/>
          </a:bodyPr>
          <a:lstStyle/>
          <a:p>
            <a:pPr algn="just"/>
            <a:r>
              <a:rPr lang="en-US" b="1" dirty="0" smtClean="0">
                <a:latin typeface="Bookman Old Style" panose="02050604050505020204" pitchFamily="18" charset="0"/>
              </a:rPr>
              <a:t>                         LECTURE-5</a:t>
            </a:r>
            <a:endParaRPr lang="en-US" b="1" dirty="0">
              <a:latin typeface="Bookman Old Style" panose="02050604050505020204" pitchFamily="18" charset="0"/>
            </a:endParaRPr>
          </a:p>
          <a:p>
            <a:pPr algn="just"/>
            <a:r>
              <a:rPr lang="en-US" b="1" dirty="0" smtClean="0">
                <a:latin typeface="Bookman Old Style" panose="02050604050505020204" pitchFamily="18" charset="0"/>
              </a:rPr>
              <a:t>                         </a:t>
            </a:r>
          </a:p>
          <a:p>
            <a:pPr algn="just"/>
            <a:r>
              <a:rPr lang="en-US" b="1" dirty="0">
                <a:latin typeface="Bookman Old Style" panose="02050604050505020204" pitchFamily="18" charset="0"/>
              </a:rPr>
              <a:t> </a:t>
            </a:r>
            <a:r>
              <a:rPr lang="en-US" b="1" dirty="0" smtClean="0">
                <a:latin typeface="Bookman Old Style" panose="02050604050505020204" pitchFamily="18" charset="0"/>
              </a:rPr>
              <a:t> </a:t>
            </a:r>
            <a:r>
              <a:rPr lang="en-US" b="1" u="sng" dirty="0" smtClean="0">
                <a:latin typeface="Bookman Old Style" panose="02050604050505020204" pitchFamily="18" charset="0"/>
              </a:rPr>
              <a:t>SERVICEABILITY    </a:t>
            </a:r>
          </a:p>
          <a:p>
            <a:pPr algn="l"/>
            <a:endParaRPr lang="en-US" b="1" dirty="0" smtClean="0">
              <a:latin typeface="Bookman Old Style" panose="02050604050505020204" pitchFamily="18" charset="0"/>
            </a:endParaRPr>
          </a:p>
          <a:p>
            <a:pPr algn="l"/>
            <a:endParaRPr lang="en-US" b="1" dirty="0" smtClean="0">
              <a:latin typeface="Bookman Old Style" panose="02050604050505020204" pitchFamily="18" charset="0"/>
            </a:endParaRPr>
          </a:p>
          <a:p>
            <a:pPr algn="l">
              <a:lnSpc>
                <a:spcPct val="10000"/>
              </a:lnSpc>
            </a:pPr>
            <a:endParaRPr lang="en-US" b="1" dirty="0" smtClean="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364" y="1714508"/>
            <a:ext cx="3878574" cy="2571743"/>
          </a:xfrm>
          <a:prstGeom prst="rect">
            <a:avLst/>
          </a:prstGeom>
        </p:spPr>
      </p:pic>
    </p:spTree>
    <p:extLst>
      <p:ext uri="{BB962C8B-B14F-4D97-AF65-F5344CB8AC3E}">
        <p14:creationId xmlns:p14="http://schemas.microsoft.com/office/powerpoint/2010/main" val="302512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endParaRPr lang="en-US" sz="3600" b="1" u="sng" dirty="0" smtClean="0"/>
          </a:p>
          <a:p>
            <a:pPr marL="0" indent="0" algn="ctr">
              <a:buNone/>
            </a:pPr>
            <a:r>
              <a:rPr lang="en-US" sz="14400" b="1" dirty="0" smtClean="0"/>
              <a:t>REASONS FOR CONTROLLING CRACK WIDTH……</a:t>
            </a:r>
            <a:endParaRPr lang="en-US" sz="9600" b="1" dirty="0" smtClean="0">
              <a:solidFill>
                <a:schemeClr val="accent1"/>
              </a:solidFill>
            </a:endParaRPr>
          </a:p>
          <a:p>
            <a:pPr algn="just"/>
            <a:r>
              <a:rPr lang="en-US" sz="9600" dirty="0" smtClean="0">
                <a:solidFill>
                  <a:schemeClr val="tx1"/>
                </a:solidFill>
              </a:rPr>
              <a:t>Sand blasting the surface will accentuate the apparent width of cracks, making small cracks much more noticeable.</a:t>
            </a:r>
          </a:p>
          <a:p>
            <a:pPr algn="just"/>
            <a:r>
              <a:rPr lang="en-US" sz="9600" dirty="0" smtClean="0">
                <a:solidFill>
                  <a:schemeClr val="tx1"/>
                </a:solidFill>
              </a:rPr>
              <a:t>Limit states resulting from cracking of concrete are summarized in table 9-1.</a:t>
            </a:r>
          </a:p>
          <a:p>
            <a:pPr algn="just"/>
            <a:r>
              <a:rPr lang="en-US" sz="9600" dirty="0" smtClean="0">
                <a:solidFill>
                  <a:schemeClr val="tx1"/>
                </a:solidFill>
              </a:rPr>
              <a:t>It should be noted that reinforced concrete structures normally crack when carrying service loads.</a:t>
            </a:r>
          </a:p>
          <a:p>
            <a:pPr algn="just"/>
            <a:r>
              <a:rPr lang="en-US" sz="9600" dirty="0">
                <a:solidFill>
                  <a:schemeClr val="tx1"/>
                </a:solidFill>
              </a:rPr>
              <a:t>C</a:t>
            </a:r>
            <a:r>
              <a:rPr lang="en-US" sz="9600" dirty="0" smtClean="0">
                <a:solidFill>
                  <a:schemeClr val="tx1"/>
                </a:solidFill>
              </a:rPr>
              <a:t>rack control is important in the design of liquid-retaining structures, Leakage is  a function of crack width, provided the cracks extend through the concrete member.</a:t>
            </a:r>
          </a:p>
          <a:p>
            <a:pPr algn="just"/>
            <a:r>
              <a:rPr lang="en-US" sz="9600" dirty="0" smtClean="0">
                <a:solidFill>
                  <a:schemeClr val="tx1"/>
                </a:solidFill>
              </a:rPr>
              <a:t>Corrosion of reinforcement has traditionally been related to crack width. More recent studies suggest that the factors governing the eventual development of corrosion are independent of crack width, although the period of time required for corrosion to start is a function of crack width.</a:t>
            </a:r>
          </a:p>
          <a:p>
            <a:pPr algn="just"/>
            <a:r>
              <a:rPr lang="en-US" sz="9600" dirty="0" smtClean="0">
                <a:solidFill>
                  <a:schemeClr val="tx1"/>
                </a:solidFill>
              </a:rPr>
              <a:t>Reinforcement surrounded by  concrete will not corrode until an electrolytic cell can be established.</a:t>
            </a:r>
          </a:p>
          <a:p>
            <a:pPr algn="just"/>
            <a:r>
              <a:rPr lang="en-US" sz="9600" dirty="0" smtClean="0">
                <a:solidFill>
                  <a:schemeClr val="tx1"/>
                </a:solidFill>
              </a:rPr>
              <a:t>This will occur when the carbonization of the concrete reaches the steel or when chlorides penetrates through the concrete to the bar surface.</a:t>
            </a:r>
          </a:p>
          <a:p>
            <a:pPr algn="just"/>
            <a:endParaRPr lang="en-US" sz="9600" dirty="0" smtClean="0">
              <a:solidFill>
                <a:schemeClr val="tx1"/>
              </a:solidFill>
            </a:endParaRPr>
          </a:p>
          <a:p>
            <a:pPr algn="just"/>
            <a:endParaRPr lang="en-US" sz="9600" dirty="0" smtClean="0">
              <a:solidFill>
                <a:schemeClr val="tx1"/>
              </a:solidFill>
            </a:endParaRPr>
          </a:p>
          <a:p>
            <a:pPr algn="just"/>
            <a:endParaRPr lang="en-US" sz="9600" dirty="0" smtClean="0">
              <a:solidFill>
                <a:schemeClr val="tx1"/>
              </a:solidFill>
            </a:endParaRPr>
          </a:p>
          <a:p>
            <a:pPr marL="0" indent="0" algn="just">
              <a:buNone/>
            </a:pPr>
            <a:r>
              <a:rPr lang="en-US" sz="9600" dirty="0">
                <a:solidFill>
                  <a:schemeClr val="tx1"/>
                </a:solidFill>
              </a:rPr>
              <a:t> </a:t>
            </a: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5431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32500" lnSpcReduction="20000"/>
          </a:bodyPr>
          <a:lstStyle/>
          <a:p>
            <a:pPr marL="0" indent="0">
              <a:buNone/>
            </a:pPr>
            <a:endParaRPr lang="en-US" sz="3600" b="1" u="sng" dirty="0" smtClean="0"/>
          </a:p>
          <a:p>
            <a:pPr marL="0" indent="0" algn="ctr">
              <a:buNone/>
            </a:pPr>
            <a:r>
              <a:rPr lang="en-US" sz="14400" b="1" dirty="0" smtClean="0"/>
              <a:t>REASONS FOR CONTROLLING CRACK WIDTH……</a:t>
            </a:r>
            <a:endParaRPr lang="en-US" sz="9600" b="1" dirty="0" smtClean="0">
              <a:solidFill>
                <a:schemeClr val="accent1"/>
              </a:solidFill>
            </a:endParaRPr>
          </a:p>
          <a:p>
            <a:pPr algn="just"/>
            <a:r>
              <a:rPr lang="en-US" sz="9600" dirty="0" smtClean="0">
                <a:solidFill>
                  <a:schemeClr val="tx1"/>
                </a:solidFill>
              </a:rPr>
              <a:t>The time taken for this to occur will depend a number of factors: whether the concrete is cracked, the environment, the thickness of the cover and the permeability of the concrete.</a:t>
            </a:r>
          </a:p>
          <a:p>
            <a:pPr algn="just"/>
            <a:r>
              <a:rPr lang="en-US" sz="9600" dirty="0" smtClean="0">
                <a:solidFill>
                  <a:schemeClr val="tx1"/>
                </a:solidFill>
              </a:rPr>
              <a:t>If the concrete is cracked, the time required for a corrosion cell to be established is function of crack width.</a:t>
            </a:r>
          </a:p>
          <a:p>
            <a:pPr algn="just"/>
            <a:r>
              <a:rPr lang="en-US" sz="9600" dirty="0" smtClean="0">
                <a:solidFill>
                  <a:schemeClr val="tx1"/>
                </a:solidFill>
              </a:rPr>
              <a:t>After a period of 5 to 10 years, however, the amount of corrosion is essentially independent of crack width.</a:t>
            </a:r>
          </a:p>
          <a:p>
            <a:pPr marL="0" indent="0" algn="just">
              <a:buNone/>
            </a:pPr>
            <a:r>
              <a:rPr lang="en-US" sz="9600" dirty="0" smtClean="0">
                <a:solidFill>
                  <a:schemeClr val="tx1"/>
                </a:solidFill>
              </a:rPr>
              <a:t> </a:t>
            </a:r>
          </a:p>
          <a:p>
            <a:pPr marL="0" indent="0" algn="just">
              <a:buNone/>
            </a:pPr>
            <a:r>
              <a:rPr lang="en-US" sz="9600" dirty="0">
                <a:solidFill>
                  <a:schemeClr val="tx1"/>
                </a:solidFill>
              </a:rPr>
              <a:t> </a:t>
            </a: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24498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114425" y="285750"/>
            <a:ext cx="10072687" cy="5872163"/>
          </a:xfrm>
          <a:prstGeom prst="rect">
            <a:avLst/>
          </a:prstGeom>
        </p:spPr>
      </p:pic>
    </p:spTree>
    <p:extLst>
      <p:ext uri="{BB962C8B-B14F-4D97-AF65-F5344CB8AC3E}">
        <p14:creationId xmlns:p14="http://schemas.microsoft.com/office/powerpoint/2010/main" val="1133338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615675" y="528639"/>
            <a:ext cx="8853488" cy="2069306"/>
          </a:xfrm>
          <a:prstGeom prst="rect">
            <a:avLst/>
          </a:prstGeom>
        </p:spPr>
      </p:pic>
      <p:pic>
        <p:nvPicPr>
          <p:cNvPr id="4" name="Picture 3"/>
          <p:cNvPicPr>
            <a:picLocks noChangeAspect="1"/>
          </p:cNvPicPr>
          <p:nvPr/>
        </p:nvPicPr>
        <p:blipFill>
          <a:blip r:embed="rId3"/>
          <a:stretch>
            <a:fillRect/>
          </a:stretch>
        </p:blipFill>
        <p:spPr>
          <a:xfrm>
            <a:off x="1182288" y="2797969"/>
            <a:ext cx="9286875" cy="2452687"/>
          </a:xfrm>
          <a:prstGeom prst="rect">
            <a:avLst/>
          </a:prstGeom>
        </p:spPr>
      </p:pic>
    </p:spTree>
    <p:extLst>
      <p:ext uri="{BB962C8B-B14F-4D97-AF65-F5344CB8AC3E}">
        <p14:creationId xmlns:p14="http://schemas.microsoft.com/office/powerpoint/2010/main" val="3050807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584718" y="681038"/>
            <a:ext cx="9402369" cy="4886324"/>
          </a:xfrm>
          <a:prstGeom prst="rect">
            <a:avLst/>
          </a:prstGeom>
        </p:spPr>
      </p:pic>
    </p:spTree>
    <p:extLst>
      <p:ext uri="{BB962C8B-B14F-4D97-AF65-F5344CB8AC3E}">
        <p14:creationId xmlns:p14="http://schemas.microsoft.com/office/powerpoint/2010/main" val="1155242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rotWithShape="1">
          <a:blip r:embed="rId2"/>
          <a:srcRect b="17568"/>
          <a:stretch/>
        </p:blipFill>
        <p:spPr>
          <a:xfrm>
            <a:off x="1660919" y="892968"/>
            <a:ext cx="8763000" cy="2033588"/>
          </a:xfrm>
          <a:prstGeom prst="rect">
            <a:avLst/>
          </a:prstGeom>
        </p:spPr>
      </p:pic>
    </p:spTree>
    <p:extLst>
      <p:ext uri="{BB962C8B-B14F-4D97-AF65-F5344CB8AC3E}">
        <p14:creationId xmlns:p14="http://schemas.microsoft.com/office/powerpoint/2010/main" val="4265988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 (EXAMPLE FROM MACGREGGOR)</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733549" y="1104903"/>
            <a:ext cx="8181975" cy="3181350"/>
          </a:xfrm>
          <a:prstGeom prst="rect">
            <a:avLst/>
          </a:prstGeom>
        </p:spPr>
      </p:pic>
      <p:pic>
        <p:nvPicPr>
          <p:cNvPr id="6" name="Picture 5"/>
          <p:cNvPicPr>
            <a:picLocks noChangeAspect="1"/>
          </p:cNvPicPr>
          <p:nvPr/>
        </p:nvPicPr>
        <p:blipFill>
          <a:blip r:embed="rId3"/>
          <a:stretch>
            <a:fillRect/>
          </a:stretch>
        </p:blipFill>
        <p:spPr>
          <a:xfrm>
            <a:off x="2628900" y="4195764"/>
            <a:ext cx="7729538" cy="1995487"/>
          </a:xfrm>
          <a:prstGeom prst="rect">
            <a:avLst/>
          </a:prstGeom>
        </p:spPr>
      </p:pic>
    </p:spTree>
    <p:extLst>
      <p:ext uri="{BB962C8B-B14F-4D97-AF65-F5344CB8AC3E}">
        <p14:creationId xmlns:p14="http://schemas.microsoft.com/office/powerpoint/2010/main" val="90311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50" y="10001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 (EXAMPLE FROM MACGREGGOR)</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228850" y="1328738"/>
            <a:ext cx="7986713" cy="4100512"/>
          </a:xfrm>
          <a:prstGeom prst="rect">
            <a:avLst/>
          </a:prstGeom>
        </p:spPr>
      </p:pic>
    </p:spTree>
    <p:extLst>
      <p:ext uri="{BB962C8B-B14F-4D97-AF65-F5344CB8AC3E}">
        <p14:creationId xmlns:p14="http://schemas.microsoft.com/office/powerpoint/2010/main" val="419479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 (EXAMPLE FROM MACGREGGOR)</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029885" y="1345406"/>
            <a:ext cx="11258550" cy="2143125"/>
          </a:xfrm>
          <a:prstGeom prst="rect">
            <a:avLst/>
          </a:prstGeom>
        </p:spPr>
      </p:pic>
    </p:spTree>
    <p:extLst>
      <p:ext uri="{BB962C8B-B14F-4D97-AF65-F5344CB8AC3E}">
        <p14:creationId xmlns:p14="http://schemas.microsoft.com/office/powerpoint/2010/main" val="2162427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200" b="1" dirty="0" smtClean="0"/>
              <a:t>LIMITATIONS ON CRACK WIDTH….. (EXAMPLE FROM MACGREGGOR)</a:t>
            </a:r>
            <a:endParaRPr lang="en-US" sz="2400" b="1" dirty="0" smtClean="0">
              <a:solidFill>
                <a:schemeClr val="accent1"/>
              </a:solidFill>
            </a:endParaRPr>
          </a:p>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57337" y="1143000"/>
            <a:ext cx="9077325" cy="4857750"/>
          </a:xfrm>
          <a:prstGeom prst="rect">
            <a:avLst/>
          </a:prstGeom>
        </p:spPr>
      </p:pic>
    </p:spTree>
    <p:extLst>
      <p:ext uri="{BB962C8B-B14F-4D97-AF65-F5344CB8AC3E}">
        <p14:creationId xmlns:p14="http://schemas.microsoft.com/office/powerpoint/2010/main" val="177865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SERVICEABILITY</a:t>
            </a:r>
            <a:endParaRPr lang="en-US" sz="2400" b="1" dirty="0" smtClean="0">
              <a:solidFill>
                <a:schemeClr val="accent1"/>
              </a:solidFill>
            </a:endParaRPr>
          </a:p>
          <a:p>
            <a:pPr algn="just"/>
            <a:r>
              <a:rPr lang="en-US" sz="2400" dirty="0" smtClean="0">
                <a:solidFill>
                  <a:schemeClr val="tx1"/>
                </a:solidFill>
              </a:rPr>
              <a:t>In earlier lectures, limit state design was discussed. The limit states (at which the structure becomes unfit for its intended function) were divided into two groups: those leading to collapse and those which disrupt the use of structures but do not cause collapse. These were referred to as ultimate states and serviceability limit states, respectively</a:t>
            </a:r>
          </a:p>
          <a:p>
            <a:pPr algn="just"/>
            <a:r>
              <a:rPr lang="en-US" sz="2400" dirty="0" smtClean="0">
                <a:solidFill>
                  <a:schemeClr val="tx1"/>
                </a:solidFill>
              </a:rPr>
              <a:t>The major serviceability limit states for reinforced concrete structures are caused by excessive crack widths, excessive deflections and undesirable vibrations.</a:t>
            </a:r>
          </a:p>
          <a:p>
            <a:pPr algn="just"/>
            <a:r>
              <a:rPr lang="en-US" sz="2400" dirty="0" smtClean="0">
                <a:solidFill>
                  <a:schemeClr val="tx1"/>
                </a:solidFill>
              </a:rPr>
              <a:t>Although fatigue is an ultimate limit state, it occurs at service loads and so is considered here.</a:t>
            </a:r>
          </a:p>
          <a:p>
            <a:pPr algn="just"/>
            <a:r>
              <a:rPr lang="en-US" sz="2400" dirty="0" smtClean="0">
                <a:solidFill>
                  <a:schemeClr val="tx1"/>
                </a:solidFill>
              </a:rPr>
              <a:t>The term service loads and working loads refer to loads encountered in the everyday use of structure.</a:t>
            </a:r>
          </a:p>
          <a:p>
            <a:pPr algn="just"/>
            <a:r>
              <a:rPr lang="en-US" sz="2400" dirty="0" smtClean="0">
                <a:solidFill>
                  <a:schemeClr val="tx1"/>
                </a:solidFill>
              </a:rPr>
              <a:t>Service loads are generally taken to be the specified loads without load factors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0461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895350" y="140493"/>
            <a:ext cx="11296650" cy="5572125"/>
          </a:xfrm>
          <a:prstGeom prst="rect">
            <a:avLst/>
          </a:prstGeom>
        </p:spPr>
      </p:pic>
    </p:spTree>
    <p:extLst>
      <p:ext uri="{BB962C8B-B14F-4D97-AF65-F5344CB8AC3E}">
        <p14:creationId xmlns:p14="http://schemas.microsoft.com/office/powerpoint/2010/main" val="2215081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221578" y="100014"/>
            <a:ext cx="10096500" cy="5410200"/>
          </a:xfrm>
          <a:prstGeom prst="rect">
            <a:avLst/>
          </a:prstGeom>
        </p:spPr>
      </p:pic>
    </p:spTree>
    <p:extLst>
      <p:ext uri="{BB962C8B-B14F-4D97-AF65-F5344CB8AC3E}">
        <p14:creationId xmlns:p14="http://schemas.microsoft.com/office/powerpoint/2010/main" val="647429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08443" y="264318"/>
            <a:ext cx="10893033" cy="5324475"/>
          </a:xfrm>
          <a:prstGeom prst="rect">
            <a:avLst/>
          </a:prstGeom>
        </p:spPr>
      </p:pic>
    </p:spTree>
    <p:extLst>
      <p:ext uri="{BB962C8B-B14F-4D97-AF65-F5344CB8AC3E}">
        <p14:creationId xmlns:p14="http://schemas.microsoft.com/office/powerpoint/2010/main" val="3873121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08443" y="407193"/>
            <a:ext cx="10506075" cy="5038725"/>
          </a:xfrm>
          <a:prstGeom prst="rect">
            <a:avLst/>
          </a:prstGeom>
        </p:spPr>
      </p:pic>
    </p:spTree>
    <p:extLst>
      <p:ext uri="{BB962C8B-B14F-4D97-AF65-F5344CB8AC3E}">
        <p14:creationId xmlns:p14="http://schemas.microsoft.com/office/powerpoint/2010/main" val="2419630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908443" y="85726"/>
            <a:ext cx="10772775" cy="3905250"/>
          </a:xfrm>
          <a:prstGeom prst="rect">
            <a:avLst/>
          </a:prstGeom>
        </p:spPr>
      </p:pic>
    </p:spTree>
    <p:extLst>
      <p:ext uri="{BB962C8B-B14F-4D97-AF65-F5344CB8AC3E}">
        <p14:creationId xmlns:p14="http://schemas.microsoft.com/office/powerpoint/2010/main" val="2095107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2805112" y="947737"/>
            <a:ext cx="6581775" cy="4962525"/>
          </a:xfrm>
          <a:prstGeom prst="rect">
            <a:avLst/>
          </a:prstGeom>
        </p:spPr>
      </p:pic>
    </p:spTree>
    <p:extLst>
      <p:ext uri="{BB962C8B-B14F-4D97-AF65-F5344CB8AC3E}">
        <p14:creationId xmlns:p14="http://schemas.microsoft.com/office/powerpoint/2010/main" val="1974332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449" y="100014"/>
            <a:ext cx="11159731" cy="6076949"/>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060844" y="754856"/>
            <a:ext cx="9963150" cy="4953000"/>
          </a:xfrm>
          <a:prstGeom prst="rect">
            <a:avLst/>
          </a:prstGeom>
        </p:spPr>
      </p:pic>
    </p:spTree>
    <p:extLst>
      <p:ext uri="{BB962C8B-B14F-4D97-AF65-F5344CB8AC3E}">
        <p14:creationId xmlns:p14="http://schemas.microsoft.com/office/powerpoint/2010/main" val="2186440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smtClean="0"/>
          </a:p>
          <a:p>
            <a:pPr marL="0" indent="0" algn="ctr">
              <a:buNone/>
            </a:pPr>
            <a:r>
              <a:rPr lang="en-US" sz="3600" b="1" dirty="0" smtClean="0"/>
              <a:t>SERVICEABILITY…….</a:t>
            </a:r>
            <a:endParaRPr lang="en-US" sz="2400" b="1" dirty="0" smtClean="0">
              <a:solidFill>
                <a:schemeClr val="accent1"/>
              </a:solidFill>
            </a:endParaRPr>
          </a:p>
          <a:p>
            <a:pPr algn="just"/>
            <a:r>
              <a:rPr lang="en-US" sz="2400" dirty="0" smtClean="0">
                <a:solidFill>
                  <a:schemeClr val="tx1"/>
                </a:solidFill>
              </a:rPr>
              <a:t>Historically deflection and crack width have not been a problem for reinforced concrete structures.</a:t>
            </a:r>
          </a:p>
          <a:p>
            <a:pPr algn="just"/>
            <a:r>
              <a:rPr lang="en-US" sz="2400" dirty="0" smtClean="0">
                <a:solidFill>
                  <a:schemeClr val="tx1"/>
                </a:solidFill>
              </a:rPr>
              <a:t>But, with the advent of strength design and Grade 60 reinforcement, however, the reinforcement stresses ate service loads have increased by about 50 percent.</a:t>
            </a:r>
          </a:p>
          <a:p>
            <a:pPr algn="just"/>
            <a:r>
              <a:rPr lang="en-US" sz="2400" dirty="0" smtClean="0">
                <a:solidFill>
                  <a:schemeClr val="tx1"/>
                </a:solidFill>
              </a:rPr>
              <a:t>Because crack widths, deflections and fatigue are all related to steels stresses each of these, each of these have become more critical. </a:t>
            </a:r>
          </a:p>
          <a:p>
            <a:pPr algn="just"/>
            <a:r>
              <a:rPr lang="en-US" sz="2400" dirty="0" smtClean="0">
                <a:solidFill>
                  <a:schemeClr val="tx1"/>
                </a:solidFill>
              </a:rPr>
              <a:t>In early, RCC designs, questions of serviceability were dealt with indirectly by limiting the stresses in concrete and steel at service loads to the rather conservative values that had resulted in satisfactory performance.</a:t>
            </a:r>
          </a:p>
          <a:p>
            <a:pPr algn="just"/>
            <a:r>
              <a:rPr lang="en-US" sz="2400" dirty="0" smtClean="0">
                <a:solidFill>
                  <a:schemeClr val="tx1"/>
                </a:solidFill>
              </a:rPr>
              <a:t>In contrast with  current design methods that permit more slender members through more accurate assessment of capacity and with higher-strength materials further contributing to the trend toward smaller member sizes, such indirect methods no longer work.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76711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smtClean="0"/>
          </a:p>
          <a:p>
            <a:pPr marL="0" indent="0" algn="ctr">
              <a:buNone/>
            </a:pPr>
            <a:r>
              <a:rPr lang="en-US" sz="3600" b="1" dirty="0" smtClean="0"/>
              <a:t>SERVICEABILITY…….</a:t>
            </a:r>
            <a:endParaRPr lang="en-US" sz="2400" b="1" dirty="0" smtClean="0">
              <a:solidFill>
                <a:schemeClr val="accent1"/>
              </a:solidFill>
            </a:endParaRPr>
          </a:p>
          <a:p>
            <a:pPr algn="just"/>
            <a:r>
              <a:rPr lang="en-US" sz="2400" dirty="0" smtClean="0">
                <a:solidFill>
                  <a:schemeClr val="tx1"/>
                </a:solidFill>
              </a:rPr>
              <a:t>The current approach is to investigate service load cracking and deflections after proportioning members based on strength requirements.</a:t>
            </a:r>
          </a:p>
          <a:p>
            <a:pPr algn="just"/>
            <a:r>
              <a:rPr lang="en-US" sz="2400" b="1" u="sng" dirty="0" smtClean="0">
                <a:solidFill>
                  <a:schemeClr val="tx1"/>
                </a:solidFill>
              </a:rPr>
              <a:t>Serviceability Limit states:</a:t>
            </a:r>
          </a:p>
          <a:p>
            <a:pPr algn="just"/>
            <a:r>
              <a:rPr lang="en-US" sz="2400" dirty="0" smtClean="0">
                <a:solidFill>
                  <a:schemeClr val="tx1"/>
                </a:solidFill>
              </a:rPr>
              <a:t>A statement of the limit state causing the problem. Typically serviceability limit states (SLS) include deflection, cracking, vibrations and so on.</a:t>
            </a:r>
          </a:p>
          <a:p>
            <a:pPr algn="just"/>
            <a:r>
              <a:rPr lang="en-US" sz="2400" dirty="0" smtClean="0">
                <a:solidFill>
                  <a:schemeClr val="tx1"/>
                </a:solidFill>
              </a:rPr>
              <a:t>One or more load combinations to be used in checking the limit state. Traditionally, the SLS load combinations used a load factor of 1 on all service loads.</a:t>
            </a:r>
          </a:p>
          <a:p>
            <a:pPr algn="just"/>
            <a:r>
              <a:rPr lang="en-US" sz="2400" dirty="0" smtClean="0">
                <a:solidFill>
                  <a:schemeClr val="tx1"/>
                </a:solidFill>
              </a:rPr>
              <a:t>This assumes that all the specified variable loads have the values that they would have at an arbitrary point in time.</a:t>
            </a:r>
          </a:p>
          <a:p>
            <a:pPr algn="just"/>
            <a:r>
              <a:rPr lang="en-US" sz="2400" dirty="0" smtClean="0">
                <a:solidFill>
                  <a:schemeClr val="tx1"/>
                </a:solidFill>
              </a:rPr>
              <a:t>Generally the variable loads are lower than this, especially for wind loads or snow loads</a:t>
            </a:r>
            <a:r>
              <a:rPr lang="en-US" sz="2400" dirty="0">
                <a:solidFill>
                  <a:schemeClr val="tx1"/>
                </a:solidFill>
              </a:rPr>
              <a:t>.</a:t>
            </a:r>
            <a:r>
              <a:rPr lang="en-US" sz="24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127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SERVICEABILITY…….</a:t>
            </a:r>
            <a:endParaRPr lang="en-US" sz="2400" b="1" dirty="0" smtClean="0">
              <a:solidFill>
                <a:schemeClr val="accent1"/>
              </a:solidFill>
            </a:endParaRPr>
          </a:p>
          <a:p>
            <a:pPr algn="just"/>
            <a:r>
              <a:rPr lang="en-US" sz="2400" dirty="0" smtClean="0">
                <a:solidFill>
                  <a:schemeClr val="tx1"/>
                </a:solidFill>
              </a:rPr>
              <a:t>The selection of the load factors must consider probability of occurrence of the loads involved either by themselves or in conjunction with other loads.</a:t>
            </a:r>
          </a:p>
          <a:p>
            <a:pPr algn="just"/>
            <a:r>
              <a:rPr lang="en-US" sz="2400" dirty="0" smtClean="0">
                <a:solidFill>
                  <a:schemeClr val="tx1"/>
                </a:solidFill>
              </a:rPr>
              <a:t>Generally, service load design codes do not adequately handle offsetting loads.</a:t>
            </a:r>
          </a:p>
          <a:p>
            <a:pPr algn="just"/>
            <a:r>
              <a:rPr lang="en-US" sz="2400" dirty="0" smtClean="0">
                <a:solidFill>
                  <a:schemeClr val="tx1"/>
                </a:solidFill>
              </a:rPr>
              <a:t>In some structures, the number of loading cycles exceeding the limit during service life is important.</a:t>
            </a:r>
          </a:p>
          <a:p>
            <a:pPr algn="just"/>
            <a:r>
              <a:rPr lang="en-US" sz="2400" dirty="0" smtClean="0">
                <a:solidFill>
                  <a:schemeClr val="tx1"/>
                </a:solidFill>
              </a:rPr>
              <a:t>A calculation procedure to be used to check the limit state. Traditionally, serviceability-limit-state calculations for concrete structures are carried out using elastic analysis and the straight-line theory of flexure based on average material properties.</a:t>
            </a:r>
          </a:p>
          <a:p>
            <a:pPr algn="just"/>
            <a:r>
              <a:rPr lang="en-US" sz="2400" dirty="0" smtClean="0">
                <a:solidFill>
                  <a:schemeClr val="tx1"/>
                </a:solidFill>
              </a:rPr>
              <a:t>A criterion to be used to judge whether the limit state is exceeded:- </a:t>
            </a: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772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SERVICEABILITY…….</a:t>
            </a:r>
            <a:endParaRPr lang="en-US" sz="2400" b="1" dirty="0" smtClean="0">
              <a:solidFill>
                <a:schemeClr val="accent1"/>
              </a:solidFill>
            </a:endParaRPr>
          </a:p>
          <a:p>
            <a:pPr algn="just"/>
            <a:r>
              <a:rPr lang="en-US" sz="2400" dirty="0" smtClean="0">
                <a:solidFill>
                  <a:schemeClr val="tx1"/>
                </a:solidFill>
              </a:rPr>
              <a:t>Typically, this is one of the following forms:</a:t>
            </a:r>
          </a:p>
          <a:p>
            <a:pPr marL="0" indent="0" algn="just">
              <a:buNone/>
            </a:pPr>
            <a:r>
              <a:rPr lang="en-US" sz="2400" dirty="0">
                <a:solidFill>
                  <a:schemeClr val="tx1"/>
                </a:solidFill>
              </a:rPr>
              <a:t> </a:t>
            </a:r>
            <a:r>
              <a:rPr lang="en-US" sz="2400" dirty="0" smtClean="0">
                <a:solidFill>
                  <a:schemeClr val="tx1"/>
                </a:solidFill>
              </a:rPr>
              <a:t>   (Calculated deflection or other limit state) </a:t>
            </a:r>
            <a:r>
              <a:rPr lang="en-US" sz="2400" b="1" u="sng" dirty="0" smtClean="0">
                <a:solidFill>
                  <a:schemeClr val="tx1"/>
                </a:solidFill>
              </a:rPr>
              <a:t>&lt;</a:t>
            </a:r>
            <a:r>
              <a:rPr lang="en-US" sz="2400" b="1" dirty="0" smtClean="0">
                <a:solidFill>
                  <a:schemeClr val="tx1"/>
                </a:solidFill>
              </a:rPr>
              <a:t> </a:t>
            </a:r>
            <a:r>
              <a:rPr lang="en-US" sz="2400" dirty="0" smtClean="0">
                <a:solidFill>
                  <a:schemeClr val="tx1"/>
                </a:solidFill>
              </a:rPr>
              <a:t>  (Limiting value)</a:t>
            </a:r>
          </a:p>
          <a:p>
            <a:pPr marL="0" indent="0" algn="just">
              <a:buNone/>
            </a:pPr>
            <a:r>
              <a:rPr lang="en-US" sz="2400" dirty="0">
                <a:solidFill>
                  <a:schemeClr val="tx1"/>
                </a:solidFill>
              </a:rPr>
              <a:t> </a:t>
            </a:r>
            <a:r>
              <a:rPr lang="en-US" sz="2400" dirty="0" smtClean="0">
                <a:solidFill>
                  <a:schemeClr val="tx1"/>
                </a:solidFill>
              </a:rPr>
              <a:t>    or, for a </a:t>
            </a:r>
            <a:r>
              <a:rPr lang="en-US" sz="2400" dirty="0" err="1" smtClean="0">
                <a:solidFill>
                  <a:schemeClr val="tx1"/>
                </a:solidFill>
              </a:rPr>
              <a:t>prestressed</a:t>
            </a:r>
            <a:r>
              <a:rPr lang="en-US" sz="2400" dirty="0" smtClean="0">
                <a:solidFill>
                  <a:schemeClr val="tx1"/>
                </a:solidFill>
              </a:rPr>
              <a:t> concrete bridge pier,</a:t>
            </a:r>
          </a:p>
          <a:p>
            <a:pPr marL="342900" indent="-342900" algn="just">
              <a:buNone/>
            </a:pPr>
            <a:r>
              <a:rPr lang="en-US" sz="2400" dirty="0">
                <a:solidFill>
                  <a:schemeClr val="tx1"/>
                </a:solidFill>
              </a:rPr>
              <a:t> </a:t>
            </a:r>
            <a:r>
              <a:rPr lang="en-US" sz="2400" dirty="0" smtClean="0">
                <a:solidFill>
                  <a:schemeClr val="tx1"/>
                </a:solidFill>
              </a:rPr>
              <a:t>     “ Cracks in the concrete should be open less than 100 times in life of the  structure”  </a:t>
            </a: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4209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CRACKING</a:t>
            </a:r>
            <a:endParaRPr lang="en-US" sz="2400" b="1" dirty="0" smtClean="0">
              <a:solidFill>
                <a:schemeClr val="accent1"/>
              </a:solidFill>
            </a:endParaRPr>
          </a:p>
          <a:p>
            <a:pPr algn="just"/>
            <a:r>
              <a:rPr lang="en-US" sz="2400" dirty="0" smtClean="0">
                <a:solidFill>
                  <a:schemeClr val="tx1"/>
                </a:solidFill>
              </a:rPr>
              <a:t>Deformation or deterioration occurs concrete due to uneven loads, temperature change or freezing and thawing.</a:t>
            </a:r>
          </a:p>
          <a:p>
            <a:pPr algn="just"/>
            <a:r>
              <a:rPr lang="en-US" sz="2400" dirty="0" smtClean="0">
                <a:solidFill>
                  <a:schemeClr val="tx1"/>
                </a:solidFill>
              </a:rPr>
              <a:t>Cracking of concrete occurs due to several reasons like due to constructional movement, shrinkage etc.</a:t>
            </a:r>
          </a:p>
          <a:p>
            <a:pPr algn="just"/>
            <a:r>
              <a:rPr lang="en-US" sz="2400" dirty="0" smtClean="0">
                <a:solidFill>
                  <a:schemeClr val="tx1"/>
                </a:solidFill>
              </a:rPr>
              <a:t>After hardening, cracks occur due to chemical reactions, thermal changes etc.</a:t>
            </a:r>
          </a:p>
          <a:p>
            <a:pPr algn="just"/>
            <a:r>
              <a:rPr lang="en-US" sz="2400" dirty="0" smtClean="0">
                <a:solidFill>
                  <a:schemeClr val="tx1"/>
                </a:solidFill>
              </a:rPr>
              <a:t>However, Reinforced Concrete has its specific crack phenomenon which will be discussed in detail here in </a:t>
            </a:r>
            <a:r>
              <a:rPr lang="en-US" sz="2400" smtClean="0">
                <a:solidFill>
                  <a:schemeClr val="tx1"/>
                </a:solidFill>
              </a:rPr>
              <a:t>this course.</a:t>
            </a: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9059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endParaRPr lang="en-US" sz="3600" b="1" u="sng" dirty="0" smtClean="0"/>
          </a:p>
          <a:p>
            <a:pPr marL="0" indent="0" algn="ctr">
              <a:buNone/>
            </a:pPr>
            <a:r>
              <a:rPr lang="en-US" sz="14400" b="1" dirty="0" smtClean="0"/>
              <a:t>REASONS FOR CONTROLLING CRACK WIDTH</a:t>
            </a:r>
            <a:endParaRPr lang="en-US" sz="9600" b="1" dirty="0" smtClean="0">
              <a:solidFill>
                <a:schemeClr val="accent1"/>
              </a:solidFill>
            </a:endParaRPr>
          </a:p>
          <a:p>
            <a:pPr algn="just"/>
            <a:r>
              <a:rPr lang="en-US" sz="9600" dirty="0" smtClean="0">
                <a:solidFill>
                  <a:schemeClr val="tx1"/>
                </a:solidFill>
              </a:rPr>
              <a:t>Crack widths are of concern of three main reasons: </a:t>
            </a:r>
          </a:p>
          <a:p>
            <a:pPr marL="0" indent="0" algn="just">
              <a:buNone/>
            </a:pPr>
            <a:r>
              <a:rPr lang="en-US" sz="9600" dirty="0">
                <a:solidFill>
                  <a:schemeClr val="tx1"/>
                </a:solidFill>
              </a:rPr>
              <a:t> </a:t>
            </a:r>
            <a:r>
              <a:rPr lang="en-US" sz="9600" dirty="0" smtClean="0">
                <a:solidFill>
                  <a:schemeClr val="tx1"/>
                </a:solidFill>
              </a:rPr>
              <a:t>   1. Appearance</a:t>
            </a:r>
          </a:p>
          <a:p>
            <a:pPr marL="0" indent="0" algn="just">
              <a:buNone/>
            </a:pPr>
            <a:r>
              <a:rPr lang="en-US" sz="9600" dirty="0">
                <a:solidFill>
                  <a:schemeClr val="tx1"/>
                </a:solidFill>
              </a:rPr>
              <a:t> </a:t>
            </a:r>
            <a:r>
              <a:rPr lang="en-US" sz="9600" dirty="0" smtClean="0">
                <a:solidFill>
                  <a:schemeClr val="tx1"/>
                </a:solidFill>
              </a:rPr>
              <a:t>   2. Leakage </a:t>
            </a:r>
          </a:p>
          <a:p>
            <a:pPr marL="0" indent="0" algn="just">
              <a:buNone/>
            </a:pPr>
            <a:r>
              <a:rPr lang="en-US" sz="9600" dirty="0">
                <a:solidFill>
                  <a:schemeClr val="tx1"/>
                </a:solidFill>
              </a:rPr>
              <a:t> </a:t>
            </a:r>
            <a:r>
              <a:rPr lang="en-US" sz="9600" dirty="0" smtClean="0">
                <a:solidFill>
                  <a:schemeClr val="tx1"/>
                </a:solidFill>
              </a:rPr>
              <a:t>   3. Corrosion</a:t>
            </a:r>
          </a:p>
          <a:p>
            <a:pPr algn="just"/>
            <a:endParaRPr lang="en-US" sz="4400" dirty="0" smtClean="0">
              <a:solidFill>
                <a:schemeClr val="tx1"/>
              </a:solidFill>
            </a:endParaRPr>
          </a:p>
          <a:p>
            <a:pPr algn="just"/>
            <a:r>
              <a:rPr lang="en-US" sz="9600" dirty="0" smtClean="0">
                <a:solidFill>
                  <a:schemeClr val="tx1"/>
                </a:solidFill>
              </a:rPr>
              <a:t>Wide cracks are unsightly and sometimes lead to concern by owners and occupants.</a:t>
            </a:r>
          </a:p>
          <a:p>
            <a:pPr algn="just"/>
            <a:endParaRPr lang="en-US" sz="9600" dirty="0" smtClean="0">
              <a:solidFill>
                <a:schemeClr val="tx1"/>
              </a:solidFill>
            </a:endParaRPr>
          </a:p>
          <a:p>
            <a:pPr algn="just"/>
            <a:r>
              <a:rPr lang="en-US" sz="9600" dirty="0" smtClean="0">
                <a:solidFill>
                  <a:schemeClr val="tx1"/>
                </a:solidFill>
              </a:rPr>
              <a:t>Crack width surveys suggest that, on easily observed clean smooth surfaces, cracks wider than 0.01 to 0.013 in can lead to public concern.</a:t>
            </a:r>
          </a:p>
          <a:p>
            <a:pPr algn="just"/>
            <a:endParaRPr lang="en-US" sz="5600" dirty="0" smtClean="0">
              <a:solidFill>
                <a:schemeClr val="tx1"/>
              </a:solidFill>
            </a:endParaRPr>
          </a:p>
          <a:p>
            <a:pPr algn="just"/>
            <a:r>
              <a:rPr lang="en-US" sz="9600" dirty="0" smtClean="0">
                <a:solidFill>
                  <a:schemeClr val="tx1"/>
                </a:solidFill>
              </a:rPr>
              <a:t>Wide cracks are tolerable, if the surfaces are less easy to observe or are not smooth.</a:t>
            </a:r>
          </a:p>
          <a:p>
            <a:pPr algn="just"/>
            <a:endParaRPr lang="en-US" sz="8000" dirty="0" smtClean="0">
              <a:solidFill>
                <a:schemeClr val="tx1"/>
              </a:solidFill>
            </a:endParaRPr>
          </a:p>
          <a:p>
            <a:pPr algn="just"/>
            <a:r>
              <a:rPr lang="en-US" sz="9600" dirty="0" smtClean="0">
                <a:solidFill>
                  <a:schemeClr val="tx1"/>
                </a:solidFill>
              </a:rPr>
              <a:t>On the other hand, cracks in exposed surfaces may be accentuated by streaks of dirt leached materials.</a:t>
            </a:r>
          </a:p>
          <a:p>
            <a:pPr algn="just"/>
            <a:endParaRPr lang="en-US" sz="9600" dirty="0" smtClean="0">
              <a:solidFill>
                <a:schemeClr val="tx1"/>
              </a:solidFill>
            </a:endParaRPr>
          </a:p>
          <a:p>
            <a:pPr marL="0" indent="0" algn="just">
              <a:buNone/>
            </a:pPr>
            <a:r>
              <a:rPr lang="en-US" sz="9600" dirty="0" smtClean="0">
                <a:solidFill>
                  <a:schemeClr val="tx1"/>
                </a:solidFill>
              </a:rPr>
              <a:t>  </a:t>
            </a:r>
          </a:p>
          <a:p>
            <a:pPr marL="0" indent="0" algn="just">
              <a:buNone/>
            </a:pPr>
            <a:r>
              <a:rPr lang="en-US" sz="9600" dirty="0">
                <a:solidFill>
                  <a:schemeClr val="tx1"/>
                </a:solidFill>
              </a:rPr>
              <a:t> </a:t>
            </a:r>
            <a:r>
              <a:rPr lang="en-US" sz="9600" dirty="0" smtClean="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342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71575" y="157163"/>
            <a:ext cx="9658350" cy="6515099"/>
          </a:xfrm>
          <a:prstGeom prst="rect">
            <a:avLst/>
          </a:prstGeom>
        </p:spPr>
      </p:pic>
    </p:spTree>
    <p:extLst>
      <p:ext uri="{BB962C8B-B14F-4D97-AF65-F5344CB8AC3E}">
        <p14:creationId xmlns:p14="http://schemas.microsoft.com/office/powerpoint/2010/main" val="1088849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1073</Words>
  <Application>Microsoft Office PowerPoint</Application>
  <PresentationFormat>Widescreen</PresentationFormat>
  <Paragraphs>104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Bookman Old Style</vt:lpstr>
      <vt:lpstr>Calibri</vt:lpstr>
      <vt:lpstr>Calibri Light</vt:lpstr>
      <vt:lpstr>Office Theme</vt:lpstr>
      <vt:lpstr>COLLEGE OF ENGINEERING AND TECHNOLOGY                UNIVERSITY OF SARGODHA   DESIGN OF STRUCTURES (CE-409) 01-Credit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Dell</cp:lastModifiedBy>
  <cp:revision>730</cp:revision>
  <dcterms:created xsi:type="dcterms:W3CDTF">2018-08-25T12:15:03Z</dcterms:created>
  <dcterms:modified xsi:type="dcterms:W3CDTF">2020-04-30T11:14:18Z</dcterms:modified>
</cp:coreProperties>
</file>