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5" r:id="rId9"/>
    <p:sldId id="266" r:id="rId10"/>
    <p:sldId id="267" r:id="rId11"/>
    <p:sldId id="262" r:id="rId12"/>
    <p:sldId id="263" r:id="rId13"/>
    <p:sldId id="264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173285-FC6A-449A-AFCD-100C9E96794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22B5F1-AF52-42C3-9D2C-6D1A53E3C7DA}">
      <dgm:prSet phldrT="[Text]" custT="1"/>
      <dgm:spPr/>
      <dgm:t>
        <a:bodyPr/>
        <a:lstStyle/>
        <a:p>
          <a:r>
            <a:rPr lang="en-US" sz="2400" dirty="0" smtClean="0"/>
            <a:t>Attitude</a:t>
          </a:r>
          <a:endParaRPr lang="en-US" sz="2400" dirty="0"/>
        </a:p>
      </dgm:t>
    </dgm:pt>
    <dgm:pt modelId="{D6DFAE84-4BB3-4047-ABD3-1DB5ECD1FED4}" type="parTrans" cxnId="{309BC1C8-B90B-46B7-A938-7EF53EF6911B}">
      <dgm:prSet/>
      <dgm:spPr/>
      <dgm:t>
        <a:bodyPr/>
        <a:lstStyle/>
        <a:p>
          <a:endParaRPr lang="en-US"/>
        </a:p>
      </dgm:t>
    </dgm:pt>
    <dgm:pt modelId="{04FF59BA-E4DC-47E2-94EE-AD1BE61FE20D}" type="sibTrans" cxnId="{309BC1C8-B90B-46B7-A938-7EF53EF6911B}">
      <dgm:prSet/>
      <dgm:spPr/>
      <dgm:t>
        <a:bodyPr/>
        <a:lstStyle/>
        <a:p>
          <a:endParaRPr lang="en-US"/>
        </a:p>
      </dgm:t>
    </dgm:pt>
    <dgm:pt modelId="{A3E2909B-1404-4BEC-9C2D-C08EA89C7FFF}">
      <dgm:prSet phldrT="[Text]"/>
      <dgm:spPr/>
      <dgm:t>
        <a:bodyPr/>
        <a:lstStyle/>
        <a:p>
          <a:pPr algn="l"/>
          <a:r>
            <a:rPr lang="en-US" dirty="0" smtClean="0"/>
            <a:t>My supervisor gave a promotion to a coworker who deserved it less than me. My supervisor is unfair.</a:t>
          </a:r>
          <a:endParaRPr lang="en-US" dirty="0"/>
        </a:p>
      </dgm:t>
    </dgm:pt>
    <dgm:pt modelId="{9B5553FE-AB88-4F9F-BF45-D230680D78B4}" type="parTrans" cxnId="{10FC9285-9F07-4826-B45D-CB5AD78EBDA1}">
      <dgm:prSet/>
      <dgm:spPr/>
      <dgm:t>
        <a:bodyPr/>
        <a:lstStyle/>
        <a:p>
          <a:endParaRPr lang="en-US"/>
        </a:p>
      </dgm:t>
    </dgm:pt>
    <dgm:pt modelId="{A369FE50-6BEB-4587-8D16-856F7A807CF5}" type="sibTrans" cxnId="{10FC9285-9F07-4826-B45D-CB5AD78EBDA1}">
      <dgm:prSet/>
      <dgm:spPr/>
      <dgm:t>
        <a:bodyPr/>
        <a:lstStyle/>
        <a:p>
          <a:endParaRPr lang="en-US"/>
        </a:p>
      </dgm:t>
    </dgm:pt>
    <dgm:pt modelId="{929B0754-CBB3-4BE4-8861-73BBAA83513B}">
      <dgm:prSet phldrT="[Text]" custT="1"/>
      <dgm:spPr/>
      <dgm:t>
        <a:bodyPr/>
        <a:lstStyle/>
        <a:p>
          <a:r>
            <a:rPr lang="en-US" sz="2400" dirty="0" smtClean="0"/>
            <a:t>That is</a:t>
          </a:r>
          <a:endParaRPr lang="en-US" sz="2400" dirty="0"/>
        </a:p>
      </dgm:t>
    </dgm:pt>
    <dgm:pt modelId="{8CC55A71-AC69-4DF6-BAC8-9B314B91AACF}" type="parTrans" cxnId="{C530EE8D-38F7-472F-93D8-724BEA2239BC}">
      <dgm:prSet/>
      <dgm:spPr/>
      <dgm:t>
        <a:bodyPr/>
        <a:lstStyle/>
        <a:p>
          <a:endParaRPr lang="en-US"/>
        </a:p>
      </dgm:t>
    </dgm:pt>
    <dgm:pt modelId="{AA4A18F5-FB41-48A8-9398-8463B6586515}" type="sibTrans" cxnId="{C530EE8D-38F7-472F-93D8-724BEA2239BC}">
      <dgm:prSet/>
      <dgm:spPr/>
      <dgm:t>
        <a:bodyPr/>
        <a:lstStyle/>
        <a:p>
          <a:endParaRPr lang="en-US"/>
        </a:p>
      </dgm:t>
    </dgm:pt>
    <dgm:pt modelId="{F8592EE8-492F-4C31-9CFC-E4E95686614B}">
      <dgm:prSet phldrT="[Text]"/>
      <dgm:spPr/>
      <dgm:t>
        <a:bodyPr/>
        <a:lstStyle/>
        <a:p>
          <a:pPr algn="ctr"/>
          <a:r>
            <a:rPr lang="en-US" dirty="0" smtClean="0"/>
            <a:t>Affective = Feeling</a:t>
          </a:r>
          <a:endParaRPr lang="en-US" dirty="0"/>
        </a:p>
      </dgm:t>
    </dgm:pt>
    <dgm:pt modelId="{0B0A3E9E-F80B-4A40-B03A-ED2FFD0F7453}" type="parTrans" cxnId="{F4E1DD1F-F4B8-465A-88BD-B6285D940242}">
      <dgm:prSet/>
      <dgm:spPr/>
      <dgm:t>
        <a:bodyPr/>
        <a:lstStyle/>
        <a:p>
          <a:endParaRPr lang="en-US"/>
        </a:p>
      </dgm:t>
    </dgm:pt>
    <dgm:pt modelId="{8805C823-2AB9-4804-9A35-528E9FA7C22D}" type="sibTrans" cxnId="{F4E1DD1F-F4B8-465A-88BD-B6285D940242}">
      <dgm:prSet/>
      <dgm:spPr/>
      <dgm:t>
        <a:bodyPr/>
        <a:lstStyle/>
        <a:p>
          <a:endParaRPr lang="en-US"/>
        </a:p>
      </dgm:t>
    </dgm:pt>
    <dgm:pt modelId="{74427AA5-04ED-49B0-BFE4-C1672820B451}">
      <dgm:prSet phldrT="[Text]" custT="1"/>
      <dgm:spPr/>
      <dgm:t>
        <a:bodyPr/>
        <a:lstStyle/>
        <a:p>
          <a:r>
            <a:rPr lang="en-US" sz="2400" dirty="0" smtClean="0"/>
            <a:t>Negative</a:t>
          </a:r>
          <a:r>
            <a:rPr lang="en-US" sz="1400" dirty="0" smtClean="0"/>
            <a:t> </a:t>
          </a:r>
        </a:p>
        <a:p>
          <a:endParaRPr lang="en-US" sz="2400" dirty="0"/>
        </a:p>
      </dgm:t>
    </dgm:pt>
    <dgm:pt modelId="{7F6CC4CC-C81A-432A-937A-41B0F1F4D588}" type="parTrans" cxnId="{A154B28A-8D84-4308-93C2-F5BB561A10CE}">
      <dgm:prSet/>
      <dgm:spPr/>
      <dgm:t>
        <a:bodyPr/>
        <a:lstStyle/>
        <a:p>
          <a:endParaRPr lang="en-US"/>
        </a:p>
      </dgm:t>
    </dgm:pt>
    <dgm:pt modelId="{B7A4943C-74C0-4DF9-87D4-3381AB72D358}" type="sibTrans" cxnId="{A154B28A-8D84-4308-93C2-F5BB561A10CE}">
      <dgm:prSet/>
      <dgm:spPr/>
      <dgm:t>
        <a:bodyPr/>
        <a:lstStyle/>
        <a:p>
          <a:endParaRPr lang="en-US"/>
        </a:p>
      </dgm:t>
    </dgm:pt>
    <dgm:pt modelId="{8139A157-9343-41F1-82A1-EFD44B7E3B48}">
      <dgm:prSet phldrT="[Text]"/>
      <dgm:spPr/>
      <dgm:t>
        <a:bodyPr/>
        <a:lstStyle/>
        <a:p>
          <a:r>
            <a:rPr lang="en-US" dirty="0" smtClean="0"/>
            <a:t>Behavioral = Action</a:t>
          </a:r>
          <a:endParaRPr lang="en-US" dirty="0"/>
        </a:p>
      </dgm:t>
    </dgm:pt>
    <dgm:pt modelId="{F9A871AB-5C71-4646-A0CD-827D2BF45C42}" type="parTrans" cxnId="{E935870E-B32B-460A-9DD8-7D849D39DD68}">
      <dgm:prSet/>
      <dgm:spPr/>
      <dgm:t>
        <a:bodyPr/>
        <a:lstStyle/>
        <a:p>
          <a:endParaRPr lang="en-US"/>
        </a:p>
      </dgm:t>
    </dgm:pt>
    <dgm:pt modelId="{74632957-3D40-4565-AC58-02FC1E6C887A}" type="sibTrans" cxnId="{E935870E-B32B-460A-9DD8-7D849D39DD68}">
      <dgm:prSet/>
      <dgm:spPr/>
      <dgm:t>
        <a:bodyPr/>
        <a:lstStyle/>
        <a:p>
          <a:endParaRPr lang="en-US"/>
        </a:p>
      </dgm:t>
    </dgm:pt>
    <dgm:pt modelId="{BFFB2BA4-82AE-4F27-B948-10C985D93CD6}">
      <dgm:prSet phldrT="[Text]"/>
      <dgm:spPr/>
      <dgm:t>
        <a:bodyPr/>
        <a:lstStyle/>
        <a:p>
          <a:pPr algn="ctr"/>
          <a:r>
            <a:rPr lang="en-US" dirty="0" smtClean="0"/>
            <a:t>Cognitive = Evaluation</a:t>
          </a:r>
          <a:endParaRPr lang="en-US" dirty="0"/>
        </a:p>
      </dgm:t>
    </dgm:pt>
    <dgm:pt modelId="{2DEBE2B7-F878-43F5-992D-A4C0295FB145}" type="parTrans" cxnId="{3C152F02-DB9A-4A3D-B771-4B3BF02C7924}">
      <dgm:prSet/>
      <dgm:spPr/>
      <dgm:t>
        <a:bodyPr/>
        <a:lstStyle/>
        <a:p>
          <a:endParaRPr lang="en-US"/>
        </a:p>
      </dgm:t>
    </dgm:pt>
    <dgm:pt modelId="{137373B7-3BBC-43AC-8031-56FFEBA5617D}" type="sibTrans" cxnId="{3C152F02-DB9A-4A3D-B771-4B3BF02C7924}">
      <dgm:prSet/>
      <dgm:spPr/>
      <dgm:t>
        <a:bodyPr/>
        <a:lstStyle/>
        <a:p>
          <a:endParaRPr lang="en-US"/>
        </a:p>
      </dgm:t>
    </dgm:pt>
    <dgm:pt modelId="{209E51BA-4261-4C2B-9E31-1A1432373329}">
      <dgm:prSet phldrT="[Text]"/>
      <dgm:spPr/>
      <dgm:t>
        <a:bodyPr/>
        <a:lstStyle/>
        <a:p>
          <a:pPr algn="l"/>
          <a:r>
            <a:rPr lang="en-US" dirty="0" smtClean="0"/>
            <a:t> I dislike my supervisor</a:t>
          </a:r>
          <a:endParaRPr lang="en-US" dirty="0"/>
        </a:p>
      </dgm:t>
    </dgm:pt>
    <dgm:pt modelId="{270C0E93-6A87-44CC-9600-05BAD2F3BD60}" type="parTrans" cxnId="{09F23A15-07A6-4DCC-A830-F55EB9DD45F6}">
      <dgm:prSet/>
      <dgm:spPr/>
      <dgm:t>
        <a:bodyPr/>
        <a:lstStyle/>
        <a:p>
          <a:endParaRPr lang="en-US"/>
        </a:p>
      </dgm:t>
    </dgm:pt>
    <dgm:pt modelId="{FB203E9E-5083-4DEA-972C-F9C40E1AFFE5}" type="sibTrans" cxnId="{09F23A15-07A6-4DCC-A830-F55EB9DD45F6}">
      <dgm:prSet/>
      <dgm:spPr/>
      <dgm:t>
        <a:bodyPr/>
        <a:lstStyle/>
        <a:p>
          <a:endParaRPr lang="en-US"/>
        </a:p>
      </dgm:t>
    </dgm:pt>
    <dgm:pt modelId="{274EEBA3-B45D-4F9B-9CC6-D7081482D74A}">
      <dgm:prSet phldrT="[Text]"/>
      <dgm:spPr/>
      <dgm:t>
        <a:bodyPr/>
        <a:lstStyle/>
        <a:p>
          <a:r>
            <a:rPr lang="en-US" dirty="0" smtClean="0"/>
            <a:t>I am looking for other work; I have complained about my supervisor to anyone who would listen </a:t>
          </a:r>
          <a:endParaRPr lang="en-US" dirty="0"/>
        </a:p>
      </dgm:t>
    </dgm:pt>
    <dgm:pt modelId="{67476941-BDC2-4D37-8F86-DBC72F25CB49}" type="parTrans" cxnId="{3B80355D-2A60-41FA-8EAE-0B2BB2DE75A9}">
      <dgm:prSet/>
      <dgm:spPr/>
      <dgm:t>
        <a:bodyPr/>
        <a:lstStyle/>
        <a:p>
          <a:endParaRPr lang="en-US"/>
        </a:p>
      </dgm:t>
    </dgm:pt>
    <dgm:pt modelId="{073F3959-E01F-445A-AB1C-1B42CD6BDC39}" type="sibTrans" cxnId="{3B80355D-2A60-41FA-8EAE-0B2BB2DE75A9}">
      <dgm:prSet/>
      <dgm:spPr/>
      <dgm:t>
        <a:bodyPr/>
        <a:lstStyle/>
        <a:p>
          <a:endParaRPr lang="en-US"/>
        </a:p>
      </dgm:t>
    </dgm:pt>
    <dgm:pt modelId="{75D2D060-6CA9-45ED-B0F6-6458C2D5100D}" type="pres">
      <dgm:prSet presAssocID="{32173285-FC6A-449A-AFCD-100C9E96794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C9318E-9E14-4668-B1B0-81536EA42EA1}" type="pres">
      <dgm:prSet presAssocID="{8322B5F1-AF52-42C3-9D2C-6D1A53E3C7DA}" presName="composite" presStyleCnt="0"/>
      <dgm:spPr/>
    </dgm:pt>
    <dgm:pt modelId="{2C05EB3A-5076-4662-84FD-833B96EA2EF3}" type="pres">
      <dgm:prSet presAssocID="{8322B5F1-AF52-42C3-9D2C-6D1A53E3C7D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29E075-8366-4AF8-9FF5-0EB6BC0EC54D}" type="pres">
      <dgm:prSet presAssocID="{8322B5F1-AF52-42C3-9D2C-6D1A53E3C7D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774C3A-81D0-4954-9840-E66B963E78D0}" type="pres">
      <dgm:prSet presAssocID="{04FF59BA-E4DC-47E2-94EE-AD1BE61FE20D}" presName="sp" presStyleCnt="0"/>
      <dgm:spPr/>
    </dgm:pt>
    <dgm:pt modelId="{D4EB7426-1293-4A2E-9CD9-1A04EF834D95}" type="pres">
      <dgm:prSet presAssocID="{929B0754-CBB3-4BE4-8861-73BBAA83513B}" presName="composite" presStyleCnt="0"/>
      <dgm:spPr/>
    </dgm:pt>
    <dgm:pt modelId="{A91519B3-A530-40E9-ABED-9602EC6FAE0D}" type="pres">
      <dgm:prSet presAssocID="{929B0754-CBB3-4BE4-8861-73BBAA83513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E29C17-C74F-4505-8CE8-60536A1F9B24}" type="pres">
      <dgm:prSet presAssocID="{929B0754-CBB3-4BE4-8861-73BBAA83513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FB8CAC-3A25-4182-A6CB-577F64873F5D}" type="pres">
      <dgm:prSet presAssocID="{AA4A18F5-FB41-48A8-9398-8463B6586515}" presName="sp" presStyleCnt="0"/>
      <dgm:spPr/>
    </dgm:pt>
    <dgm:pt modelId="{9022D187-E598-40C8-8672-FEC8B0E41B52}" type="pres">
      <dgm:prSet presAssocID="{74427AA5-04ED-49B0-BFE4-C1672820B451}" presName="composite" presStyleCnt="0"/>
      <dgm:spPr/>
    </dgm:pt>
    <dgm:pt modelId="{60F69C55-0395-48AA-B26D-A386C0DC2030}" type="pres">
      <dgm:prSet presAssocID="{74427AA5-04ED-49B0-BFE4-C1672820B45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E7E017-6F9B-4B31-970C-604858A0C0E6}" type="pres">
      <dgm:prSet presAssocID="{74427AA5-04ED-49B0-BFE4-C1672820B45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3F58AC-EF95-488B-8DCA-5ECB83DDBFEF}" type="presOf" srcId="{8139A157-9343-41F1-82A1-EFD44B7E3B48}" destId="{91E7E017-6F9B-4B31-970C-604858A0C0E6}" srcOrd="0" destOrd="0" presId="urn:microsoft.com/office/officeart/2005/8/layout/chevron2"/>
    <dgm:cxn modelId="{BD2945FE-DEF6-4EDB-8600-9113C6B0CF16}" type="presOf" srcId="{F8592EE8-492F-4C31-9CFC-E4E95686614B}" destId="{C6E29C17-C74F-4505-8CE8-60536A1F9B24}" srcOrd="0" destOrd="0" presId="urn:microsoft.com/office/officeart/2005/8/layout/chevron2"/>
    <dgm:cxn modelId="{E649F16E-B215-4FE8-B893-F5699DA98051}" type="presOf" srcId="{929B0754-CBB3-4BE4-8861-73BBAA83513B}" destId="{A91519B3-A530-40E9-ABED-9602EC6FAE0D}" srcOrd="0" destOrd="0" presId="urn:microsoft.com/office/officeart/2005/8/layout/chevron2"/>
    <dgm:cxn modelId="{B0161039-F8C5-493F-A0EE-2E11B88CACC4}" type="presOf" srcId="{74427AA5-04ED-49B0-BFE4-C1672820B451}" destId="{60F69C55-0395-48AA-B26D-A386C0DC2030}" srcOrd="0" destOrd="0" presId="urn:microsoft.com/office/officeart/2005/8/layout/chevron2"/>
    <dgm:cxn modelId="{A154B28A-8D84-4308-93C2-F5BB561A10CE}" srcId="{32173285-FC6A-449A-AFCD-100C9E96794B}" destId="{74427AA5-04ED-49B0-BFE4-C1672820B451}" srcOrd="2" destOrd="0" parTransId="{7F6CC4CC-C81A-432A-937A-41B0F1F4D588}" sibTransId="{B7A4943C-74C0-4DF9-87D4-3381AB72D358}"/>
    <dgm:cxn modelId="{E4B43290-0589-4A4A-977C-29A1777CD4DF}" type="presOf" srcId="{32173285-FC6A-449A-AFCD-100C9E96794B}" destId="{75D2D060-6CA9-45ED-B0F6-6458C2D5100D}" srcOrd="0" destOrd="0" presId="urn:microsoft.com/office/officeart/2005/8/layout/chevron2"/>
    <dgm:cxn modelId="{E935870E-B32B-460A-9DD8-7D849D39DD68}" srcId="{74427AA5-04ED-49B0-BFE4-C1672820B451}" destId="{8139A157-9343-41F1-82A1-EFD44B7E3B48}" srcOrd="0" destOrd="0" parTransId="{F9A871AB-5C71-4646-A0CD-827D2BF45C42}" sibTransId="{74632957-3D40-4565-AC58-02FC1E6C887A}"/>
    <dgm:cxn modelId="{DDDD800F-A722-4641-8CB2-69B5DD068274}" type="presOf" srcId="{A3E2909B-1404-4BEC-9C2D-C08EA89C7FFF}" destId="{6529E075-8366-4AF8-9FF5-0EB6BC0EC54D}" srcOrd="0" destOrd="1" presId="urn:microsoft.com/office/officeart/2005/8/layout/chevron2"/>
    <dgm:cxn modelId="{16226ADC-41A4-4D36-A8C8-5850897160F5}" type="presOf" srcId="{BFFB2BA4-82AE-4F27-B948-10C985D93CD6}" destId="{6529E075-8366-4AF8-9FF5-0EB6BC0EC54D}" srcOrd="0" destOrd="0" presId="urn:microsoft.com/office/officeart/2005/8/layout/chevron2"/>
    <dgm:cxn modelId="{09F23A15-07A6-4DCC-A830-F55EB9DD45F6}" srcId="{929B0754-CBB3-4BE4-8861-73BBAA83513B}" destId="{209E51BA-4261-4C2B-9E31-1A1432373329}" srcOrd="1" destOrd="0" parTransId="{270C0E93-6A87-44CC-9600-05BAD2F3BD60}" sibTransId="{FB203E9E-5083-4DEA-972C-F9C40E1AFFE5}"/>
    <dgm:cxn modelId="{309BC1C8-B90B-46B7-A938-7EF53EF6911B}" srcId="{32173285-FC6A-449A-AFCD-100C9E96794B}" destId="{8322B5F1-AF52-42C3-9D2C-6D1A53E3C7DA}" srcOrd="0" destOrd="0" parTransId="{D6DFAE84-4BB3-4047-ABD3-1DB5ECD1FED4}" sibTransId="{04FF59BA-E4DC-47E2-94EE-AD1BE61FE20D}"/>
    <dgm:cxn modelId="{8787B1B1-8E83-4B53-B3C5-3AFB880540A3}" type="presOf" srcId="{274EEBA3-B45D-4F9B-9CC6-D7081482D74A}" destId="{91E7E017-6F9B-4B31-970C-604858A0C0E6}" srcOrd="0" destOrd="1" presId="urn:microsoft.com/office/officeart/2005/8/layout/chevron2"/>
    <dgm:cxn modelId="{7ECF4F2F-E41E-4DAF-BABB-9FDE48DB2D51}" type="presOf" srcId="{209E51BA-4261-4C2B-9E31-1A1432373329}" destId="{C6E29C17-C74F-4505-8CE8-60536A1F9B24}" srcOrd="0" destOrd="1" presId="urn:microsoft.com/office/officeart/2005/8/layout/chevron2"/>
    <dgm:cxn modelId="{F4E1DD1F-F4B8-465A-88BD-B6285D940242}" srcId="{929B0754-CBB3-4BE4-8861-73BBAA83513B}" destId="{F8592EE8-492F-4C31-9CFC-E4E95686614B}" srcOrd="0" destOrd="0" parTransId="{0B0A3E9E-F80B-4A40-B03A-ED2FFD0F7453}" sibTransId="{8805C823-2AB9-4804-9A35-528E9FA7C22D}"/>
    <dgm:cxn modelId="{10FC9285-9F07-4826-B45D-CB5AD78EBDA1}" srcId="{8322B5F1-AF52-42C3-9D2C-6D1A53E3C7DA}" destId="{A3E2909B-1404-4BEC-9C2D-C08EA89C7FFF}" srcOrd="1" destOrd="0" parTransId="{9B5553FE-AB88-4F9F-BF45-D230680D78B4}" sibTransId="{A369FE50-6BEB-4587-8D16-856F7A807CF5}"/>
    <dgm:cxn modelId="{3B80355D-2A60-41FA-8EAE-0B2BB2DE75A9}" srcId="{74427AA5-04ED-49B0-BFE4-C1672820B451}" destId="{274EEBA3-B45D-4F9B-9CC6-D7081482D74A}" srcOrd="1" destOrd="0" parTransId="{67476941-BDC2-4D37-8F86-DBC72F25CB49}" sibTransId="{073F3959-E01F-445A-AB1C-1B42CD6BDC39}"/>
    <dgm:cxn modelId="{48741973-CF21-440F-A763-44AD79C31159}" type="presOf" srcId="{8322B5F1-AF52-42C3-9D2C-6D1A53E3C7DA}" destId="{2C05EB3A-5076-4662-84FD-833B96EA2EF3}" srcOrd="0" destOrd="0" presId="urn:microsoft.com/office/officeart/2005/8/layout/chevron2"/>
    <dgm:cxn modelId="{3C152F02-DB9A-4A3D-B771-4B3BF02C7924}" srcId="{8322B5F1-AF52-42C3-9D2C-6D1A53E3C7DA}" destId="{BFFB2BA4-82AE-4F27-B948-10C985D93CD6}" srcOrd="0" destOrd="0" parTransId="{2DEBE2B7-F878-43F5-992D-A4C0295FB145}" sibTransId="{137373B7-3BBC-43AC-8031-56FFEBA5617D}"/>
    <dgm:cxn modelId="{C530EE8D-38F7-472F-93D8-724BEA2239BC}" srcId="{32173285-FC6A-449A-AFCD-100C9E96794B}" destId="{929B0754-CBB3-4BE4-8861-73BBAA83513B}" srcOrd="1" destOrd="0" parTransId="{8CC55A71-AC69-4DF6-BAC8-9B314B91AACF}" sibTransId="{AA4A18F5-FB41-48A8-9398-8463B6586515}"/>
    <dgm:cxn modelId="{9D039ED0-4401-4738-B0EC-50DBF3697CB4}" type="presParOf" srcId="{75D2D060-6CA9-45ED-B0F6-6458C2D5100D}" destId="{09C9318E-9E14-4668-B1B0-81536EA42EA1}" srcOrd="0" destOrd="0" presId="urn:microsoft.com/office/officeart/2005/8/layout/chevron2"/>
    <dgm:cxn modelId="{E6201EAA-2AD9-4B33-B467-61960D42C172}" type="presParOf" srcId="{09C9318E-9E14-4668-B1B0-81536EA42EA1}" destId="{2C05EB3A-5076-4662-84FD-833B96EA2EF3}" srcOrd="0" destOrd="0" presId="urn:microsoft.com/office/officeart/2005/8/layout/chevron2"/>
    <dgm:cxn modelId="{6F9566EA-538C-4354-B9D5-6FCC0C4E6877}" type="presParOf" srcId="{09C9318E-9E14-4668-B1B0-81536EA42EA1}" destId="{6529E075-8366-4AF8-9FF5-0EB6BC0EC54D}" srcOrd="1" destOrd="0" presId="urn:microsoft.com/office/officeart/2005/8/layout/chevron2"/>
    <dgm:cxn modelId="{1F1661CD-8B41-49FD-91F1-EA9F731E1846}" type="presParOf" srcId="{75D2D060-6CA9-45ED-B0F6-6458C2D5100D}" destId="{10774C3A-81D0-4954-9840-E66B963E78D0}" srcOrd="1" destOrd="0" presId="urn:microsoft.com/office/officeart/2005/8/layout/chevron2"/>
    <dgm:cxn modelId="{F2A69211-CE2B-49DD-AC81-2F1BCAF342BE}" type="presParOf" srcId="{75D2D060-6CA9-45ED-B0F6-6458C2D5100D}" destId="{D4EB7426-1293-4A2E-9CD9-1A04EF834D95}" srcOrd="2" destOrd="0" presId="urn:microsoft.com/office/officeart/2005/8/layout/chevron2"/>
    <dgm:cxn modelId="{11B26200-2B39-4CE7-B597-A8CBEF1DBC9E}" type="presParOf" srcId="{D4EB7426-1293-4A2E-9CD9-1A04EF834D95}" destId="{A91519B3-A530-40E9-ABED-9602EC6FAE0D}" srcOrd="0" destOrd="0" presId="urn:microsoft.com/office/officeart/2005/8/layout/chevron2"/>
    <dgm:cxn modelId="{0FCFDFF7-64CE-4755-8093-941326F9FDAA}" type="presParOf" srcId="{D4EB7426-1293-4A2E-9CD9-1A04EF834D95}" destId="{C6E29C17-C74F-4505-8CE8-60536A1F9B24}" srcOrd="1" destOrd="0" presId="urn:microsoft.com/office/officeart/2005/8/layout/chevron2"/>
    <dgm:cxn modelId="{ED52BF24-A46D-4CF1-B47D-69670987AC03}" type="presParOf" srcId="{75D2D060-6CA9-45ED-B0F6-6458C2D5100D}" destId="{66FB8CAC-3A25-4182-A6CB-577F64873F5D}" srcOrd="3" destOrd="0" presId="urn:microsoft.com/office/officeart/2005/8/layout/chevron2"/>
    <dgm:cxn modelId="{102D9E8D-2BCF-4F89-8213-2A5B98A26FEC}" type="presParOf" srcId="{75D2D060-6CA9-45ED-B0F6-6458C2D5100D}" destId="{9022D187-E598-40C8-8672-FEC8B0E41B52}" srcOrd="4" destOrd="0" presId="urn:microsoft.com/office/officeart/2005/8/layout/chevron2"/>
    <dgm:cxn modelId="{6DD34B0E-19D7-4601-9F0C-C8A757EFCB8C}" type="presParOf" srcId="{9022D187-E598-40C8-8672-FEC8B0E41B52}" destId="{60F69C55-0395-48AA-B26D-A386C0DC2030}" srcOrd="0" destOrd="0" presId="urn:microsoft.com/office/officeart/2005/8/layout/chevron2"/>
    <dgm:cxn modelId="{C5EEBB1F-A4FB-49BE-A366-D2A447503F8F}" type="presParOf" srcId="{9022D187-E598-40C8-8672-FEC8B0E41B52}" destId="{91E7E017-6F9B-4B31-970C-604858A0C0E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05EB3A-5076-4662-84FD-833B96EA2EF3}">
      <dsp:nvSpPr>
        <dsp:cNvPr id="0" name=""/>
        <dsp:cNvSpPr/>
      </dsp:nvSpPr>
      <dsp:spPr>
        <a:xfrm rot="5400000">
          <a:off x="-245395" y="24805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Attitude</a:t>
          </a:r>
          <a:endParaRPr lang="en-US" sz="2400" kern="1200" dirty="0"/>
        </a:p>
      </dsp:txBody>
      <dsp:txXfrm rot="-5400000">
        <a:off x="1" y="575246"/>
        <a:ext cx="1145177" cy="490791"/>
      </dsp:txXfrm>
    </dsp:sp>
    <dsp:sp modelId="{6529E075-8366-4AF8-9FF5-0EB6BC0EC54D}">
      <dsp:nvSpPr>
        <dsp:cNvPr id="0" name=""/>
        <dsp:cNvSpPr/>
      </dsp:nvSpPr>
      <dsp:spPr>
        <a:xfrm rot="5400000">
          <a:off x="4155699" y="-3007863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ctr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Cognitive = Evaluation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My supervisor gave a promotion to a coworker who deserved it less than me. My supervisor is unfair.</a:t>
          </a:r>
          <a:endParaRPr lang="en-US" sz="2100" kern="1200" dirty="0"/>
        </a:p>
      </dsp:txBody>
      <dsp:txXfrm rot="-5400000">
        <a:off x="1145178" y="54568"/>
        <a:ext cx="7032512" cy="959559"/>
      </dsp:txXfrm>
    </dsp:sp>
    <dsp:sp modelId="{A91519B3-A530-40E9-ABED-9602EC6FAE0D}">
      <dsp:nvSpPr>
        <dsp:cNvPr id="0" name=""/>
        <dsp:cNvSpPr/>
      </dsp:nvSpPr>
      <dsp:spPr>
        <a:xfrm rot="5400000">
          <a:off x="-245395" y="169039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That is</a:t>
          </a:r>
          <a:endParaRPr lang="en-US" sz="2400" kern="1200" dirty="0"/>
        </a:p>
      </dsp:txBody>
      <dsp:txXfrm rot="-5400000">
        <a:off x="1" y="2017586"/>
        <a:ext cx="1145177" cy="490791"/>
      </dsp:txXfrm>
    </dsp:sp>
    <dsp:sp modelId="{C6E29C17-C74F-4505-8CE8-60536A1F9B24}">
      <dsp:nvSpPr>
        <dsp:cNvPr id="0" name=""/>
        <dsp:cNvSpPr/>
      </dsp:nvSpPr>
      <dsp:spPr>
        <a:xfrm rot="5400000">
          <a:off x="4155699" y="-1565524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ctr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Affective = Feeling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 I dislike my supervisor</a:t>
          </a:r>
          <a:endParaRPr lang="en-US" sz="2100" kern="1200" dirty="0"/>
        </a:p>
      </dsp:txBody>
      <dsp:txXfrm rot="-5400000">
        <a:off x="1145178" y="1496907"/>
        <a:ext cx="7032512" cy="959559"/>
      </dsp:txXfrm>
    </dsp:sp>
    <dsp:sp modelId="{60F69C55-0395-48AA-B26D-A386C0DC2030}">
      <dsp:nvSpPr>
        <dsp:cNvPr id="0" name=""/>
        <dsp:cNvSpPr/>
      </dsp:nvSpPr>
      <dsp:spPr>
        <a:xfrm rot="5400000">
          <a:off x="-245395" y="313273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Negative</a:t>
          </a:r>
          <a:r>
            <a:rPr lang="en-US" sz="1400" kern="1200" dirty="0" smtClean="0"/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 rot="-5400000">
        <a:off x="1" y="3459926"/>
        <a:ext cx="1145177" cy="490791"/>
      </dsp:txXfrm>
    </dsp:sp>
    <dsp:sp modelId="{91E7E017-6F9B-4B31-970C-604858A0C0E6}">
      <dsp:nvSpPr>
        <dsp:cNvPr id="0" name=""/>
        <dsp:cNvSpPr/>
      </dsp:nvSpPr>
      <dsp:spPr>
        <a:xfrm rot="5400000">
          <a:off x="4155419" y="-122904"/>
          <a:ext cx="1063938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Behavioral = Action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I am looking for other work; I have complained about my supervisor to anyone who would listen </a:t>
          </a:r>
          <a:endParaRPr lang="en-US" sz="2100" kern="1200" dirty="0"/>
        </a:p>
      </dsp:txBody>
      <dsp:txXfrm rot="-5400000">
        <a:off x="1145178" y="2939274"/>
        <a:ext cx="7032485" cy="960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57EE-0F3A-4EF8-B5F7-3CA018191943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BA51-216E-4BB5-A51F-BC09725AD4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721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57EE-0F3A-4EF8-B5F7-3CA018191943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BA51-216E-4BB5-A51F-BC09725AD4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250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57EE-0F3A-4EF8-B5F7-3CA018191943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BA51-216E-4BB5-A51F-BC09725AD4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49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57EE-0F3A-4EF8-B5F7-3CA018191943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BA51-216E-4BB5-A51F-BC09725AD4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81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57EE-0F3A-4EF8-B5F7-3CA018191943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BA51-216E-4BB5-A51F-BC09725AD4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39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57EE-0F3A-4EF8-B5F7-3CA018191943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BA51-216E-4BB5-A51F-BC09725AD4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96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57EE-0F3A-4EF8-B5F7-3CA018191943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BA51-216E-4BB5-A51F-BC09725AD4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754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57EE-0F3A-4EF8-B5F7-3CA018191943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BA51-216E-4BB5-A51F-BC09725AD4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54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57EE-0F3A-4EF8-B5F7-3CA018191943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BA51-216E-4BB5-A51F-BC09725AD4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55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57EE-0F3A-4EF8-B5F7-3CA018191943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BA51-216E-4BB5-A51F-BC09725AD4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223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57EE-0F3A-4EF8-B5F7-3CA018191943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BA51-216E-4BB5-A51F-BC09725AD4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32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C57EE-0F3A-4EF8-B5F7-3CA018191943}" type="datetimeFigureOut">
              <a:rPr lang="en-US" smtClean="0"/>
              <a:t>4/2/2012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0BA51-216E-4BB5-A51F-BC09725AD4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9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Attitudes &amp; Job Satisfaction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Attitude:- An evaluative statements or judgments concerning objects, people, or events.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020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Job Attitudes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u="sng" dirty="0" smtClean="0"/>
              <a:t>Employee Engagement</a:t>
            </a:r>
            <a:r>
              <a:rPr lang="en-US" dirty="0" smtClean="0"/>
              <a:t>–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An individual’s involvement with, satisfaction with, and enthusiasm for the work he or she does.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971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Job Attitudes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u="sng" dirty="0" smtClean="0"/>
              <a:t>Job Satisfaction: </a:t>
            </a:r>
          </a:p>
          <a:p>
            <a:pPr marL="0" indent="0">
              <a:buNone/>
            </a:pPr>
            <a:r>
              <a:rPr lang="en-US" b="1" i="1" dirty="0" smtClean="0"/>
              <a:t>	</a:t>
            </a:r>
            <a:r>
              <a:rPr lang="en-US" dirty="0" smtClean="0"/>
              <a:t>A positive feeling about one’s job resulting from an evaluation of its characteristics or an individual’s emotional response to work or workplace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Measurement of job Satisfaction: Two measures:</a:t>
            </a:r>
            <a:endParaRPr lang="en-US" dirty="0" smtClean="0"/>
          </a:p>
          <a:p>
            <a:r>
              <a:rPr lang="en-US" dirty="0" smtClean="0"/>
              <a:t>Global Rating– an individual’s response to the question, that is, how satisfied he is with job</a:t>
            </a:r>
          </a:p>
          <a:p>
            <a:r>
              <a:rPr lang="en-US" dirty="0" smtClean="0"/>
              <a:t>Summation score of job facets.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93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job satisfaction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Itself</a:t>
            </a:r>
          </a:p>
          <a:p>
            <a:r>
              <a:rPr lang="en-US" dirty="0" smtClean="0"/>
              <a:t>Pay </a:t>
            </a:r>
          </a:p>
          <a:p>
            <a:r>
              <a:rPr lang="en-US" dirty="0" smtClean="0"/>
              <a:t>Promotion</a:t>
            </a:r>
          </a:p>
          <a:p>
            <a:r>
              <a:rPr lang="en-US" dirty="0" smtClean="0"/>
              <a:t>Supervision</a:t>
            </a:r>
          </a:p>
          <a:p>
            <a:r>
              <a:rPr lang="en-US" dirty="0" smtClean="0"/>
              <a:t>Coworker</a:t>
            </a:r>
          </a:p>
          <a:p>
            <a:r>
              <a:rPr lang="en-US" dirty="0" smtClean="0"/>
              <a:t>Overall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930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Responses to Satisfaction and Dissatisfaction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There are four responses which are explanatory that satisfied worker have not while dissatisfied workers exhibit them. They are:</a:t>
            </a:r>
          </a:p>
          <a:p>
            <a:pPr marL="514350" indent="-514350">
              <a:buAutoNum type="arabicPeriod"/>
            </a:pPr>
            <a:r>
              <a:rPr lang="en-US" dirty="0" smtClean="0"/>
              <a:t>Exit- dissatisfaction expressed through behavior directed toward leaving the organization.</a:t>
            </a:r>
          </a:p>
          <a:p>
            <a:pPr marL="514350" indent="-514350">
              <a:buAutoNum type="arabicPeriod"/>
            </a:pPr>
            <a:r>
              <a:rPr lang="en-US" dirty="0" smtClean="0"/>
              <a:t>Voice- dissatisfaction expressed through active and constructive attempts to improve conditions.</a:t>
            </a:r>
          </a:p>
          <a:p>
            <a:pPr marL="514350" indent="-514350">
              <a:buAutoNum type="arabicPeriod"/>
            </a:pPr>
            <a:r>
              <a:rPr lang="en-US" dirty="0" smtClean="0"/>
              <a:t>Loyalty- dissatisfaction expressed by passively waiting for conditions to improve.</a:t>
            </a:r>
          </a:p>
          <a:p>
            <a:pPr marL="514350" indent="-514350">
              <a:buAutoNum type="arabicPeriod"/>
            </a:pPr>
            <a:r>
              <a:rPr lang="en-US" dirty="0" smtClean="0"/>
              <a:t>Neglect- dissatisfaction expressed through allowing conditions to worsen.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289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 of job satisfaction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J. S. and Performance +</a:t>
            </a:r>
            <a:r>
              <a:rPr lang="en-US" smtClean="0"/>
              <a:t>ve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J. S. and OCB +</a:t>
            </a:r>
            <a:r>
              <a:rPr lang="en-US" dirty="0" err="1" smtClean="0"/>
              <a:t>ve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J. S and customer satisfaction +</a:t>
            </a:r>
            <a:r>
              <a:rPr lang="en-US" dirty="0" err="1" smtClean="0"/>
              <a:t>ve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J. S. and Absenteeism -</a:t>
            </a:r>
            <a:r>
              <a:rPr lang="en-US" dirty="0" err="1" smtClean="0"/>
              <a:t>ve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J. S. and Turnover -</a:t>
            </a:r>
            <a:r>
              <a:rPr lang="en-US" dirty="0" err="1" smtClean="0"/>
              <a:t>ve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J. S. and Workplace Deviance -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066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Attitude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components of the attitude </a:t>
            </a:r>
          </a:p>
          <a:p>
            <a:pPr marL="514350" indent="-514350">
              <a:buAutoNum type="arabicPeriod"/>
            </a:pPr>
            <a:r>
              <a:rPr lang="en-US" dirty="0" smtClean="0"/>
              <a:t>Cognitive component– The opinion or belief segment of an attitude.</a:t>
            </a:r>
          </a:p>
          <a:p>
            <a:pPr marL="514350" indent="-514350">
              <a:buAutoNum type="arabicPeriod"/>
            </a:pPr>
            <a:r>
              <a:rPr lang="en-US" dirty="0" smtClean="0"/>
              <a:t>Affective component– The emotional or feeling segment of an attitude.</a:t>
            </a:r>
          </a:p>
          <a:p>
            <a:pPr marL="514350" indent="-514350">
              <a:buAutoNum type="arabicPeriod"/>
            </a:pPr>
            <a:r>
              <a:rPr lang="en-US" dirty="0" smtClean="0"/>
              <a:t>Behavioral component– an intention to behave in a certain way toward someone or something.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395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of three components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81817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3556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Does behavior always follow from attitudes?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It assumed that attitudes and behavior are causally related that people do what they like : examples--</a:t>
            </a:r>
          </a:p>
          <a:p>
            <a:pPr marL="0" indent="0">
              <a:buNone/>
            </a:pPr>
            <a:r>
              <a:rPr lang="en-US" dirty="0" smtClean="0"/>
              <a:t>a). People watch TV program which they like.</a:t>
            </a:r>
          </a:p>
          <a:p>
            <a:pPr marL="0" indent="0">
              <a:buNone/>
            </a:pPr>
            <a:r>
              <a:rPr lang="en-US" dirty="0" smtClean="0"/>
              <a:t>b). Employees avoid assignments they find    	distasteful.</a:t>
            </a:r>
          </a:p>
          <a:p>
            <a:r>
              <a:rPr lang="en-US" dirty="0" smtClean="0"/>
              <a:t>Cognitive Dissonance- Any incompatibility between two or more attitudes or between behavior and attitudes. Job of Bank/ tobacco company- whether make corrections or leave it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80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Moderating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– what importance an individual gives to a 	specific attitude.</a:t>
            </a:r>
          </a:p>
          <a:p>
            <a:r>
              <a:rPr lang="en-US" dirty="0" smtClean="0"/>
              <a:t>--its correspondence of behavior.</a:t>
            </a:r>
          </a:p>
          <a:p>
            <a:r>
              <a:rPr lang="en-US" dirty="0" smtClean="0"/>
              <a:t>--its accessibility </a:t>
            </a:r>
          </a:p>
          <a:p>
            <a:r>
              <a:rPr lang="en-US" dirty="0" smtClean="0"/>
              <a:t>--social pressure</a:t>
            </a:r>
          </a:p>
          <a:p>
            <a:r>
              <a:rPr lang="en-US" dirty="0" smtClean="0"/>
              <a:t>--direct experience with attitude.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737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Job Attitudes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Job satisfaction</a:t>
            </a:r>
          </a:p>
          <a:p>
            <a:r>
              <a:rPr lang="en-US" dirty="0" smtClean="0"/>
              <a:t>Job involvement</a:t>
            </a:r>
          </a:p>
          <a:p>
            <a:r>
              <a:rPr lang="en-US" dirty="0" smtClean="0"/>
              <a:t>Organizational commitment</a:t>
            </a:r>
          </a:p>
          <a:p>
            <a:r>
              <a:rPr lang="en-US" dirty="0" smtClean="0"/>
              <a:t>Perceived organizational Support</a:t>
            </a:r>
          </a:p>
          <a:p>
            <a:r>
              <a:rPr lang="en-US" dirty="0" smtClean="0"/>
              <a:t>Employee Engagement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904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Job Attitudes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i="1" u="sng" dirty="0" smtClean="0"/>
              <a:t>Organizational commitment</a:t>
            </a:r>
            <a:r>
              <a:rPr lang="en-US" dirty="0" smtClean="0"/>
              <a:t>-the degree to which an employee identifies with a particular organization and its goals and wishes to maintain membership in the organization.</a:t>
            </a:r>
          </a:p>
          <a:p>
            <a:pPr marL="0" indent="0">
              <a:buNone/>
            </a:pPr>
            <a:r>
              <a:rPr lang="en-US" dirty="0" smtClean="0"/>
              <a:t>DIMENSIONS:</a:t>
            </a:r>
          </a:p>
          <a:p>
            <a:pPr marL="514350" indent="-514350">
              <a:buAutoNum type="arabicPeriod"/>
            </a:pPr>
            <a:r>
              <a:rPr lang="en-US" i="1" dirty="0" smtClean="0"/>
              <a:t>Affective commitment: </a:t>
            </a:r>
            <a:r>
              <a:rPr lang="en-US" dirty="0" smtClean="0"/>
              <a:t>An emotional attachment to an organization and a belief in its values. </a:t>
            </a:r>
          </a:p>
          <a:p>
            <a:pPr marL="514350" indent="-514350">
              <a:buAutoNum type="arabicPeriod"/>
            </a:pPr>
            <a:r>
              <a:rPr lang="en-US" i="1" dirty="0" smtClean="0"/>
              <a:t>Continuance commitment:</a:t>
            </a:r>
            <a:r>
              <a:rPr lang="en-US" dirty="0" smtClean="0"/>
              <a:t> the perceived economic value of remaining with an organization compared with leaving it.</a:t>
            </a:r>
          </a:p>
          <a:p>
            <a:pPr marL="514350" indent="-514350">
              <a:buAutoNum type="arabicPeriod"/>
            </a:pPr>
            <a:r>
              <a:rPr lang="en-US" i="1" dirty="0" smtClean="0"/>
              <a:t>Normative commitment: </a:t>
            </a:r>
            <a:r>
              <a:rPr lang="en-US" dirty="0" smtClean="0"/>
              <a:t>An obligation to remain with an organization for moral or ethical reasons.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058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Job Attitudes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u="sng" dirty="0" smtClean="0"/>
              <a:t>Job Involvement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The degree to which a person identifies with a job, actively participates in it, and considers performance important to self-worth.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184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Job Attitudes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u="sng" dirty="0" smtClean="0"/>
              <a:t>Perceived Organizational Support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the degree to which employees believe an organization values their contribution and cares about their well-being.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98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431</Words>
  <Application>Microsoft Office PowerPoint</Application>
  <PresentationFormat>On-screen Show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Attitudes &amp; Job Satisfaction</vt:lpstr>
      <vt:lpstr>Components of Attitude</vt:lpstr>
      <vt:lpstr>Relationship of three components</vt:lpstr>
      <vt:lpstr>Does behavior always follow from attitudes?</vt:lpstr>
      <vt:lpstr>Moderating Variables</vt:lpstr>
      <vt:lpstr>Major Job Attitudes</vt:lpstr>
      <vt:lpstr>Major Job Attitudes</vt:lpstr>
      <vt:lpstr>Major Job Attitudes</vt:lpstr>
      <vt:lpstr>Major Job Attitudes</vt:lpstr>
      <vt:lpstr>Major Job Attitudes</vt:lpstr>
      <vt:lpstr>Major Job Attitudes</vt:lpstr>
      <vt:lpstr>Causes of job satisfaction</vt:lpstr>
      <vt:lpstr>Responses to Satisfaction and Dissatisfaction</vt:lpstr>
      <vt:lpstr>Outcomes of job satisfaction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Attitudes &amp; Job Satisfaction</dc:title>
  <dc:creator>itcpu</dc:creator>
  <cp:lastModifiedBy>itcpu</cp:lastModifiedBy>
  <cp:revision>19</cp:revision>
  <dcterms:created xsi:type="dcterms:W3CDTF">2012-04-02T06:24:27Z</dcterms:created>
  <dcterms:modified xsi:type="dcterms:W3CDTF">2012-04-02T18:46:45Z</dcterms:modified>
</cp:coreProperties>
</file>