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AA5E3-C120-424C-9563-BB17FDB531CA}"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AA5E3-C120-424C-9563-BB17FDB531CA}"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AA5E3-C120-424C-9563-BB17FDB531CA}"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AA5E3-C120-424C-9563-BB17FDB531CA}"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AA5E3-C120-424C-9563-BB17FDB531CA}"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6AA5E3-C120-424C-9563-BB17FDB531CA}"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AA5E3-C120-424C-9563-BB17FDB531CA}"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6AA5E3-C120-424C-9563-BB17FDB531CA}"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AA5E3-C120-424C-9563-BB17FDB531CA}"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AA5E3-C120-424C-9563-BB17FDB531CA}"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AA5E3-C120-424C-9563-BB17FDB531CA}"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FF08F-ACCB-44C2-B393-9972064BF0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AA5E3-C120-424C-9563-BB17FDB531CA}"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FF08F-ACCB-44C2-B393-9972064BF0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ple-wallpaper-designs-for-powerpoint-with.jpg"/>
          <p:cNvPicPr>
            <a:picLocks noChangeAspect="1"/>
          </p:cNvPicPr>
          <p:nvPr/>
        </p:nvPicPr>
        <p:blipFill>
          <a:blip r:embed="rId2" cstate="print"/>
          <a:stretch>
            <a:fillRect/>
          </a:stretch>
        </p:blipFill>
        <p:spPr>
          <a:xfrm>
            <a:off x="5945" y="0"/>
            <a:ext cx="9132109" cy="6858000"/>
          </a:xfrm>
          <a:prstGeom prst="rect">
            <a:avLst/>
          </a:prstGeom>
        </p:spPr>
      </p:pic>
      <p:sp>
        <p:nvSpPr>
          <p:cNvPr id="2" name="Title 1"/>
          <p:cNvSpPr>
            <a:spLocks noGrp="1"/>
          </p:cNvSpPr>
          <p:nvPr>
            <p:ph type="ctrTitle"/>
          </p:nvPr>
        </p:nvSpPr>
        <p:spPr>
          <a:xfrm>
            <a:off x="1371600" y="2971800"/>
            <a:ext cx="7467600" cy="1752600"/>
          </a:xfrm>
        </p:spPr>
        <p:txBody>
          <a:bodyPr/>
          <a:lstStyle/>
          <a:p>
            <a:r>
              <a:rPr lang="en-US" b="1" dirty="0" smtClean="0">
                <a:latin typeface="Times New Roman" pitchFamily="18" charset="0"/>
                <a:cs typeface="Times New Roman" pitchFamily="18" charset="0"/>
              </a:rPr>
              <a:t>Uses and Gratifications Theory</a:t>
            </a:r>
            <a:endParaRPr lang="en-US" b="1" dirty="0">
              <a:latin typeface="Times New Roman" pitchFamily="18" charset="0"/>
              <a:cs typeface="Times New Roman" pitchFamily="18"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f259dd-f7fa-4d03-9415-59a25c210744image18.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Personal Integrative Needs</a:t>
            </a:r>
            <a:endParaRPr lang="en-US" dirty="0"/>
          </a:p>
        </p:txBody>
      </p:sp>
      <p:sp>
        <p:nvSpPr>
          <p:cNvPr id="3" name="Content Placeholder 2"/>
          <p:cNvSpPr>
            <a:spLocks noGrp="1"/>
          </p:cNvSpPr>
          <p:nvPr>
            <p:ph idx="1"/>
          </p:nvPr>
        </p:nvSpPr>
        <p:spPr/>
        <p:txBody>
          <a:bodyPr/>
          <a:lstStyle/>
          <a:p>
            <a:pPr>
              <a:buNone/>
            </a:pPr>
            <a:r>
              <a:rPr lang="en-US" dirty="0" smtClean="0"/>
              <a:t>Sometimes people utilize media to reassure</a:t>
            </a:r>
          </a:p>
          <a:p>
            <a:pPr>
              <a:buNone/>
            </a:pPr>
            <a:r>
              <a:rPr lang="en-US" dirty="0" smtClean="0"/>
              <a:t>their status.</a:t>
            </a:r>
          </a:p>
          <a:p>
            <a:pPr>
              <a:buNone/>
            </a:pPr>
            <a:endParaRPr lang="en-US" dirty="0"/>
          </a:p>
          <a:p>
            <a:pPr>
              <a:buNone/>
            </a:pPr>
            <a:endParaRPr lang="en-US" dirty="0" smtClean="0"/>
          </a:p>
          <a:p>
            <a:pPr>
              <a:buNone/>
            </a:pPr>
            <a:r>
              <a:rPr lang="en-US" dirty="0" smtClean="0"/>
              <a:t>Examples</a:t>
            </a:r>
            <a:endParaRPr lang="en-US" dirty="0"/>
          </a:p>
        </p:txBody>
      </p:sp>
      <p:pic>
        <p:nvPicPr>
          <p:cNvPr id="4" name="Picture 3" descr="untitled.png"/>
          <p:cNvPicPr>
            <a:picLocks noChangeAspect="1"/>
          </p:cNvPicPr>
          <p:nvPr/>
        </p:nvPicPr>
        <p:blipFill>
          <a:blip r:embed="rId3" cstate="print"/>
          <a:stretch>
            <a:fillRect/>
          </a:stretch>
        </p:blipFill>
        <p:spPr>
          <a:xfrm>
            <a:off x="4876800" y="2667000"/>
            <a:ext cx="2906704" cy="1538288"/>
          </a:xfrm>
          <a:prstGeom prst="rect">
            <a:avLst/>
          </a:prstGeom>
        </p:spPr>
      </p:pic>
      <p:pic>
        <p:nvPicPr>
          <p:cNvPr id="5" name="Picture 4" descr="ll.png"/>
          <p:cNvPicPr>
            <a:picLocks noChangeAspect="1"/>
          </p:cNvPicPr>
          <p:nvPr/>
        </p:nvPicPr>
        <p:blipFill>
          <a:blip r:embed="rId4" cstate="print"/>
          <a:stretch>
            <a:fillRect/>
          </a:stretch>
        </p:blipFill>
        <p:spPr>
          <a:xfrm>
            <a:off x="4724400" y="4572000"/>
            <a:ext cx="3429000" cy="1981200"/>
          </a:xfrm>
          <a:prstGeom prst="rect">
            <a:avLst/>
          </a:prstGeom>
        </p:spPr>
      </p:pic>
    </p:spTree>
  </p:cSld>
  <p:clrMapOvr>
    <a:masterClrMapping/>
  </p:clrMapOvr>
  <p:transition spd="med">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f259dd-f7fa-4d03-9415-59a25c210744image18.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Social Integrative Needs</a:t>
            </a:r>
            <a:endParaRPr lang="en-US" dirty="0"/>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    Internet </a:t>
            </a:r>
            <a:r>
              <a:rPr lang="en-US" sz="2800" dirty="0">
                <a:latin typeface="Times New Roman" pitchFamily="18" charset="0"/>
                <a:cs typeface="Times New Roman" pitchFamily="18" charset="0"/>
              </a:rPr>
              <a:t>and social media are normally used </a:t>
            </a:r>
            <a:r>
              <a:rPr lang="en-US" sz="2800" dirty="0" smtClean="0">
                <a:latin typeface="Times New Roman" pitchFamily="18" charset="0"/>
                <a:cs typeface="Times New Roman" pitchFamily="18" charset="0"/>
              </a:rPr>
              <a:t>to satisfy this </a:t>
            </a:r>
            <a:r>
              <a:rPr lang="en-US" sz="2800" dirty="0">
                <a:latin typeface="Times New Roman" pitchFamily="18" charset="0"/>
                <a:cs typeface="Times New Roman" pitchFamily="18" charset="0"/>
              </a:rPr>
              <a:t>need which is to integrate </a:t>
            </a:r>
            <a:r>
              <a:rPr lang="en-US" sz="2800" dirty="0" smtClean="0">
                <a:latin typeface="Times New Roman" pitchFamily="18" charset="0"/>
                <a:cs typeface="Times New Roman" pitchFamily="18" charset="0"/>
              </a:rPr>
              <a:t>and connect </a:t>
            </a:r>
            <a:r>
              <a:rPr lang="en-US" sz="2800" dirty="0">
                <a:latin typeface="Times New Roman" pitchFamily="18" charset="0"/>
                <a:cs typeface="Times New Roman" pitchFamily="18" charset="0"/>
              </a:rPr>
              <a:t>with family or </a:t>
            </a:r>
            <a:r>
              <a:rPr lang="en-US" sz="2800" dirty="0" smtClean="0">
                <a:latin typeface="Times New Roman" pitchFamily="18" charset="0"/>
                <a:cs typeface="Times New Roman" pitchFamily="18" charset="0"/>
              </a:rPr>
              <a:t>friends.</a:t>
            </a:r>
          </a:p>
          <a:p>
            <a:pPr>
              <a:buNone/>
            </a:pPr>
            <a:endParaRPr lang="en-US" sz="2800" dirty="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Example</a:t>
            </a:r>
            <a:endParaRPr lang="en-US" sz="2800" dirty="0">
              <a:latin typeface="Times New Roman" pitchFamily="18" charset="0"/>
              <a:cs typeface="Times New Roman" pitchFamily="18" charset="0"/>
            </a:endParaRPr>
          </a:p>
        </p:txBody>
      </p:sp>
      <p:pic>
        <p:nvPicPr>
          <p:cNvPr id="4" name="Picture 3" descr="sft.jpg"/>
          <p:cNvPicPr>
            <a:picLocks noChangeAspect="1"/>
          </p:cNvPicPr>
          <p:nvPr/>
        </p:nvPicPr>
        <p:blipFill>
          <a:blip r:embed="rId3" cstate="print"/>
          <a:stretch>
            <a:fillRect/>
          </a:stretch>
        </p:blipFill>
        <p:spPr>
          <a:xfrm>
            <a:off x="1524000" y="4191000"/>
            <a:ext cx="6096000" cy="2209800"/>
          </a:xfrm>
          <a:prstGeom prst="rect">
            <a:avLst/>
          </a:prstGeom>
        </p:spPr>
      </p:pic>
    </p:spTree>
  </p:cSld>
  <p:clrMapOvr>
    <a:masterClrMapping/>
  </p:clrMapOvr>
  <p:transition spd="med">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f259dd-f7fa-4d03-9415-59a25c210744image18.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Tension Release Needs</a:t>
            </a:r>
            <a:endParaRPr lang="en-US" dirty="0"/>
          </a:p>
        </p:txBody>
      </p:sp>
      <p:sp>
        <p:nvSpPr>
          <p:cNvPr id="3" name="Content Placeholder 2"/>
          <p:cNvSpPr>
            <a:spLocks noGrp="1"/>
          </p:cNvSpPr>
          <p:nvPr>
            <p:ph idx="1"/>
          </p:nvPr>
        </p:nvSpPr>
        <p:spPr/>
        <p:txBody>
          <a:bodyPr/>
          <a:lstStyle/>
          <a:p>
            <a:pPr>
              <a:buNone/>
            </a:pPr>
            <a:r>
              <a:rPr lang="en-US" dirty="0" smtClean="0"/>
              <a:t>Media is also used for the purpose of catharsis</a:t>
            </a:r>
          </a:p>
          <a:p>
            <a:pPr>
              <a:buNone/>
            </a:pPr>
            <a:r>
              <a:rPr lang="en-US" dirty="0" smtClean="0"/>
              <a:t>and escape from the daily routine.</a:t>
            </a:r>
          </a:p>
          <a:p>
            <a:pPr>
              <a:buNone/>
            </a:pPr>
            <a:endParaRPr lang="en-US" dirty="0"/>
          </a:p>
          <a:p>
            <a:pPr>
              <a:buNone/>
            </a:pPr>
            <a:endParaRPr lang="en-US" dirty="0" smtClean="0"/>
          </a:p>
          <a:p>
            <a:pPr>
              <a:buNone/>
            </a:pPr>
            <a:r>
              <a:rPr lang="en-US" dirty="0" smtClean="0"/>
              <a:t>Example </a:t>
            </a:r>
            <a:endParaRPr lang="en-US" dirty="0"/>
          </a:p>
        </p:txBody>
      </p:sp>
      <p:pic>
        <p:nvPicPr>
          <p:cNvPr id="6" name="Picture 5" descr="Group-of-people-laughing-at-a-comedy-film.jpg"/>
          <p:cNvPicPr>
            <a:picLocks noChangeAspect="1"/>
          </p:cNvPicPr>
          <p:nvPr/>
        </p:nvPicPr>
        <p:blipFill>
          <a:blip r:embed="rId3" cstate="print"/>
          <a:stretch>
            <a:fillRect/>
          </a:stretch>
        </p:blipFill>
        <p:spPr>
          <a:xfrm>
            <a:off x="3505200" y="3505200"/>
            <a:ext cx="3962400" cy="2438400"/>
          </a:xfrm>
          <a:prstGeom prst="rect">
            <a:avLst/>
          </a:prstGeom>
        </p:spPr>
      </p:pic>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Love-Swirls-Spirals-Background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905000"/>
            <a:ext cx="8077200" cy="1828800"/>
          </a:xfrm>
        </p:spPr>
        <p:txBody>
          <a:bodyPr>
            <a:normAutofit fontScale="90000"/>
          </a:bodyPr>
          <a:lstStyle/>
          <a:p>
            <a:r>
              <a:rPr lang="en-US" sz="3600" b="1" dirty="0" smtClean="0"/>
              <a:t/>
            </a:r>
            <a:br>
              <a:rPr lang="en-US" sz="3600" b="1" dirty="0" smtClean="0"/>
            </a:br>
            <a:r>
              <a:rPr lang="en-US" sz="3600" b="1" dirty="0" smtClean="0">
                <a:latin typeface="Algerian" pitchFamily="82" charset="0"/>
              </a:rPr>
              <a:t>What Gratifications are Sought and Obtained from Media?</a:t>
            </a:r>
            <a:r>
              <a:rPr lang="en-US" dirty="0" smtClean="0"/>
              <a:t/>
            </a:r>
            <a:br>
              <a:rPr lang="en-US" dirty="0" smtClean="0"/>
            </a:br>
            <a:endParaRPr lang="en-US" dirty="0"/>
          </a:p>
        </p:txBody>
      </p:sp>
      <p:sp>
        <p:nvSpPr>
          <p:cNvPr id="3" name="Content Placeholder 2"/>
          <p:cNvSpPr>
            <a:spLocks noGrp="1"/>
          </p:cNvSpPr>
          <p:nvPr>
            <p:ph idx="1"/>
          </p:nvPr>
        </p:nvSpPr>
        <p:spPr>
          <a:xfrm>
            <a:off x="457200" y="4267200"/>
            <a:ext cx="7772400" cy="2362200"/>
          </a:xfrm>
        </p:spPr>
        <p:txBody>
          <a:bodyPr>
            <a:normAutofit/>
          </a:bodyPr>
          <a:lstStyle/>
          <a:p>
            <a:pPr algn="ctr">
              <a:buNone/>
            </a:pPr>
            <a:r>
              <a:rPr lang="en-US" sz="3600" b="1" dirty="0" smtClean="0"/>
              <a:t>Denis </a:t>
            </a:r>
            <a:r>
              <a:rPr lang="en-US" sz="3600" b="1" dirty="0" err="1" smtClean="0"/>
              <a:t>McQuail</a:t>
            </a:r>
            <a:endParaRPr lang="en-US" sz="3600" b="1" dirty="0" smtClean="0"/>
          </a:p>
          <a:p>
            <a:pPr algn="ctr">
              <a:buNone/>
            </a:pPr>
            <a:r>
              <a:rPr lang="en-US" sz="3600" b="1" dirty="0" smtClean="0"/>
              <a:t>1987</a:t>
            </a:r>
            <a:endParaRPr lang="en-US" sz="3600" b="1" dirty="0"/>
          </a:p>
        </p:txBody>
      </p:sp>
    </p:spTree>
  </p:cSld>
  <p:clrMapOvr>
    <a:masterClrMapping/>
  </p:clrMapOvr>
  <p:transition spd="med">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sgotkrovrotuvt18tun85z16chs4tnz7zil2rjlasxmhqcvsbn3i0g6nrsl6ypxh-f.jpg"/>
          <p:cNvPicPr>
            <a:picLocks noGrp="1" noChangeAspect="1"/>
          </p:cNvPicPr>
          <p:nvPr>
            <p:ph idx="1"/>
          </p:nvPr>
        </p:nvPicPr>
        <p:blipFill>
          <a:blip r:embed="rId2" cstate="print"/>
          <a:stretch>
            <a:fillRect/>
          </a:stretch>
        </p:blipFill>
        <p:spPr>
          <a:xfrm>
            <a:off x="0" y="0"/>
            <a:ext cx="9144000" cy="6858002"/>
          </a:xfrm>
        </p:spPr>
      </p:pic>
      <p:sp>
        <p:nvSpPr>
          <p:cNvPr id="2" name="Title 1"/>
          <p:cNvSpPr>
            <a:spLocks noGrp="1"/>
          </p:cNvSpPr>
          <p:nvPr>
            <p:ph type="title"/>
          </p:nvPr>
        </p:nvSpPr>
        <p:spPr/>
        <p:txBody>
          <a:bodyPr>
            <a:normAutofit/>
          </a:bodyPr>
          <a:lstStyle/>
          <a:p>
            <a:r>
              <a:rPr lang="en-US" sz="4000" b="1" dirty="0" smtClean="0"/>
              <a:t>Needs</a:t>
            </a:r>
            <a:endParaRPr lang="en-US" sz="4000" b="1" dirty="0"/>
          </a:p>
        </p:txBody>
      </p:sp>
      <p:grpSp>
        <p:nvGrpSpPr>
          <p:cNvPr id="1026" name="Group 2"/>
          <p:cNvGrpSpPr>
            <a:grpSpLocks/>
          </p:cNvGrpSpPr>
          <p:nvPr/>
        </p:nvGrpSpPr>
        <p:grpSpPr bwMode="auto">
          <a:xfrm>
            <a:off x="228600" y="1219200"/>
            <a:ext cx="8763000" cy="5410200"/>
            <a:chOff x="1111" y="2128"/>
            <a:chExt cx="13164" cy="9108"/>
          </a:xfrm>
        </p:grpSpPr>
        <p:sp>
          <p:nvSpPr>
            <p:cNvPr id="1027" name="Oval 3"/>
            <p:cNvSpPr>
              <a:spLocks noChangeArrowheads="1"/>
            </p:cNvSpPr>
            <p:nvPr/>
          </p:nvSpPr>
          <p:spPr bwMode="auto">
            <a:xfrm>
              <a:off x="11899" y="2128"/>
              <a:ext cx="2376" cy="2238"/>
            </a:xfrm>
            <a:prstGeom prst="ellipse">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8" name="Oval 4"/>
            <p:cNvSpPr>
              <a:spLocks noChangeArrowheads="1"/>
            </p:cNvSpPr>
            <p:nvPr/>
          </p:nvSpPr>
          <p:spPr bwMode="auto">
            <a:xfrm>
              <a:off x="4748" y="2128"/>
              <a:ext cx="2376" cy="2238"/>
            </a:xfrm>
            <a:prstGeom prst="ellipse">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Oval 5"/>
            <p:cNvSpPr>
              <a:spLocks noChangeArrowheads="1"/>
            </p:cNvSpPr>
            <p:nvPr/>
          </p:nvSpPr>
          <p:spPr bwMode="auto">
            <a:xfrm>
              <a:off x="8111" y="2128"/>
              <a:ext cx="2376" cy="2238"/>
            </a:xfrm>
            <a:prstGeom prst="ellipse">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Text Box 6"/>
            <p:cNvSpPr txBox="1">
              <a:spLocks noChangeArrowheads="1"/>
            </p:cNvSpPr>
            <p:nvPr/>
          </p:nvSpPr>
          <p:spPr bwMode="auto">
            <a:xfrm>
              <a:off x="6419" y="6176"/>
              <a:ext cx="2464" cy="1423"/>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smtClean="0">
                  <a:ln>
                    <a:noFill/>
                  </a:ln>
                  <a:solidFill>
                    <a:schemeClr val="tx1"/>
                  </a:solidFill>
                  <a:effectLst/>
                  <a:latin typeface="Calibri" pitchFamily="34" charset="0"/>
                  <a:cs typeface="Arial" pitchFamily="34" charset="0"/>
                </a:rPr>
                <a:t>Media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Oval 7"/>
            <p:cNvSpPr>
              <a:spLocks noChangeArrowheads="1"/>
            </p:cNvSpPr>
            <p:nvPr/>
          </p:nvSpPr>
          <p:spPr bwMode="auto">
            <a:xfrm>
              <a:off x="1111" y="2128"/>
              <a:ext cx="2376" cy="2238"/>
            </a:xfrm>
            <a:prstGeom prst="ellipse">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Text Box 8"/>
            <p:cNvSpPr txBox="1">
              <a:spLocks noChangeArrowheads="1"/>
            </p:cNvSpPr>
            <p:nvPr/>
          </p:nvSpPr>
          <p:spPr bwMode="auto">
            <a:xfrm>
              <a:off x="1527" y="2949"/>
              <a:ext cx="1596" cy="521"/>
            </a:xfrm>
            <a:prstGeom prst="rect">
              <a:avLst/>
            </a:prstGeom>
            <a:solidFill>
              <a:srgbClr val="FF66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5136" y="2793"/>
              <a:ext cx="1579" cy="781"/>
            </a:xfrm>
            <a:prstGeom prst="rect">
              <a:avLst/>
            </a:prstGeom>
            <a:solidFill>
              <a:srgbClr val="FF66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Personal Identity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8357" y="2657"/>
              <a:ext cx="1943" cy="1212"/>
            </a:xfrm>
            <a:prstGeom prst="rect">
              <a:avLst/>
            </a:prstGeom>
            <a:solidFill>
              <a:srgbClr val="FF66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Integration and Social Interaction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12214" y="2949"/>
              <a:ext cx="1787" cy="521"/>
            </a:xfrm>
            <a:prstGeom prst="rect">
              <a:avLst/>
            </a:prstGeom>
            <a:solidFill>
              <a:srgbClr val="FF6600"/>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Entertainment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5358" y="9917"/>
              <a:ext cx="4557" cy="1319"/>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smtClean="0">
                  <a:ln>
                    <a:noFill/>
                  </a:ln>
                  <a:solidFill>
                    <a:schemeClr val="tx1"/>
                  </a:solidFill>
                  <a:effectLst/>
                  <a:latin typeface="Calibri" pitchFamily="34" charset="0"/>
                  <a:cs typeface="Arial" pitchFamily="34" charset="0"/>
                </a:rPr>
                <a:t>Gratification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a:off x="2666" y="4582"/>
              <a:ext cx="3574" cy="1483"/>
            </a:xfrm>
            <a:prstGeom prst="straightConnector1">
              <a:avLst/>
            </a:prstGeom>
            <a:noFill/>
            <a:ln w="38100">
              <a:solidFill>
                <a:srgbClr val="000000"/>
              </a:solidFill>
              <a:round/>
              <a:headEnd/>
              <a:tailEnd type="triangle" w="med" len="med"/>
            </a:ln>
          </p:spPr>
        </p:cxnSp>
        <p:cxnSp>
          <p:nvCxnSpPr>
            <p:cNvPr id="1038" name="AutoShape 14"/>
            <p:cNvCxnSpPr>
              <a:cxnSpLocks noChangeShapeType="1"/>
            </p:cNvCxnSpPr>
            <p:nvPr/>
          </p:nvCxnSpPr>
          <p:spPr bwMode="auto">
            <a:xfrm>
              <a:off x="7636" y="7948"/>
              <a:ext cx="1" cy="1657"/>
            </a:xfrm>
            <a:prstGeom prst="straightConnector1">
              <a:avLst/>
            </a:prstGeom>
            <a:noFill/>
            <a:ln w="38100">
              <a:solidFill>
                <a:srgbClr val="000000"/>
              </a:solidFill>
              <a:round/>
              <a:headEnd/>
              <a:tailEnd type="triangle" w="med" len="med"/>
            </a:ln>
          </p:spPr>
        </p:cxnSp>
        <p:cxnSp>
          <p:nvCxnSpPr>
            <p:cNvPr id="1039" name="AutoShape 15"/>
            <p:cNvCxnSpPr>
              <a:cxnSpLocks noChangeShapeType="1"/>
            </p:cNvCxnSpPr>
            <p:nvPr/>
          </p:nvCxnSpPr>
          <p:spPr bwMode="auto">
            <a:xfrm flipH="1">
              <a:off x="7798" y="4582"/>
              <a:ext cx="1203" cy="1265"/>
            </a:xfrm>
            <a:prstGeom prst="straightConnector1">
              <a:avLst/>
            </a:prstGeom>
            <a:noFill/>
            <a:ln w="38100">
              <a:solidFill>
                <a:srgbClr val="000000"/>
              </a:solidFill>
              <a:round/>
              <a:headEnd/>
              <a:tailEnd type="triangle" w="med" len="med"/>
            </a:ln>
          </p:spPr>
        </p:cxnSp>
        <p:cxnSp>
          <p:nvCxnSpPr>
            <p:cNvPr id="1040" name="AutoShape 16"/>
            <p:cNvCxnSpPr>
              <a:cxnSpLocks noChangeShapeType="1"/>
            </p:cNvCxnSpPr>
            <p:nvPr/>
          </p:nvCxnSpPr>
          <p:spPr bwMode="auto">
            <a:xfrm>
              <a:off x="5843" y="4582"/>
              <a:ext cx="1495" cy="1265"/>
            </a:xfrm>
            <a:prstGeom prst="straightConnector1">
              <a:avLst/>
            </a:prstGeom>
            <a:noFill/>
            <a:ln w="38100">
              <a:solidFill>
                <a:srgbClr val="000000"/>
              </a:solidFill>
              <a:round/>
              <a:headEnd/>
              <a:tailEnd type="triangle" w="med" len="med"/>
            </a:ln>
          </p:spPr>
        </p:cxnSp>
        <p:cxnSp>
          <p:nvCxnSpPr>
            <p:cNvPr id="1041" name="AutoShape 17"/>
            <p:cNvCxnSpPr>
              <a:cxnSpLocks noChangeShapeType="1"/>
            </p:cNvCxnSpPr>
            <p:nvPr/>
          </p:nvCxnSpPr>
          <p:spPr bwMode="auto">
            <a:xfrm flipH="1">
              <a:off x="9001" y="4366"/>
              <a:ext cx="3213" cy="1699"/>
            </a:xfrm>
            <a:prstGeom prst="straightConnector1">
              <a:avLst/>
            </a:prstGeom>
            <a:noFill/>
            <a:ln w="38100">
              <a:solidFill>
                <a:srgbClr val="000000"/>
              </a:solidFill>
              <a:round/>
              <a:headEnd/>
              <a:tailEnd type="triangle" w="med" len="med"/>
            </a:ln>
          </p:spPr>
        </p:cxnSp>
      </p:grpSp>
    </p:spTree>
  </p:cSld>
  <p:clrMapOvr>
    <a:masterClrMapping/>
  </p:clrMapOvr>
  <p:transition spd="med">
    <p:wheel spokes="2"/>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_soli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762000"/>
          </a:xfrm>
        </p:spPr>
        <p:txBody>
          <a:bodyPr>
            <a:normAutofit/>
          </a:bodyPr>
          <a:lstStyle/>
          <a:p>
            <a:r>
              <a:rPr lang="en-US" dirty="0" smtClean="0"/>
              <a:t>Information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Events, happenings</a:t>
            </a:r>
          </a:p>
          <a:p>
            <a:r>
              <a:rPr lang="en-US" dirty="0" smtClean="0"/>
              <a:t>Advice</a:t>
            </a:r>
          </a:p>
          <a:p>
            <a:r>
              <a:rPr lang="en-US" dirty="0" smtClean="0"/>
              <a:t>Curiosity </a:t>
            </a:r>
          </a:p>
          <a:p>
            <a:r>
              <a:rPr lang="en-US" dirty="0" smtClean="0"/>
              <a:t>Interest</a:t>
            </a:r>
          </a:p>
          <a:p>
            <a:r>
              <a:rPr lang="en-US" dirty="0" smtClean="0"/>
              <a:t>Learning, self-education</a:t>
            </a:r>
          </a:p>
          <a:p>
            <a:r>
              <a:rPr lang="en-US" dirty="0" smtClean="0"/>
              <a:t>Sense of security through knowledge</a:t>
            </a:r>
            <a:endParaRPr lang="en-US" dirty="0"/>
          </a:p>
        </p:txBody>
      </p:sp>
      <p:pic>
        <p:nvPicPr>
          <p:cNvPr id="5" name="Picture 4" descr="watching-682_1302864a.jpg"/>
          <p:cNvPicPr>
            <a:picLocks noChangeAspect="1"/>
          </p:cNvPicPr>
          <p:nvPr/>
        </p:nvPicPr>
        <p:blipFill>
          <a:blip r:embed="rId3" cstate="print"/>
          <a:stretch>
            <a:fillRect/>
          </a:stretch>
        </p:blipFill>
        <p:spPr>
          <a:xfrm>
            <a:off x="5715000" y="1447800"/>
            <a:ext cx="3019424" cy="1828800"/>
          </a:xfrm>
          <a:prstGeom prst="rect">
            <a:avLst/>
          </a:prstGeom>
        </p:spPr>
      </p:pic>
      <p:pic>
        <p:nvPicPr>
          <p:cNvPr id="6" name="Picture 5" descr="diverse-business-people-learning-social-media-46612437.jpg"/>
          <p:cNvPicPr>
            <a:picLocks noChangeAspect="1"/>
          </p:cNvPicPr>
          <p:nvPr/>
        </p:nvPicPr>
        <p:blipFill>
          <a:blip r:embed="rId4" cstate="print"/>
          <a:stretch>
            <a:fillRect/>
          </a:stretch>
        </p:blipFill>
        <p:spPr>
          <a:xfrm>
            <a:off x="5715000" y="3505200"/>
            <a:ext cx="3048000" cy="1600200"/>
          </a:xfrm>
          <a:prstGeom prst="rect">
            <a:avLst/>
          </a:prstGeom>
        </p:spPr>
      </p:pic>
    </p:spTree>
  </p:cSld>
  <p:clrMapOvr>
    <a:masterClrMapping/>
  </p:clrMapOvr>
  <p:transition spd="med">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umpkin-orange-backgrounds-1024x805.jpg"/>
          <p:cNvPicPr>
            <a:picLocks noChangeAspect="1"/>
          </p:cNvPicPr>
          <p:nvPr/>
        </p:nvPicPr>
        <p:blipFill>
          <a:blip r:embed="rId2" cstate="print"/>
          <a:stretch>
            <a:fillRect/>
          </a:stretch>
        </p:blipFill>
        <p:spPr>
          <a:xfrm>
            <a:off x="1" y="0"/>
            <a:ext cx="9144000" cy="6858000"/>
          </a:xfrm>
          <a:prstGeom prst="rect">
            <a:avLst/>
          </a:prstGeom>
        </p:spPr>
      </p:pic>
      <p:sp>
        <p:nvSpPr>
          <p:cNvPr id="2" name="Title 1"/>
          <p:cNvSpPr>
            <a:spLocks noGrp="1"/>
          </p:cNvSpPr>
          <p:nvPr>
            <p:ph type="title"/>
          </p:nvPr>
        </p:nvSpPr>
        <p:spPr/>
        <p:txBody>
          <a:bodyPr/>
          <a:lstStyle/>
          <a:p>
            <a:r>
              <a:rPr lang="en-US" dirty="0" smtClean="0"/>
              <a:t>Personal Identity</a:t>
            </a:r>
            <a:endParaRPr lang="en-US" dirty="0"/>
          </a:p>
        </p:txBody>
      </p:sp>
      <p:sp>
        <p:nvSpPr>
          <p:cNvPr id="3" name="Content Placeholder 2"/>
          <p:cNvSpPr>
            <a:spLocks noGrp="1"/>
          </p:cNvSpPr>
          <p:nvPr>
            <p:ph idx="1"/>
          </p:nvPr>
        </p:nvSpPr>
        <p:spPr/>
        <p:txBody>
          <a:bodyPr/>
          <a:lstStyle/>
          <a:p>
            <a:r>
              <a:rPr lang="en-US" dirty="0" smtClean="0"/>
              <a:t>Reinforcement</a:t>
            </a:r>
          </a:p>
          <a:p>
            <a:r>
              <a:rPr lang="en-US" dirty="0" smtClean="0"/>
              <a:t>Models of behavior</a:t>
            </a:r>
          </a:p>
          <a:p>
            <a:r>
              <a:rPr lang="en-US" dirty="0" smtClean="0"/>
              <a:t>Insight into one’s self</a:t>
            </a:r>
            <a:endParaRPr lang="en-US" dirty="0"/>
          </a:p>
        </p:txBody>
      </p:sp>
      <p:pic>
        <p:nvPicPr>
          <p:cNvPr id="8" name="Picture 7" descr="maxresdefault.jpg"/>
          <p:cNvPicPr>
            <a:picLocks noChangeAspect="1"/>
          </p:cNvPicPr>
          <p:nvPr/>
        </p:nvPicPr>
        <p:blipFill>
          <a:blip r:embed="rId3" cstate="print"/>
          <a:stretch>
            <a:fillRect/>
          </a:stretch>
        </p:blipFill>
        <p:spPr>
          <a:xfrm>
            <a:off x="6400800" y="1524001"/>
            <a:ext cx="2133600" cy="1295400"/>
          </a:xfrm>
          <a:prstGeom prst="rect">
            <a:avLst/>
          </a:prstGeom>
        </p:spPr>
      </p:pic>
      <p:pic>
        <p:nvPicPr>
          <p:cNvPr id="9" name="Picture 8" descr="b6cbe7014aa6ec2d2b4b94a52f9c2f91_m.jpg"/>
          <p:cNvPicPr>
            <a:picLocks noChangeAspect="1"/>
          </p:cNvPicPr>
          <p:nvPr/>
        </p:nvPicPr>
        <p:blipFill>
          <a:blip r:embed="rId4" cstate="print"/>
          <a:stretch>
            <a:fillRect/>
          </a:stretch>
        </p:blipFill>
        <p:spPr>
          <a:xfrm>
            <a:off x="6781800" y="2971800"/>
            <a:ext cx="1447800" cy="1600200"/>
          </a:xfrm>
          <a:prstGeom prst="rect">
            <a:avLst/>
          </a:prstGeom>
        </p:spPr>
      </p:pic>
      <p:pic>
        <p:nvPicPr>
          <p:cNvPr id="10" name="Picture 9" descr="Fawad_Khan_12.jpg"/>
          <p:cNvPicPr>
            <a:picLocks noChangeAspect="1"/>
          </p:cNvPicPr>
          <p:nvPr/>
        </p:nvPicPr>
        <p:blipFill>
          <a:blip r:embed="rId5" cstate="print"/>
          <a:stretch>
            <a:fillRect/>
          </a:stretch>
        </p:blipFill>
        <p:spPr>
          <a:xfrm>
            <a:off x="6781800" y="4724400"/>
            <a:ext cx="1524000" cy="1752600"/>
          </a:xfrm>
          <a:prstGeom prst="rect">
            <a:avLst/>
          </a:prstGeom>
        </p:spPr>
      </p:pic>
      <p:pic>
        <p:nvPicPr>
          <p:cNvPr id="11" name="Picture 10" descr="0db79433891637_5605ea9d25c47.jpg"/>
          <p:cNvPicPr>
            <a:picLocks noChangeAspect="1"/>
          </p:cNvPicPr>
          <p:nvPr/>
        </p:nvPicPr>
        <p:blipFill>
          <a:blip r:embed="rId6" cstate="print"/>
          <a:stretch>
            <a:fillRect/>
          </a:stretch>
        </p:blipFill>
        <p:spPr>
          <a:xfrm>
            <a:off x="1524000" y="3733800"/>
            <a:ext cx="2438400" cy="2590800"/>
          </a:xfrm>
          <a:prstGeom prst="rect">
            <a:avLst/>
          </a:prstGeom>
        </p:spPr>
      </p:pic>
    </p:spTree>
  </p:cSld>
  <p:clrMapOvr>
    <a:masterClrMapping/>
  </p:clrMapOvr>
  <p:transition spd="med">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interaction.jpg"/>
          <p:cNvPicPr>
            <a:picLocks noChangeAspect="1"/>
          </p:cNvPicPr>
          <p:nvPr/>
        </p:nvPicPr>
        <p:blipFill>
          <a:blip r:embed="rId2" cstate="print"/>
          <a:stretch>
            <a:fillRect/>
          </a:stretch>
        </p:blipFill>
        <p:spPr>
          <a:xfrm>
            <a:off x="0" y="-19075"/>
            <a:ext cx="9144000" cy="6877075"/>
          </a:xfrm>
          <a:prstGeom prst="rect">
            <a:avLst/>
          </a:prstGeom>
        </p:spPr>
      </p:pic>
      <p:sp>
        <p:nvSpPr>
          <p:cNvPr id="2" name="Title 1"/>
          <p:cNvSpPr>
            <a:spLocks noGrp="1"/>
          </p:cNvSpPr>
          <p:nvPr>
            <p:ph type="title"/>
          </p:nvPr>
        </p:nvSpPr>
        <p:spPr/>
        <p:txBody>
          <a:bodyPr>
            <a:noAutofit/>
          </a:bodyPr>
          <a:lstStyle/>
          <a:p>
            <a:r>
              <a:rPr lang="en-US" b="1" dirty="0" smtClean="0"/>
              <a:t>Integration and Social Interaction</a:t>
            </a:r>
            <a:endParaRPr lang="en-US" b="1" dirty="0"/>
          </a:p>
        </p:txBody>
      </p:sp>
      <p:sp>
        <p:nvSpPr>
          <p:cNvPr id="3" name="Content Placeholder 2"/>
          <p:cNvSpPr>
            <a:spLocks noGrp="1"/>
          </p:cNvSpPr>
          <p:nvPr>
            <p:ph idx="1"/>
          </p:nvPr>
        </p:nvSpPr>
        <p:spPr/>
        <p:txBody>
          <a:bodyPr/>
          <a:lstStyle/>
          <a:p>
            <a:endParaRPr lang="en-US" b="1" dirty="0" smtClean="0"/>
          </a:p>
          <a:p>
            <a:r>
              <a:rPr lang="en-US" sz="3600" b="1" dirty="0" smtClean="0"/>
              <a:t>Social empathy</a:t>
            </a:r>
          </a:p>
          <a:p>
            <a:r>
              <a:rPr lang="en-US" sz="3600" b="1" dirty="0" smtClean="0"/>
              <a:t>Sense of belonging</a:t>
            </a:r>
          </a:p>
          <a:p>
            <a:r>
              <a:rPr lang="en-US" sz="3600" b="1" dirty="0" smtClean="0"/>
              <a:t>Social interaction</a:t>
            </a:r>
          </a:p>
          <a:p>
            <a:r>
              <a:rPr lang="en-US" sz="3600" b="1" dirty="0" smtClean="0"/>
              <a:t>Social roles</a:t>
            </a:r>
          </a:p>
          <a:p>
            <a:r>
              <a:rPr lang="en-US" sz="3600" b="1" dirty="0" smtClean="0"/>
              <a:t>Connection with family, friends and society</a:t>
            </a:r>
            <a:endParaRPr lang="en-US" sz="3600" b="1" dirty="0"/>
          </a:p>
        </p:txBody>
      </p:sp>
    </p:spTree>
  </p:cSld>
  <p:clrMapOvr>
    <a:masterClrMapping/>
  </p:clrMapOvr>
  <p:transition spd="med">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cnv33s.png"/>
          <p:cNvPicPr>
            <a:picLocks noChangeAspect="1"/>
          </p:cNvPicPr>
          <p:nvPr/>
        </p:nvPicPr>
        <p:blipFill>
          <a:blip r:embed="rId2" cstate="print"/>
          <a:stretch>
            <a:fillRect/>
          </a:stretch>
        </p:blipFill>
        <p:spPr>
          <a:xfrm>
            <a:off x="0" y="0"/>
            <a:ext cx="9144000" cy="6857999"/>
          </a:xfrm>
          <a:prstGeom prst="rect">
            <a:avLst/>
          </a:prstGeom>
        </p:spPr>
      </p:pic>
      <p:sp>
        <p:nvSpPr>
          <p:cNvPr id="2" name="Title 1"/>
          <p:cNvSpPr>
            <a:spLocks noGrp="1"/>
          </p:cNvSpPr>
          <p:nvPr>
            <p:ph type="title"/>
          </p:nvPr>
        </p:nvSpPr>
        <p:spPr>
          <a:xfrm>
            <a:off x="457200" y="685800"/>
            <a:ext cx="8229600" cy="1295400"/>
          </a:xfrm>
        </p:spPr>
        <p:txBody>
          <a:bodyPr>
            <a:normAutofit/>
          </a:bodyPr>
          <a:lstStyle/>
          <a:p>
            <a:r>
              <a:rPr lang="en-US" dirty="0" smtClean="0"/>
              <a:t>Entertainment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Relaxation</a:t>
            </a:r>
          </a:p>
          <a:p>
            <a:r>
              <a:rPr lang="en-US" dirty="0" smtClean="0"/>
              <a:t>Escaping</a:t>
            </a:r>
          </a:p>
          <a:p>
            <a:r>
              <a:rPr lang="en-US" dirty="0" smtClean="0"/>
              <a:t>Filling time</a:t>
            </a:r>
          </a:p>
          <a:p>
            <a:r>
              <a:rPr lang="en-US" dirty="0" smtClean="0"/>
              <a:t>Enjoyment</a:t>
            </a:r>
          </a:p>
          <a:p>
            <a:pPr>
              <a:buNone/>
            </a:pPr>
            <a:endParaRPr lang="en-US" dirty="0"/>
          </a:p>
        </p:txBody>
      </p:sp>
      <p:pic>
        <p:nvPicPr>
          <p:cNvPr id="4" name="Picture 3" descr="815302466-remote-control-device-distance-matrimony-watching-tv.jpg"/>
          <p:cNvPicPr>
            <a:picLocks noChangeAspect="1"/>
          </p:cNvPicPr>
          <p:nvPr/>
        </p:nvPicPr>
        <p:blipFill>
          <a:blip r:embed="rId3" cstate="print"/>
          <a:stretch>
            <a:fillRect/>
          </a:stretch>
        </p:blipFill>
        <p:spPr>
          <a:xfrm>
            <a:off x="3352800" y="2286000"/>
            <a:ext cx="5257800" cy="3733800"/>
          </a:xfrm>
          <a:prstGeom prst="rect">
            <a:avLst/>
          </a:prstGeom>
        </p:spPr>
      </p:pic>
    </p:spTree>
  </p:cSld>
  <p:clrMapOvr>
    <a:masterClrMapping/>
  </p:clrMapOvr>
  <p:transition spd="med">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llow-orange-torn-paper-background-hd.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457200"/>
            <a:ext cx="8229600" cy="1447800"/>
          </a:xfrm>
        </p:spPr>
        <p:txBody>
          <a:bodyPr>
            <a:normAutofit fontScale="90000"/>
          </a:bodyPr>
          <a:lstStyle/>
          <a:p>
            <a:r>
              <a:rPr lang="en-US" sz="4000" b="1" dirty="0" smtClean="0"/>
              <a:t/>
            </a:r>
            <a:br>
              <a:rPr lang="en-US" sz="4000" b="1" dirty="0" smtClean="0"/>
            </a:br>
            <a:r>
              <a:rPr lang="en-US" sz="4000" b="1" dirty="0" smtClean="0"/>
              <a:t>How are Media used in the Gratification Process?</a:t>
            </a:r>
            <a:r>
              <a:rPr lang="en-US" dirty="0" smtClean="0"/>
              <a:t/>
            </a:r>
            <a:br>
              <a:rPr lang="en-US" dirty="0" smtClean="0"/>
            </a:br>
            <a:endParaRPr lang="en-US" dirty="0"/>
          </a:p>
        </p:txBody>
      </p:sp>
      <p:sp>
        <p:nvSpPr>
          <p:cNvPr id="3" name="Content Placeholder 2"/>
          <p:cNvSpPr>
            <a:spLocks noGrp="1"/>
          </p:cNvSpPr>
          <p:nvPr>
            <p:ph idx="1"/>
          </p:nvPr>
        </p:nvSpPr>
        <p:spPr>
          <a:xfrm>
            <a:off x="457200" y="2514600"/>
            <a:ext cx="8229600" cy="3611563"/>
          </a:xfrm>
        </p:spPr>
        <p:txBody>
          <a:bodyPr/>
          <a:lstStyle/>
          <a:p>
            <a:pPr>
              <a:buNone/>
            </a:pPr>
            <a:r>
              <a:rPr lang="en-US" dirty="0" smtClean="0"/>
              <a:t>Kim &amp; Rubin 1997</a:t>
            </a:r>
          </a:p>
          <a:p>
            <a:pPr>
              <a:buNone/>
            </a:pPr>
            <a:endParaRPr lang="en-US" dirty="0" smtClean="0"/>
          </a:p>
          <a:p>
            <a:pPr>
              <a:buFont typeface="Wingdings" pitchFamily="2" charset="2"/>
              <a:buChar char="§"/>
            </a:pPr>
            <a:r>
              <a:rPr lang="en-US" dirty="0" smtClean="0"/>
              <a:t>Selectivity</a:t>
            </a:r>
          </a:p>
          <a:p>
            <a:pPr>
              <a:buFont typeface="Wingdings" pitchFamily="2" charset="2"/>
              <a:buChar char="§"/>
            </a:pPr>
            <a:r>
              <a:rPr lang="en-US" dirty="0" smtClean="0"/>
              <a:t>Attention</a:t>
            </a:r>
          </a:p>
          <a:p>
            <a:pPr>
              <a:buFont typeface="Wingdings" pitchFamily="2" charset="2"/>
              <a:buChar char="§"/>
            </a:pPr>
            <a:r>
              <a:rPr lang="en-US" dirty="0" smtClean="0"/>
              <a:t>Involvement</a:t>
            </a:r>
          </a:p>
          <a:p>
            <a:pPr>
              <a:buNone/>
            </a:pPr>
            <a:endParaRPr lang="en-US" dirty="0" smtClean="0"/>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white-frame-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447800"/>
            <a:ext cx="8229600" cy="1143000"/>
          </a:xfrm>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1447800" y="2743200"/>
            <a:ext cx="7239000" cy="3382963"/>
          </a:xfrm>
        </p:spPr>
        <p:txBody>
          <a:bodyPr/>
          <a:lstStyle/>
          <a:p>
            <a:r>
              <a:rPr lang="en-US" dirty="0" smtClean="0"/>
              <a:t>Audience-centered approach</a:t>
            </a:r>
          </a:p>
          <a:p>
            <a:r>
              <a:rPr lang="en-US" dirty="0" smtClean="0"/>
              <a:t>What do people do with the media?</a:t>
            </a:r>
          </a:p>
          <a:p>
            <a:r>
              <a:rPr lang="en-US" dirty="0" smtClean="0"/>
              <a:t>Message makers – Message Receivers</a:t>
            </a:r>
          </a:p>
          <a:p>
            <a:r>
              <a:rPr lang="en-US" dirty="0" smtClean="0"/>
              <a:t>Active media consumers</a:t>
            </a:r>
          </a:p>
          <a:p>
            <a:endParaRPr lang="en-US" dirty="0"/>
          </a:p>
        </p:txBody>
      </p:sp>
    </p:spTree>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cial-media-icons-cloud.png"/>
          <p:cNvPicPr>
            <a:picLocks noChangeAspect="1"/>
          </p:cNvPicPr>
          <p:nvPr/>
        </p:nvPicPr>
        <p:blipFill>
          <a:blip r:embed="rId2" cstate="print"/>
          <a:stretch>
            <a:fillRect/>
          </a:stretch>
        </p:blipFill>
        <p:spPr>
          <a:xfrm>
            <a:off x="0" y="-29240"/>
            <a:ext cx="9144000" cy="6887239"/>
          </a:xfrm>
          <a:prstGeom prst="rect">
            <a:avLst/>
          </a:prstGeom>
        </p:spPr>
      </p:pic>
      <p:sp>
        <p:nvSpPr>
          <p:cNvPr id="2" name="Title 1"/>
          <p:cNvSpPr>
            <a:spLocks noGrp="1"/>
          </p:cNvSpPr>
          <p:nvPr>
            <p:ph type="title"/>
          </p:nvPr>
        </p:nvSpPr>
        <p:spPr/>
        <p:txBody>
          <a:bodyPr>
            <a:normAutofit/>
          </a:bodyPr>
          <a:lstStyle/>
          <a:p>
            <a:r>
              <a:rPr lang="en-US" sz="4800" b="1" dirty="0" smtClean="0"/>
              <a:t>Modern Applications of U &amp; G</a:t>
            </a:r>
            <a:endParaRPr lang="en-US" sz="4800" b="1" dirty="0"/>
          </a:p>
        </p:txBody>
      </p:sp>
      <p:pic>
        <p:nvPicPr>
          <p:cNvPr id="5" name="Picture 4" descr="stock-vector-social-media-background-with-people-connecting-through-modern-technology-devices-223279414.jpg"/>
          <p:cNvPicPr>
            <a:picLocks noChangeAspect="1"/>
          </p:cNvPicPr>
          <p:nvPr/>
        </p:nvPicPr>
        <p:blipFill>
          <a:blip r:embed="rId3" cstate="print"/>
          <a:stretch>
            <a:fillRect/>
          </a:stretch>
        </p:blipFill>
        <p:spPr>
          <a:xfrm>
            <a:off x="7162800" y="4953000"/>
            <a:ext cx="1981200" cy="1905000"/>
          </a:xfrm>
          <a:prstGeom prst="rect">
            <a:avLst/>
          </a:prstGeom>
        </p:spPr>
      </p:pic>
      <p:pic>
        <p:nvPicPr>
          <p:cNvPr id="6" name="Picture 5" descr="social-media-background-people-connecting-modern-technology-devices-46434997.jpg"/>
          <p:cNvPicPr>
            <a:picLocks noChangeAspect="1"/>
          </p:cNvPicPr>
          <p:nvPr/>
        </p:nvPicPr>
        <p:blipFill>
          <a:blip r:embed="rId4" cstate="print"/>
          <a:stretch>
            <a:fillRect/>
          </a:stretch>
        </p:blipFill>
        <p:spPr>
          <a:xfrm>
            <a:off x="0" y="5101023"/>
            <a:ext cx="1905000" cy="1756977"/>
          </a:xfrm>
          <a:prstGeom prst="rect">
            <a:avLst/>
          </a:prstGeom>
        </p:spPr>
      </p:pic>
      <p:sp>
        <p:nvSpPr>
          <p:cNvPr id="8" name="Content Placeholder 7"/>
          <p:cNvSpPr>
            <a:spLocks noGrp="1"/>
          </p:cNvSpPr>
          <p:nvPr>
            <p:ph idx="1"/>
          </p:nvPr>
        </p:nvSpPr>
        <p:spPr/>
        <p:txBody>
          <a:bodyPr/>
          <a:lstStyle/>
          <a:p>
            <a:endParaRPr lang="en-US"/>
          </a:p>
        </p:txBody>
      </p:sp>
    </p:spTree>
  </p:cSld>
  <p:clrMapOvr>
    <a:masterClrMapping/>
  </p:clrMapOvr>
  <p:transition spd="med">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lvet_texture1613.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401762"/>
          </a:xfrm>
        </p:spPr>
        <p:txBody>
          <a:bodyPr/>
          <a:lstStyle/>
          <a:p>
            <a:r>
              <a:rPr lang="en-US" dirty="0" smtClean="0"/>
              <a:t>Criticism</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People often do not select media willingly and independently</a:t>
            </a:r>
          </a:p>
          <a:p>
            <a:r>
              <a:rPr lang="en-US" dirty="0" smtClean="0"/>
              <a:t>Audience- centered approach</a:t>
            </a:r>
          </a:p>
          <a:p>
            <a:r>
              <a:rPr lang="en-US" dirty="0" smtClean="0"/>
              <a:t>Doubtful nature of the study</a:t>
            </a:r>
          </a:p>
          <a:p>
            <a:r>
              <a:rPr lang="en-US" dirty="0" smtClean="0"/>
              <a:t>Individualistic</a:t>
            </a:r>
          </a:p>
          <a:p>
            <a:r>
              <a:rPr lang="en-US" dirty="0" smtClean="0"/>
              <a:t>Attention towards media consumers</a:t>
            </a:r>
            <a:endParaRPr lang="en-US" dirty="0"/>
          </a:p>
        </p:txBody>
      </p:sp>
    </p:spTree>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t-Book-Cover-Education-Powerpoint-Templates-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447800"/>
            <a:ext cx="8229600" cy="914400"/>
          </a:xfrm>
        </p:spPr>
        <p:txBody>
          <a:bodyPr>
            <a:noAutofit/>
          </a:bodyPr>
          <a:lstStyle/>
          <a:p>
            <a:r>
              <a:rPr lang="en-US" sz="4800" dirty="0" smtClean="0">
                <a:latin typeface="Algerian" pitchFamily="82" charset="0"/>
              </a:rPr>
              <a:t>History</a:t>
            </a:r>
            <a:endParaRPr lang="en-US" sz="4800" dirty="0">
              <a:latin typeface="Algerian" pitchFamily="82" charset="0"/>
            </a:endParaRPr>
          </a:p>
        </p:txBody>
      </p:sp>
      <p:sp>
        <p:nvSpPr>
          <p:cNvPr id="3" name="Content Placeholder 2"/>
          <p:cNvSpPr>
            <a:spLocks noGrp="1"/>
          </p:cNvSpPr>
          <p:nvPr>
            <p:ph idx="1"/>
          </p:nvPr>
        </p:nvSpPr>
        <p:spPr>
          <a:xfrm>
            <a:off x="1143000" y="2514600"/>
            <a:ext cx="7010400" cy="2743200"/>
          </a:xfrm>
        </p:spPr>
        <p:txBody>
          <a:bodyPr/>
          <a:lstStyle/>
          <a:p>
            <a:pPr>
              <a:buFont typeface="Wingdings" pitchFamily="2" charset="2"/>
              <a:buChar char="§"/>
            </a:pPr>
            <a:r>
              <a:rPr lang="en-US" sz="2800" dirty="0" smtClean="0">
                <a:latin typeface="Times New Roman" pitchFamily="18" charset="0"/>
                <a:cs typeface="Times New Roman" pitchFamily="18" charset="0"/>
              </a:rPr>
              <a:t>1940s and revival in 1970s and 1980s</a:t>
            </a:r>
          </a:p>
          <a:p>
            <a:pPr>
              <a:buFont typeface="Wingdings" pitchFamily="2" charset="2"/>
              <a:buChar char="§"/>
            </a:pPr>
            <a:r>
              <a:rPr lang="en-US" sz="2800" dirty="0" err="1" smtClean="0">
                <a:latin typeface="Times New Roman" pitchFamily="18" charset="0"/>
                <a:cs typeface="Times New Roman" pitchFamily="18" charset="0"/>
              </a:rPr>
              <a:t>Herza</a:t>
            </a:r>
            <a:r>
              <a:rPr lang="en-US" sz="2800" dirty="0" smtClean="0">
                <a:latin typeface="Times New Roman" pitchFamily="18" charset="0"/>
                <a:cs typeface="Times New Roman" pitchFamily="18" charset="0"/>
              </a:rPr>
              <a:t> Herzog</a:t>
            </a:r>
          </a:p>
          <a:p>
            <a:pPr>
              <a:buFont typeface="Wingdings" pitchFamily="2" charset="2"/>
              <a:buChar char="§"/>
            </a:pPr>
            <a:r>
              <a:rPr lang="en-US" sz="2800" dirty="0" err="1" smtClean="0">
                <a:latin typeface="Times New Roman" pitchFamily="18" charset="0"/>
                <a:cs typeface="Times New Roman" pitchFamily="18" charset="0"/>
              </a:rPr>
              <a:t>Mcquail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Blumler</a:t>
            </a:r>
            <a:r>
              <a:rPr lang="en-US" sz="2800" dirty="0" smtClean="0">
                <a:latin typeface="Times New Roman" pitchFamily="18" charset="0"/>
                <a:cs typeface="Times New Roman" pitchFamily="18" charset="0"/>
              </a:rPr>
              <a:t> &amp; Brown</a:t>
            </a:r>
          </a:p>
          <a:p>
            <a:pPr>
              <a:buFont typeface="Wingdings" pitchFamily="2" charset="2"/>
              <a:buChar char="§"/>
            </a:pPr>
            <a:r>
              <a:rPr lang="en-US" sz="2800" dirty="0" smtClean="0">
                <a:latin typeface="Times New Roman" pitchFamily="18" charset="0"/>
                <a:cs typeface="Times New Roman" pitchFamily="18" charset="0"/>
              </a:rPr>
              <a:t>Self rating, social interaction, </a:t>
            </a:r>
            <a:r>
              <a:rPr lang="en-US" sz="2800" dirty="0">
                <a:latin typeface="Times New Roman" pitchFamily="18" charset="0"/>
                <a:cs typeface="Times New Roman" pitchFamily="18" charset="0"/>
              </a:rPr>
              <a:t>e</a:t>
            </a:r>
            <a:r>
              <a:rPr lang="en-US" sz="2800" dirty="0" smtClean="0">
                <a:latin typeface="Times New Roman" pitchFamily="18" charset="0"/>
                <a:cs typeface="Times New Roman" pitchFamily="18" charset="0"/>
              </a:rPr>
              <a:t>xcitement and educational appeal</a:t>
            </a:r>
          </a:p>
          <a:p>
            <a:pPr>
              <a:buNone/>
            </a:pPr>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rves-orange-burgundy-stripes-backgrounds-powerpoint.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Active audience</a:t>
            </a:r>
          </a:p>
          <a:p>
            <a:r>
              <a:rPr lang="en-US" dirty="0" smtClean="0"/>
              <a:t>Goal oriented</a:t>
            </a:r>
          </a:p>
          <a:p>
            <a:r>
              <a:rPr lang="en-US" dirty="0" smtClean="0"/>
              <a:t>Choice</a:t>
            </a:r>
          </a:p>
          <a:p>
            <a:r>
              <a:rPr lang="en-US" dirty="0" smtClean="0"/>
              <a:t>Competition among different media</a:t>
            </a:r>
          </a:p>
          <a:p>
            <a:r>
              <a:rPr lang="en-US" dirty="0" smtClean="0"/>
              <a:t>Favorite media</a:t>
            </a:r>
          </a:p>
          <a:p>
            <a:r>
              <a:rPr lang="en-US" dirty="0" smtClean="0"/>
              <a:t>Awareness on part of audience</a:t>
            </a:r>
          </a:p>
          <a:p>
            <a:r>
              <a:rPr lang="en-US" dirty="0" smtClean="0"/>
              <a:t>Judgments</a:t>
            </a:r>
            <a:endParaRPr lang="en-US" dirty="0"/>
          </a:p>
        </p:txBody>
      </p:sp>
    </p:spTree>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ight_ppt_back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By: Katz, </a:t>
            </a:r>
            <a:r>
              <a:rPr lang="en-US" sz="3600" dirty="0" err="1" smtClean="0">
                <a:latin typeface="Times New Roman" pitchFamily="18" charset="0"/>
                <a:cs typeface="Times New Roman" pitchFamily="18" charset="0"/>
              </a:rPr>
              <a:t>Blumler</a:t>
            </a:r>
            <a:r>
              <a:rPr lang="en-US" sz="3600" dirty="0" smtClean="0">
                <a:latin typeface="Times New Roman" pitchFamily="18" charset="0"/>
                <a:cs typeface="Times New Roman" pitchFamily="18" charset="0"/>
              </a:rPr>
              <a:t> &amp; </a:t>
            </a:r>
            <a:r>
              <a:rPr lang="en-US" sz="3600" dirty="0" err="1" smtClean="0">
                <a:latin typeface="Times New Roman" pitchFamily="18" charset="0"/>
                <a:cs typeface="Times New Roman" pitchFamily="18" charset="0"/>
              </a:rPr>
              <a:t>Gurevitch</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373563"/>
          </a:xfrm>
        </p:spPr>
        <p:txBody>
          <a:bodyPr/>
          <a:lstStyle/>
          <a:p>
            <a:pPr>
              <a:buNone/>
            </a:pPr>
            <a:r>
              <a:rPr lang="en-US" b="1" dirty="0" smtClean="0"/>
              <a:t>  “</a:t>
            </a:r>
            <a:r>
              <a:rPr lang="en-US" b="1" dirty="0"/>
              <a:t>Uses and gratifications focused on the social and psychological origins of needs which generate expectations of the mass media or other sources which lead to differential patterns of media exposure (or engagement in other activities) resulting in need gratifications and other consequences, perhaps mostly unintended ones”.</a:t>
            </a:r>
            <a:endParaRPr lang="en-US" dirty="0"/>
          </a:p>
          <a:p>
            <a:endParaRPr lang="en-US" dirty="0"/>
          </a:p>
        </p:txBody>
      </p:sp>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dMEr8p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990600"/>
            <a:ext cx="8229600" cy="990600"/>
          </a:xfrm>
        </p:spPr>
        <p:txBody>
          <a:bodyPr/>
          <a:lstStyle/>
          <a:p>
            <a:r>
              <a:rPr lang="en-US" dirty="0" smtClean="0"/>
              <a:t>Audience Goals for Media Use</a:t>
            </a:r>
            <a:endParaRPr lang="en-US" dirty="0"/>
          </a:p>
        </p:txBody>
      </p:sp>
      <p:sp>
        <p:nvSpPr>
          <p:cNvPr id="3" name="Content Placeholder 2"/>
          <p:cNvSpPr>
            <a:spLocks noGrp="1"/>
          </p:cNvSpPr>
          <p:nvPr>
            <p:ph idx="1"/>
          </p:nvPr>
        </p:nvSpPr>
        <p:spPr>
          <a:xfrm>
            <a:off x="3048000" y="2743200"/>
            <a:ext cx="5638800" cy="3048001"/>
          </a:xfrm>
        </p:spPr>
        <p:txBody>
          <a:bodyPr/>
          <a:lstStyle/>
          <a:p>
            <a:pPr>
              <a:buFont typeface="Wingdings" pitchFamily="2" charset="2"/>
              <a:buChar char="Ø"/>
            </a:pPr>
            <a:r>
              <a:rPr lang="en-US" dirty="0" smtClean="0"/>
              <a:t>To be informed or educated</a:t>
            </a:r>
          </a:p>
          <a:p>
            <a:pPr>
              <a:buFont typeface="Wingdings" pitchFamily="2" charset="2"/>
              <a:buChar char="Ø"/>
            </a:pPr>
            <a:r>
              <a:rPr lang="en-US" dirty="0" smtClean="0"/>
              <a:t>Entertainment</a:t>
            </a:r>
          </a:p>
          <a:p>
            <a:pPr>
              <a:buFont typeface="Wingdings" pitchFamily="2" charset="2"/>
              <a:buChar char="Ø"/>
            </a:pPr>
            <a:r>
              <a:rPr lang="en-US" dirty="0" smtClean="0"/>
              <a:t>Social Interaction</a:t>
            </a:r>
          </a:p>
          <a:p>
            <a:pPr>
              <a:buFont typeface="Wingdings" pitchFamily="2" charset="2"/>
              <a:buChar char="Ø"/>
            </a:pPr>
            <a:r>
              <a:rPr lang="en-US" dirty="0" smtClean="0"/>
              <a:t>Escape from stress</a:t>
            </a:r>
            <a:endParaRPr lang="en-US" dirty="0"/>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ange-curves-backgrounds-powerpoint.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normAutofit/>
          </a:bodyPr>
          <a:lstStyle/>
          <a:p>
            <a:r>
              <a:rPr lang="en-US" sz="3600" dirty="0" smtClean="0">
                <a:latin typeface="Times New Roman" pitchFamily="18" charset="0"/>
                <a:cs typeface="Times New Roman" pitchFamily="18" charset="0"/>
              </a:rPr>
              <a:t>Audience Needs for Media Consumption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667000"/>
            <a:ext cx="8229600" cy="3459163"/>
          </a:xfrm>
        </p:spPr>
        <p:txBody>
          <a:bodyPr/>
          <a:lstStyle/>
          <a:p>
            <a:pPr marL="514350" indent="-514350">
              <a:buAutoNum type="arabicPeriod"/>
            </a:pPr>
            <a:r>
              <a:rPr lang="en-US" dirty="0" smtClean="0"/>
              <a:t>Cognitive needs</a:t>
            </a:r>
          </a:p>
          <a:p>
            <a:pPr marL="514350" indent="-514350">
              <a:buAutoNum type="arabicPeriod"/>
            </a:pPr>
            <a:r>
              <a:rPr lang="en-US" dirty="0" smtClean="0"/>
              <a:t>Affective needs</a:t>
            </a:r>
          </a:p>
          <a:p>
            <a:pPr marL="514350" indent="-514350">
              <a:buAutoNum type="arabicPeriod"/>
            </a:pPr>
            <a:r>
              <a:rPr lang="en-US" dirty="0" smtClean="0"/>
              <a:t>Personal integrative needs</a:t>
            </a:r>
          </a:p>
          <a:p>
            <a:pPr marL="514350" indent="-514350">
              <a:buAutoNum type="arabicPeriod"/>
            </a:pPr>
            <a:r>
              <a:rPr lang="en-US" dirty="0" smtClean="0"/>
              <a:t>Social integrative needs</a:t>
            </a:r>
          </a:p>
          <a:p>
            <a:pPr marL="514350" indent="-514350">
              <a:buAutoNum type="arabicPeriod"/>
            </a:pPr>
            <a:r>
              <a:rPr lang="en-US" dirty="0" smtClean="0"/>
              <a:t>Tension release needs</a:t>
            </a:r>
            <a:endParaRPr lang="en-US" dirty="0"/>
          </a:p>
        </p:txBody>
      </p:sp>
    </p:spTree>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f259dd-f7fa-4d03-9415-59a25c210744image18.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Cognitive Needs</a:t>
            </a:r>
            <a:endParaRPr lang="en-US" dirty="0"/>
          </a:p>
        </p:txBody>
      </p:sp>
      <p:sp>
        <p:nvSpPr>
          <p:cNvPr id="3" name="Content Placeholder 2"/>
          <p:cNvSpPr>
            <a:spLocks noGrp="1"/>
          </p:cNvSpPr>
          <p:nvPr>
            <p:ph idx="1"/>
          </p:nvPr>
        </p:nvSpPr>
        <p:spPr/>
        <p:txBody>
          <a:bodyPr/>
          <a:lstStyle/>
          <a:p>
            <a:pPr>
              <a:buNone/>
            </a:pPr>
            <a:r>
              <a:rPr lang="en-US" dirty="0" smtClean="0"/>
              <a:t>Media is used by people to acquire information</a:t>
            </a:r>
          </a:p>
          <a:p>
            <a:pPr>
              <a:buNone/>
            </a:pPr>
            <a:r>
              <a:rPr lang="en-US" dirty="0" smtClean="0"/>
              <a:t>and knowledge. </a:t>
            </a:r>
            <a:r>
              <a:rPr lang="en-US" dirty="0"/>
              <a:t> </a:t>
            </a:r>
            <a:r>
              <a:rPr lang="en-US" dirty="0" smtClean="0"/>
              <a:t>                </a:t>
            </a:r>
          </a:p>
          <a:p>
            <a:pPr>
              <a:buNone/>
            </a:pPr>
            <a:endParaRPr lang="en-US" dirty="0"/>
          </a:p>
          <a:p>
            <a:pPr>
              <a:buNone/>
            </a:pPr>
            <a:endParaRPr lang="en-US" dirty="0" smtClean="0"/>
          </a:p>
          <a:p>
            <a:pPr>
              <a:buNone/>
            </a:pPr>
            <a:endParaRPr lang="en-US" dirty="0" smtClean="0"/>
          </a:p>
          <a:p>
            <a:pPr>
              <a:buNone/>
            </a:pPr>
            <a:r>
              <a:rPr lang="en-US" dirty="0" smtClean="0"/>
              <a:t>Example</a:t>
            </a:r>
            <a:endParaRPr lang="en-US" dirty="0"/>
          </a:p>
        </p:txBody>
      </p:sp>
      <p:pic>
        <p:nvPicPr>
          <p:cNvPr id="4" name="Picture 3" descr="t1larg_royal_new_york_tv_gi.jpg"/>
          <p:cNvPicPr>
            <a:picLocks noChangeAspect="1"/>
          </p:cNvPicPr>
          <p:nvPr/>
        </p:nvPicPr>
        <p:blipFill>
          <a:blip r:embed="rId3" cstate="print"/>
          <a:stretch>
            <a:fillRect/>
          </a:stretch>
        </p:blipFill>
        <p:spPr>
          <a:xfrm>
            <a:off x="3276600" y="3352800"/>
            <a:ext cx="4343400" cy="2667000"/>
          </a:xfrm>
          <a:prstGeom prst="rect">
            <a:avLst/>
          </a:prstGeom>
        </p:spPr>
      </p:pic>
    </p:spTree>
  </p:cSld>
  <p:clrMapOvr>
    <a:masterClrMapping/>
  </p:clrMapOvr>
  <p:transition spd="med">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f259dd-f7fa-4d03-9415-59a25c210744image18.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Affective Needs</a:t>
            </a:r>
            <a:endParaRPr lang="en-US" dirty="0"/>
          </a:p>
        </p:txBody>
      </p:sp>
      <p:sp>
        <p:nvSpPr>
          <p:cNvPr id="3" name="Content Placeholder 2"/>
          <p:cNvSpPr>
            <a:spLocks noGrp="1"/>
          </p:cNvSpPr>
          <p:nvPr>
            <p:ph idx="1"/>
          </p:nvPr>
        </p:nvSpPr>
        <p:spPr/>
        <p:txBody>
          <a:bodyPr/>
          <a:lstStyle/>
          <a:p>
            <a:pPr>
              <a:buNone/>
            </a:pPr>
            <a:r>
              <a:rPr lang="en-US" dirty="0" smtClean="0"/>
              <a:t>People use media for seeking pleasure or to</a:t>
            </a:r>
          </a:p>
          <a:p>
            <a:pPr>
              <a:buNone/>
            </a:pPr>
            <a:r>
              <a:rPr lang="en-US" dirty="0" smtClean="0"/>
              <a:t>satisfy emotional needs.</a:t>
            </a:r>
          </a:p>
          <a:p>
            <a:pPr>
              <a:buNone/>
            </a:pPr>
            <a:endParaRPr lang="en-US" dirty="0"/>
          </a:p>
          <a:p>
            <a:pPr>
              <a:buNone/>
            </a:pPr>
            <a:endParaRPr lang="en-US" dirty="0" smtClean="0"/>
          </a:p>
          <a:p>
            <a:pPr>
              <a:buNone/>
            </a:pPr>
            <a:r>
              <a:rPr lang="en-US" dirty="0" smtClean="0"/>
              <a:t>Example </a:t>
            </a:r>
            <a:endParaRPr lang="en-US" dirty="0"/>
          </a:p>
        </p:txBody>
      </p:sp>
      <p:pic>
        <p:nvPicPr>
          <p:cNvPr id="4" name="Picture 3" descr="happy-young-man-listening-to-music-headphone-16066761.jpg"/>
          <p:cNvPicPr>
            <a:picLocks noChangeAspect="1"/>
          </p:cNvPicPr>
          <p:nvPr/>
        </p:nvPicPr>
        <p:blipFill>
          <a:blip r:embed="rId3" cstate="print"/>
          <a:stretch>
            <a:fillRect/>
          </a:stretch>
        </p:blipFill>
        <p:spPr>
          <a:xfrm>
            <a:off x="4191000" y="3429000"/>
            <a:ext cx="3810000" cy="2667000"/>
          </a:xfrm>
          <a:prstGeom prst="rect">
            <a:avLst/>
          </a:prstGeom>
        </p:spPr>
      </p:pic>
    </p:spTree>
  </p:cSld>
  <p:clrMapOvr>
    <a:masterClrMapping/>
  </p:clrMapOvr>
  <p:transition spd="med">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236</TotalTime>
  <Words>349</Words>
  <Application>Microsoft Office PowerPoint</Application>
  <PresentationFormat>On-screen Show (4:3)</PresentationFormat>
  <Paragraphs>110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Uses and Gratifications Theory</vt:lpstr>
      <vt:lpstr>Introduction</vt:lpstr>
      <vt:lpstr>History</vt:lpstr>
      <vt:lpstr>Assumptions</vt:lpstr>
      <vt:lpstr>By: Katz, Blumler &amp; Gurevitch</vt:lpstr>
      <vt:lpstr>Audience Goals for Media Use</vt:lpstr>
      <vt:lpstr>Audience Needs for Media Consumption</vt:lpstr>
      <vt:lpstr>Cognitive Needs</vt:lpstr>
      <vt:lpstr>Affective Needs</vt:lpstr>
      <vt:lpstr>Personal Integrative Needs</vt:lpstr>
      <vt:lpstr>Social Integrative Needs</vt:lpstr>
      <vt:lpstr>Tension Release Needs</vt:lpstr>
      <vt:lpstr> What Gratifications are Sought and Obtained from Media? </vt:lpstr>
      <vt:lpstr>Needs</vt:lpstr>
      <vt:lpstr>Information</vt:lpstr>
      <vt:lpstr>Personal Identity</vt:lpstr>
      <vt:lpstr>Integration and Social Interaction</vt:lpstr>
      <vt:lpstr>Entertainment</vt:lpstr>
      <vt:lpstr> How are Media used in the Gratification Process? </vt:lpstr>
      <vt:lpstr>Modern Applications of U &amp; G</vt:lpstr>
      <vt:lpstr>Criticism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and Gratifications Theory</dc:title>
  <dc:creator>MOD</dc:creator>
  <cp:lastModifiedBy>Olive</cp:lastModifiedBy>
  <cp:revision>26</cp:revision>
  <dcterms:created xsi:type="dcterms:W3CDTF">2016-03-15T19:28:45Z</dcterms:created>
  <dcterms:modified xsi:type="dcterms:W3CDTF">2020-04-17T10:28:53Z</dcterms:modified>
</cp:coreProperties>
</file>