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4" r:id="rId14"/>
    <p:sldId id="275" r:id="rId15"/>
    <p:sldId id="277" r:id="rId16"/>
    <p:sldId id="278" r:id="rId17"/>
    <p:sldId id="280" r:id="rId18"/>
    <p:sldId id="281" r:id="rId19"/>
    <p:sldId id="283" r:id="rId20"/>
    <p:sldId id="284" r:id="rId21"/>
    <p:sldId id="286" r:id="rId22"/>
    <p:sldId id="287" r:id="rId23"/>
    <p:sldId id="288" r:id="rId24"/>
    <p:sldId id="296" r:id="rId25"/>
    <p:sldId id="298" r:id="rId26"/>
    <p:sldId id="299" r:id="rId27"/>
    <p:sldId id="300" r:id="rId28"/>
    <p:sldId id="301" r:id="rId29"/>
    <p:sldId id="302" r:id="rId30"/>
    <p:sldId id="304" r:id="rId31"/>
    <p:sldId id="306" r:id="rId32"/>
    <p:sldId id="325" r:id="rId33"/>
    <p:sldId id="326" r:id="rId34"/>
    <p:sldId id="327" r:id="rId35"/>
    <p:sldId id="32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5EF296-89B1-46A3-B677-6E5AFFE07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A2E19F-FFA1-4268-BFAE-0E06025A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acc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      VACCINES  </a:t>
            </a:r>
          </a:p>
          <a:p>
            <a:pPr algn="ctr"/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AND  THEIR DEVELOPMENT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96200" cy="6096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Advantages:</a:t>
            </a:r>
          </a:p>
          <a:p>
            <a:r>
              <a:rPr lang="en-US" dirty="0" smtClean="0">
                <a:latin typeface="Comic Sans MS" pitchFamily="66" charset="0"/>
              </a:rPr>
              <a:t>Good teachers of immune system</a:t>
            </a:r>
          </a:p>
          <a:p>
            <a:r>
              <a:rPr lang="en-US" dirty="0" smtClean="0">
                <a:latin typeface="Comic Sans MS" pitchFamily="66" charset="0"/>
              </a:rPr>
              <a:t>Elicit strong cellular and antibody response</a:t>
            </a:r>
          </a:p>
          <a:p>
            <a:r>
              <a:rPr lang="en-US" dirty="0" smtClean="0">
                <a:latin typeface="Comic Sans MS" pitchFamily="66" charset="0"/>
              </a:rPr>
              <a:t>Confer life long immunity with only 1-2 doses</a:t>
            </a:r>
          </a:p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Disadvantages:</a:t>
            </a:r>
          </a:p>
          <a:p>
            <a:r>
              <a:rPr lang="en-US" dirty="0" smtClean="0">
                <a:latin typeface="Comic Sans MS" pitchFamily="66" charset="0"/>
              </a:rPr>
              <a:t>Remote possibility exists that microbe could revert to a virulent form &amp; cause disease.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Not everyone can safely receive live vaccines</a:t>
            </a:r>
          </a:p>
          <a:p>
            <a:r>
              <a:rPr lang="en-US" dirty="0" smtClean="0">
                <a:latin typeface="Comic Sans MS" pitchFamily="66" charset="0"/>
              </a:rPr>
              <a:t>Need refrigerated to stay potent</a:t>
            </a:r>
          </a:p>
          <a:p>
            <a:r>
              <a:rPr lang="en-US" dirty="0" smtClean="0">
                <a:latin typeface="Comic Sans MS" pitchFamily="66" charset="0"/>
              </a:rPr>
              <a:t>Difficult to be transported to underdeveloped places.</a:t>
            </a:r>
          </a:p>
          <a:p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2. killed/inactivated vaccines 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077200" cy="4846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Scientists produce inactivated vaccines by killing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 disease-causing microbes with chemical, heat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and radiation.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Example: Typhoid vaccine.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Advantage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s:</a:t>
            </a:r>
          </a:p>
          <a:p>
            <a:r>
              <a:rPr lang="en-US" dirty="0" smtClean="0">
                <a:latin typeface="Comic Sans MS" pitchFamily="66" charset="0"/>
              </a:rPr>
              <a:t>More stable and safer.</a:t>
            </a:r>
          </a:p>
          <a:p>
            <a:r>
              <a:rPr lang="en-US" dirty="0" smtClean="0">
                <a:latin typeface="Comic Sans MS" pitchFamily="66" charset="0"/>
              </a:rPr>
              <a:t>Dead microbes cannot mutate back.</a:t>
            </a:r>
          </a:p>
          <a:p>
            <a:r>
              <a:rPr lang="en-US" dirty="0" smtClean="0">
                <a:latin typeface="Comic Sans MS" pitchFamily="66" charset="0"/>
              </a:rPr>
              <a:t>No refrigeration required.</a:t>
            </a:r>
          </a:p>
          <a:p>
            <a:r>
              <a:rPr lang="en-US" dirty="0" smtClean="0">
                <a:latin typeface="Comic Sans MS" pitchFamily="66" charset="0"/>
              </a:rPr>
              <a:t>Can be transported over long distances.</a:t>
            </a:r>
          </a:p>
          <a:p>
            <a:pPr>
              <a:buNone/>
            </a:pPr>
            <a:endParaRPr lang="en-US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Disadvantages:</a:t>
            </a:r>
          </a:p>
          <a:p>
            <a:r>
              <a:rPr lang="en-US" dirty="0" smtClean="0">
                <a:latin typeface="Comic Sans MS" pitchFamily="66" charset="0"/>
              </a:rPr>
              <a:t>Stimulate weaker immune response.</a:t>
            </a:r>
          </a:p>
          <a:p>
            <a:r>
              <a:rPr lang="en-US" dirty="0" smtClean="0">
                <a:latin typeface="Comic Sans MS" pitchFamily="66" charset="0"/>
              </a:rPr>
              <a:t>Several additional doses required.</a:t>
            </a:r>
          </a:p>
          <a:p>
            <a:r>
              <a:rPr lang="en-US" dirty="0" smtClean="0">
                <a:latin typeface="Comic Sans MS" pitchFamily="66" charset="0"/>
              </a:rPr>
              <a:t>Not effective for people who don’t have regular access to health care.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3. Subunit vaccines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772400" cy="484632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Instead of the entire microbe, subunit vaccines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include only the antigens that best stimulate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immune response. In some cases, these vaccines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use </a:t>
            </a:r>
            <a:r>
              <a:rPr lang="en-US" dirty="0" err="1" smtClean="0">
                <a:latin typeface="Comic Sans MS" pitchFamily="66" charset="0"/>
              </a:rPr>
              <a:t>epitopes</a:t>
            </a:r>
            <a:r>
              <a:rPr lang="en-US" dirty="0" smtClean="0">
                <a:latin typeface="Comic Sans MS" pitchFamily="66" charset="0"/>
              </a:rPr>
              <a:t>, the very specific part of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antigens that antibodies or T-cells recognize and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bind to.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Example: Influenza vaccine.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Advantages:</a:t>
            </a:r>
          </a:p>
          <a:p>
            <a:r>
              <a:rPr lang="en-US" dirty="0" smtClean="0">
                <a:latin typeface="Comic Sans MS" pitchFamily="66" charset="0"/>
              </a:rPr>
              <a:t>Lower chances of adverse reactions.</a:t>
            </a:r>
          </a:p>
          <a:p>
            <a:r>
              <a:rPr lang="en-US" dirty="0" smtClean="0">
                <a:latin typeface="Comic Sans MS" pitchFamily="66" charset="0"/>
              </a:rPr>
              <a:t>Stable and safer.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Disadvantages:</a:t>
            </a:r>
          </a:p>
          <a:p>
            <a:r>
              <a:rPr lang="en-US" dirty="0" smtClean="0">
                <a:latin typeface="Comic Sans MS" pitchFamily="66" charset="0"/>
              </a:rPr>
              <a:t>Identifying best antigens is a tricky and time-consuming process.</a:t>
            </a:r>
          </a:p>
          <a:p>
            <a:r>
              <a:rPr lang="en-US" dirty="0" smtClean="0">
                <a:latin typeface="Comic Sans MS" pitchFamily="66" charset="0"/>
              </a:rPr>
              <a:t>Expensive to manufacture.</a:t>
            </a:r>
          </a:p>
          <a:p>
            <a:r>
              <a:rPr lang="en-US" dirty="0" smtClean="0">
                <a:latin typeface="Comic Sans MS" pitchFamily="66" charset="0"/>
              </a:rPr>
              <a:t>Require boosters.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4. </a:t>
            </a:r>
            <a:r>
              <a:rPr lang="en-US" dirty="0" err="1" smtClean="0">
                <a:solidFill>
                  <a:schemeClr val="accent1"/>
                </a:solidFill>
                <a:latin typeface="Comic Sans MS" pitchFamily="66" charset="0"/>
              </a:rPr>
              <a:t>Toxoid</a:t>
            </a:r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 vaccines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416"/>
            <a:ext cx="7848600" cy="484632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For bacteria that secrete toxins or harmful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chemicals, a </a:t>
            </a:r>
            <a:r>
              <a:rPr lang="en-US" dirty="0" err="1" smtClean="0">
                <a:latin typeface="Comic Sans MS" pitchFamily="66" charset="0"/>
              </a:rPr>
              <a:t>toxoid</a:t>
            </a:r>
            <a:r>
              <a:rPr lang="en-US" dirty="0" smtClean="0">
                <a:latin typeface="Comic Sans MS" pitchFamily="66" charset="0"/>
              </a:rPr>
              <a:t> vaccine might be the solution.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Scientists inactivate toxins by treating them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with formalin. Such “detoxified” toxins are called </a:t>
            </a:r>
          </a:p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toxoids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Example: Tetanus vaccine.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01000" cy="51603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Advantages:</a:t>
            </a:r>
          </a:p>
          <a:p>
            <a:r>
              <a:rPr lang="en-US" dirty="0" smtClean="0">
                <a:latin typeface="Comic Sans MS" pitchFamily="66" charset="0"/>
              </a:rPr>
              <a:t>Safer to use.</a:t>
            </a:r>
          </a:p>
          <a:p>
            <a:r>
              <a:rPr lang="en-US" dirty="0" smtClean="0">
                <a:latin typeface="Comic Sans MS" pitchFamily="66" charset="0"/>
              </a:rPr>
              <a:t>Immune system learns to fight off natural toxins.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Disadvantages:</a:t>
            </a:r>
          </a:p>
          <a:p>
            <a:r>
              <a:rPr lang="en-US" dirty="0" smtClean="0">
                <a:latin typeface="Comic Sans MS" pitchFamily="66" charset="0"/>
              </a:rPr>
              <a:t>Initiate weak immune response.</a:t>
            </a:r>
          </a:p>
          <a:p>
            <a:r>
              <a:rPr lang="en-US" dirty="0" smtClean="0">
                <a:latin typeface="Comic Sans MS" pitchFamily="66" charset="0"/>
              </a:rPr>
              <a:t>Require boosters.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5. Conjugate vaccines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772400" cy="494378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If a bacterium possess an outer coating of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polysaccharides, as many harmful bacteria do,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researchers may make a conjugate vaccine for it.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Polysaccharide coating disguises the bacterium’s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antigens from the immune system. In conjugate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vaccines, scientists link antigens to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polysaccharide coating so they can be recognized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by the immune system.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Example: </a:t>
            </a:r>
            <a:r>
              <a:rPr lang="en-US" dirty="0" err="1" smtClean="0">
                <a:latin typeface="Comic Sans MS" pitchFamily="66" charset="0"/>
              </a:rPr>
              <a:t>Haemophilus</a:t>
            </a:r>
            <a:r>
              <a:rPr lang="en-US" dirty="0" smtClean="0">
                <a:latin typeface="Comic Sans MS" pitchFamily="66" charset="0"/>
              </a:rPr>
              <a:t> Influenza B vaccine.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Advantages:</a:t>
            </a:r>
          </a:p>
          <a:p>
            <a:r>
              <a:rPr lang="en-US" dirty="0" smtClean="0">
                <a:latin typeface="Comic Sans MS" pitchFamily="66" charset="0"/>
              </a:rPr>
              <a:t>Higher efficacy.</a:t>
            </a:r>
          </a:p>
          <a:p>
            <a:r>
              <a:rPr lang="en-US" dirty="0" smtClean="0">
                <a:latin typeface="Comic Sans MS" pitchFamily="66" charset="0"/>
              </a:rPr>
              <a:t>Cannot cause disease.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Disadvantages:</a:t>
            </a:r>
          </a:p>
          <a:p>
            <a:r>
              <a:rPr lang="en-US" dirty="0" smtClean="0">
                <a:latin typeface="Comic Sans MS" pitchFamily="66" charset="0"/>
              </a:rPr>
              <a:t>Difficult to make.</a:t>
            </a:r>
          </a:p>
          <a:p>
            <a:r>
              <a:rPr lang="en-US" dirty="0" smtClean="0">
                <a:latin typeface="Comic Sans MS" pitchFamily="66" charset="0"/>
              </a:rPr>
              <a:t>Expensive.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6. </a:t>
            </a:r>
            <a:r>
              <a:rPr lang="en-US" dirty="0" err="1" smtClean="0">
                <a:solidFill>
                  <a:schemeClr val="accent1"/>
                </a:solidFill>
                <a:latin typeface="Comic Sans MS" pitchFamily="66" charset="0"/>
              </a:rPr>
              <a:t>Dna</a:t>
            </a:r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 vaccines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1680"/>
            <a:ext cx="7772400" cy="4846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 particular, DNA vaccines use the genes that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code for all important antigens. There genes are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inserted into the body and taken up by cells.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DNA instructs those cells to make, secrete and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display the antigens on their surfaces to be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recognized by the immune system.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Example: Herpes vaccine.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Forte" pitchFamily="66" charset="0"/>
                <a:cs typeface="David" pitchFamily="34" charset="-79"/>
              </a:rPr>
              <a:t>VACCINATION</a:t>
            </a:r>
            <a:endParaRPr lang="en-US" sz="4000" dirty="0">
              <a:solidFill>
                <a:srgbClr val="002060"/>
              </a:solidFill>
              <a:latin typeface="Forte" pitchFamily="66" charset="0"/>
              <a:cs typeface="David" pitchFamily="34" charset="-79"/>
            </a:endParaRPr>
          </a:p>
        </p:txBody>
      </p:sp>
      <p:pic>
        <p:nvPicPr>
          <p:cNvPr id="4" name="Picture 3" descr="Vaccines-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  <a:t>VACCINATION</a:t>
            </a:r>
            <a:endParaRPr lang="en-US" sz="5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05800" cy="56175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Advantages:</a:t>
            </a:r>
          </a:p>
          <a:p>
            <a:r>
              <a:rPr lang="en-US" dirty="0" smtClean="0">
                <a:latin typeface="Comic Sans MS" pitchFamily="66" charset="0"/>
              </a:rPr>
              <a:t>Evoke a strong antibody response.</a:t>
            </a:r>
          </a:p>
          <a:p>
            <a:r>
              <a:rPr lang="en-US" dirty="0" smtClean="0">
                <a:latin typeface="Comic Sans MS" pitchFamily="66" charset="0"/>
              </a:rPr>
              <a:t>Stimulate a strong cellular response.</a:t>
            </a:r>
          </a:p>
          <a:p>
            <a:r>
              <a:rPr lang="en-US" dirty="0" smtClean="0">
                <a:latin typeface="Comic Sans MS" pitchFamily="66" charset="0"/>
              </a:rPr>
              <a:t>Cannot cause the disease.</a:t>
            </a:r>
          </a:p>
          <a:p>
            <a:r>
              <a:rPr lang="en-US" dirty="0" smtClean="0">
                <a:latin typeface="Comic Sans MS" pitchFamily="66" charset="0"/>
              </a:rPr>
              <a:t>Easy and inexpensive to design.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Disadvantages:</a:t>
            </a:r>
          </a:p>
          <a:p>
            <a:r>
              <a:rPr lang="en-US" dirty="0" smtClean="0">
                <a:latin typeface="Comic Sans MS" pitchFamily="66" charset="0"/>
              </a:rPr>
              <a:t>May cause adverse reaction.</a:t>
            </a:r>
          </a:p>
          <a:p>
            <a:r>
              <a:rPr lang="en-US" dirty="0" smtClean="0">
                <a:latin typeface="Comic Sans MS" pitchFamily="66" charset="0"/>
              </a:rPr>
              <a:t>Potential for disrupting normal cellular processes.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7. Recombinant vector vaccines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077200" cy="4846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 these vaccines, attenuated viruses or bacteria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are used to introduce microbial DNA to the cells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of body. The genetic material in bacteria cause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them to display antigens on their surfaces. In case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of viruses, the genes are inserted into the cells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and antigens displayed on them. Both cases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generate an immune response.  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Example: HIV vaccine.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56937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Advantages:</a:t>
            </a:r>
          </a:p>
          <a:p>
            <a:r>
              <a:rPr lang="en-US" dirty="0" smtClean="0">
                <a:latin typeface="Comic Sans MS" pitchFamily="66" charset="0"/>
              </a:rPr>
              <a:t>Closely mimic natural infection.</a:t>
            </a:r>
          </a:p>
          <a:p>
            <a:r>
              <a:rPr lang="en-US" dirty="0" smtClean="0">
                <a:latin typeface="Comic Sans MS" pitchFamily="66" charset="0"/>
              </a:rPr>
              <a:t>Good at stimulating the immune system.</a:t>
            </a:r>
          </a:p>
          <a:p>
            <a:r>
              <a:rPr lang="en-US" dirty="0" smtClean="0">
                <a:latin typeface="Comic Sans MS" pitchFamily="66" charset="0"/>
              </a:rPr>
              <a:t>Strong immune response evoked.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Disadvantages:</a:t>
            </a:r>
          </a:p>
          <a:p>
            <a:r>
              <a:rPr lang="en-US" dirty="0" smtClean="0">
                <a:latin typeface="Comic Sans MS" pitchFamily="66" charset="0"/>
              </a:rPr>
              <a:t>Expensive to produce.</a:t>
            </a:r>
          </a:p>
          <a:p>
            <a:r>
              <a:rPr lang="en-US" dirty="0" smtClean="0">
                <a:latin typeface="Comic Sans MS" pitchFamily="66" charset="0"/>
              </a:rPr>
              <a:t>Weakened microbes may mutate to disease causing state. </a:t>
            </a:r>
          </a:p>
          <a:p>
            <a:r>
              <a:rPr lang="en-US" dirty="0" smtClean="0">
                <a:latin typeface="Comic Sans MS" pitchFamily="66" charset="0"/>
              </a:rPr>
              <a:t>Not everyone can receive these vaccines. </a:t>
            </a:r>
          </a:p>
          <a:p>
            <a:r>
              <a:rPr lang="en-US" dirty="0" smtClean="0">
                <a:latin typeface="Comic Sans MS" pitchFamily="66" charset="0"/>
              </a:rPr>
              <a:t>Need refrigeration.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rious_approaches_for_HIV_vaccine_develop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78486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144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Forte" pitchFamily="66" charset="0"/>
              </a:rPr>
              <a:t>ROUTES  OF  ADMINISTRATION </a:t>
            </a:r>
            <a:br>
              <a:rPr lang="en-US" sz="4000" dirty="0" smtClean="0">
                <a:solidFill>
                  <a:srgbClr val="002060"/>
                </a:solidFill>
                <a:latin typeface="Forte" pitchFamily="66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Forte" pitchFamily="66" charset="0"/>
              </a:rPr>
              <a:t>of  vaccines </a:t>
            </a:r>
            <a:endParaRPr lang="en-US" sz="4000" dirty="0">
              <a:solidFill>
                <a:srgbClr val="002060"/>
              </a:solidFill>
              <a:latin typeface="Forte" pitchFamily="66" charset="0"/>
            </a:endParaRPr>
          </a:p>
        </p:txBody>
      </p:sp>
      <p:pic>
        <p:nvPicPr>
          <p:cNvPr id="3" name="Picture 2" descr="Vaccines-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lgerian" pitchFamily="82" charset="0"/>
              </a:rPr>
              <a:t>ROUTES OF ADMINISTRATION OF VACCINES</a:t>
            </a:r>
            <a:endParaRPr lang="en-US" sz="4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1. Subcutaneous route 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1680"/>
            <a:ext cx="8077200" cy="4846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If you are giving a subcutaneous injection, you will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inject directly into the fatty tissue (under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skin and overlying the muscle) on the back of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upper arm.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For infants, fatty tissues over the thigh muscles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and for babies older than 12 months, fatty tissues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 the upper arm are the site of injection. 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1999" cy="3962400"/>
          </a:xfrm>
          <a:prstGeom prst="rect">
            <a:avLst/>
          </a:prstGeom>
        </p:spPr>
      </p:pic>
      <p:pic>
        <p:nvPicPr>
          <p:cNvPr id="3" name="Picture 2" descr="sub inf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343400" cy="3581400"/>
          </a:xfrm>
          <a:prstGeom prst="rect">
            <a:avLst/>
          </a:prstGeom>
        </p:spPr>
      </p:pic>
      <p:pic>
        <p:nvPicPr>
          <p:cNvPr id="4" name="Picture 3" descr="sub mi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8839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Comic Sans MS" pitchFamily="66" charset="0"/>
              </a:rPr>
              <a:t>2. Intramuscular route</a:t>
            </a:r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543800" cy="4846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If you are giving an intramuscular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injection, you will inject directly into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Deltoid muscle, below the shoulder on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upper arm.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 children, </a:t>
            </a:r>
            <a:r>
              <a:rPr lang="en-US" dirty="0" err="1" smtClean="0">
                <a:latin typeface="Comic Sans MS" pitchFamily="66" charset="0"/>
              </a:rPr>
              <a:t>anteriolateral</a:t>
            </a:r>
            <a:r>
              <a:rPr lang="en-US" dirty="0" smtClean="0">
                <a:latin typeface="Comic Sans MS" pitchFamily="66" charset="0"/>
              </a:rPr>
              <a:t> thigh muscles are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used to inject vaccines.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0" cy="3429000"/>
          </a:xfrm>
          <a:prstGeom prst="rect">
            <a:avLst/>
          </a:prstGeom>
        </p:spPr>
      </p:pic>
      <p:pic>
        <p:nvPicPr>
          <p:cNvPr id="3" name="Picture 2" descr="mus infa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2514600"/>
            <a:ext cx="4800599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3. </a:t>
            </a:r>
            <a:r>
              <a:rPr lang="en-US" dirty="0" err="1" smtClean="0">
                <a:solidFill>
                  <a:schemeClr val="accent1"/>
                </a:solidFill>
                <a:latin typeface="Comic Sans MS" pitchFamily="66" charset="0"/>
              </a:rPr>
              <a:t>Intradermal</a:t>
            </a:r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 route 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846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An </a:t>
            </a:r>
            <a:r>
              <a:rPr lang="en-US" dirty="0" err="1" smtClean="0">
                <a:latin typeface="Comic Sans MS" pitchFamily="66" charset="0"/>
              </a:rPr>
              <a:t>intradermal</a:t>
            </a:r>
            <a:r>
              <a:rPr lang="en-US" dirty="0" smtClean="0">
                <a:latin typeface="Comic Sans MS" pitchFamily="66" charset="0"/>
              </a:rPr>
              <a:t> (ID) injection is the injection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of a small amount of fluid into the dermal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layer of the skin. Appropriate site for </a:t>
            </a:r>
          </a:p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intradermal</a:t>
            </a:r>
            <a:r>
              <a:rPr lang="en-US" dirty="0" smtClean="0">
                <a:latin typeface="Comic Sans MS" pitchFamily="66" charset="0"/>
              </a:rPr>
              <a:t> vaccine injection is the inner arm.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3429000" cy="2819400"/>
          </a:xfrm>
          <a:prstGeom prst="rect">
            <a:avLst/>
          </a:prstGeom>
        </p:spPr>
      </p:pic>
      <p:pic>
        <p:nvPicPr>
          <p:cNvPr id="5" name="Picture 4" descr="mus and der m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86200"/>
            <a:ext cx="6096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Definition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2800" dirty="0" smtClean="0">
                <a:latin typeface="Comic Sans MS" pitchFamily="66" charset="0"/>
              </a:rPr>
              <a:t>Vaccine applies to all biological preparations, produced from living organisms, that enhance immunity against disease and either prevent (prophylactic vaccines) or, in some cases, treat disease (therapeutic vaccines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4. Intranasal route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 patient is made to sit upright with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head tilted. Tip of the sprayer is inserted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slightly into the nostrils and vaccine is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sprayed. </a:t>
            </a:r>
          </a:p>
        </p:txBody>
      </p:sp>
      <p:pic>
        <p:nvPicPr>
          <p:cNvPr id="4" name="Picture 3" descr="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3505200" cy="2819400"/>
          </a:xfrm>
          <a:prstGeom prst="rect">
            <a:avLst/>
          </a:prstGeom>
        </p:spPr>
      </p:pic>
      <p:pic>
        <p:nvPicPr>
          <p:cNvPr id="5" name="Picture 4" descr="nas m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00"/>
            <a:ext cx="4006697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5. Oral route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It is administered slowly and carefully into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 mouth and never directly into the throat.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o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242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accines-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371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ADJUVANTS</a:t>
            </a:r>
            <a:endParaRPr lang="en-US" sz="48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DEFINITION</a:t>
            </a:r>
            <a:endParaRPr lang="en-US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84632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An adjuvant (from Latin, </a:t>
            </a:r>
            <a:r>
              <a:rPr lang="en-US" i="1" dirty="0" err="1" smtClean="0">
                <a:latin typeface="Comic Sans MS" pitchFamily="66" charset="0"/>
              </a:rPr>
              <a:t>adiuvare</a:t>
            </a:r>
            <a:r>
              <a:rPr lang="en-US" i="1" dirty="0" smtClean="0">
                <a:latin typeface="Comic Sans MS" pitchFamily="66" charset="0"/>
              </a:rPr>
              <a:t>:</a:t>
            </a:r>
            <a:r>
              <a:rPr lang="en-US" dirty="0" smtClean="0">
                <a:latin typeface="Comic Sans MS" pitchFamily="66" charset="0"/>
              </a:rPr>
              <a:t> to aid) is a pharmacological and/or immunological agent that modifies the effect of other agents.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Adjuvants</a:t>
            </a:r>
            <a:r>
              <a:rPr lang="en-US" dirty="0" smtClean="0">
                <a:latin typeface="Comic Sans MS" pitchFamily="66" charset="0"/>
              </a:rPr>
              <a:t> may be added to vaccine to modify  the immune response by boosting it such as to give a higher amount of antibodies and a longer lasting protection, thus minimizing the amount   of injected foreign material.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MECHANISM OF ADJUVANTS</a:t>
            </a:r>
            <a:endParaRPr lang="en-US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96200" cy="4398336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Adjuvants</a:t>
            </a:r>
            <a:r>
              <a:rPr lang="en-US" dirty="0" smtClean="0">
                <a:latin typeface="Comic Sans MS" pitchFamily="66" charset="0"/>
              </a:rPr>
              <a:t> can enhance the immune response to the antigen in different ways: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0"/>
            <a:r>
              <a:rPr lang="en-US" dirty="0" smtClean="0">
                <a:latin typeface="Comic Sans MS" pitchFamily="66" charset="0"/>
              </a:rPr>
              <a:t>extend the presence of antigen in the blood</a:t>
            </a:r>
          </a:p>
          <a:p>
            <a:pPr lvl="0"/>
            <a:r>
              <a:rPr lang="en-US" dirty="0" smtClean="0">
                <a:latin typeface="Comic Sans MS" pitchFamily="66" charset="0"/>
              </a:rPr>
              <a:t>help absorb the antigen presenting cells antigen</a:t>
            </a:r>
          </a:p>
          <a:p>
            <a:pPr lvl="0"/>
            <a:r>
              <a:rPr lang="en-US" dirty="0" smtClean="0">
                <a:latin typeface="Comic Sans MS" pitchFamily="66" charset="0"/>
              </a:rPr>
              <a:t>activate macrophages and lymphocytes</a:t>
            </a:r>
          </a:p>
          <a:p>
            <a:pPr lvl="0"/>
            <a:r>
              <a:rPr lang="en-US" dirty="0" smtClean="0">
                <a:latin typeface="Comic Sans MS" pitchFamily="66" charset="0"/>
              </a:rPr>
              <a:t>support the production of cytokines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v3EfdhgdYlUnhdTKiPmFCIQsnJe38bNllpypWHyCtNW896fxl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Goals of vaccination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Vaccinate the largest possible number of individuals in the population at risk.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Vaccinate each individual no more frequently than necessary.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Vaccinate only against infectious agents to which individuals have a realistic risk of exposure and subsequent development of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How vaccines are made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7924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how vaccines work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416"/>
            <a:ext cx="8001000" cy="4846320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Vaccines usually stimulate the immune system </a:t>
            </a:r>
          </a:p>
          <a:p>
            <a:pPr>
              <a:buNone/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to recognize the infectious agent and to produce </a:t>
            </a:r>
          </a:p>
          <a:p>
            <a:pPr>
              <a:buNone/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antibodies to the disease. </a:t>
            </a:r>
          </a:p>
          <a:p>
            <a:endParaRPr lang="en-US" altLang="zh-CN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If the immunized animal is later exposed to the </a:t>
            </a:r>
          </a:p>
          <a:p>
            <a:pPr>
              <a:buNone/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infectious agent, the antibody-producing cells </a:t>
            </a:r>
          </a:p>
          <a:p>
            <a:pPr>
              <a:buNone/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“remember” their earlier encounter with the </a:t>
            </a:r>
          </a:p>
          <a:p>
            <a:pPr>
              <a:buNone/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infectious agent and respond quickly to make </a:t>
            </a:r>
          </a:p>
          <a:p>
            <a:pPr>
              <a:buNone/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more antibodies.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gineersapproachtoparenting.files.wordpress.com/2013/12/screen-shot-2013-12-10-at-9-01-27-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Forte" pitchFamily="66" charset="0"/>
              </a:rPr>
              <a:t>Types  of  vaccines</a:t>
            </a:r>
            <a:endParaRPr lang="en-US" sz="4000" dirty="0">
              <a:solidFill>
                <a:srgbClr val="002060"/>
              </a:solidFill>
              <a:latin typeface="Forte" pitchFamily="66" charset="0"/>
            </a:endParaRPr>
          </a:p>
        </p:txBody>
      </p:sp>
      <p:pic>
        <p:nvPicPr>
          <p:cNvPr id="4" name="Content Placeholder 3" descr="Vaccines-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9200" y="1143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TYPES OF VACCINES</a:t>
            </a:r>
            <a:endParaRPr lang="en-US" sz="48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1. Live/attenuated vaccines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50064"/>
            <a:ext cx="7239000" cy="500793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These vaccines contain a version of the living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microbe that has been weakened in the lab so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it cannot cause disease.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Example: Small pox vaccine.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579</TotalTime>
  <Words>1018</Words>
  <Application>Microsoft Office PowerPoint</Application>
  <PresentationFormat>On-screen Show (4:3)</PresentationFormat>
  <Paragraphs>195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Opulent</vt:lpstr>
      <vt:lpstr>Slide 1</vt:lpstr>
      <vt:lpstr>VACCINATION</vt:lpstr>
      <vt:lpstr>Definition</vt:lpstr>
      <vt:lpstr>Goals of vaccination</vt:lpstr>
      <vt:lpstr>How vaccines are made</vt:lpstr>
      <vt:lpstr>how vaccines work</vt:lpstr>
      <vt:lpstr>Slide 7</vt:lpstr>
      <vt:lpstr>Types  of  vaccines</vt:lpstr>
      <vt:lpstr>1. Live/attenuated vaccines</vt:lpstr>
      <vt:lpstr>Slide 10</vt:lpstr>
      <vt:lpstr>2. killed/inactivated vaccines </vt:lpstr>
      <vt:lpstr>Slide 12</vt:lpstr>
      <vt:lpstr>3. Subunit vaccines</vt:lpstr>
      <vt:lpstr>Slide 14</vt:lpstr>
      <vt:lpstr>4. Toxoid vaccines</vt:lpstr>
      <vt:lpstr>Slide 16</vt:lpstr>
      <vt:lpstr>5. Conjugate vaccines</vt:lpstr>
      <vt:lpstr>Slide 18</vt:lpstr>
      <vt:lpstr>6. Dna vaccines</vt:lpstr>
      <vt:lpstr>Slide 20</vt:lpstr>
      <vt:lpstr>7. Recombinant vector vaccines</vt:lpstr>
      <vt:lpstr>Slide 22</vt:lpstr>
      <vt:lpstr>Slide 23</vt:lpstr>
      <vt:lpstr>ROUTES  OF  ADMINISTRATION  of  vaccines </vt:lpstr>
      <vt:lpstr>1. Subcutaneous route </vt:lpstr>
      <vt:lpstr>Slide 26</vt:lpstr>
      <vt:lpstr>2. Intramuscular route</vt:lpstr>
      <vt:lpstr>Slide 28</vt:lpstr>
      <vt:lpstr>3. Intradermal route </vt:lpstr>
      <vt:lpstr>4. Intranasal route</vt:lpstr>
      <vt:lpstr>5. Oral route</vt:lpstr>
      <vt:lpstr>Slide 32</vt:lpstr>
      <vt:lpstr>DEFINITION</vt:lpstr>
      <vt:lpstr>MECHANISM OF ADJUVANTS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</dc:creator>
  <cp:lastModifiedBy>t.z</cp:lastModifiedBy>
  <cp:revision>64</cp:revision>
  <dcterms:created xsi:type="dcterms:W3CDTF">2014-11-22T10:56:35Z</dcterms:created>
  <dcterms:modified xsi:type="dcterms:W3CDTF">2019-12-12T01:58:04Z</dcterms:modified>
</cp:coreProperties>
</file>