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695031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2733567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69969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1612675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685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2335232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4096230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3466884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1022531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090941-6866-4B1D-BFB4-4B9A1A534B2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280669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090941-6866-4B1D-BFB4-4B9A1A534B2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3210764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090941-6866-4B1D-BFB4-4B9A1A534B28}"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309425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090941-6866-4B1D-BFB4-4B9A1A534B28}"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282083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90941-6866-4B1D-BFB4-4B9A1A534B28}"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252432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090941-6866-4B1D-BFB4-4B9A1A534B2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51764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C090941-6866-4B1D-BFB4-4B9A1A534B2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FABBF-255B-4237-9919-D0D8BF189C37}" type="slidenum">
              <a:rPr lang="en-US" smtClean="0"/>
              <a:t>‹#›</a:t>
            </a:fld>
            <a:endParaRPr lang="en-US"/>
          </a:p>
        </p:txBody>
      </p:sp>
    </p:spTree>
    <p:extLst>
      <p:ext uri="{BB962C8B-B14F-4D97-AF65-F5344CB8AC3E}">
        <p14:creationId xmlns:p14="http://schemas.microsoft.com/office/powerpoint/2010/main" val="2721240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090941-6866-4B1D-BFB4-4B9A1A534B28}" type="datetimeFigureOut">
              <a:rPr lang="en-US" smtClean="0"/>
              <a:t>11/9/2020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BEFABBF-255B-4237-9919-D0D8BF189C37}" type="slidenum">
              <a:rPr lang="en-US" smtClean="0"/>
              <a:t>‹#›</a:t>
            </a:fld>
            <a:endParaRPr lang="en-US"/>
          </a:p>
        </p:txBody>
      </p:sp>
    </p:spTree>
    <p:extLst>
      <p:ext uri="{BB962C8B-B14F-4D97-AF65-F5344CB8AC3E}">
        <p14:creationId xmlns:p14="http://schemas.microsoft.com/office/powerpoint/2010/main" val="40234927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Agression</a:t>
            </a:r>
            <a:r>
              <a:rPr lang="en-US" dirty="0" smtClean="0"/>
              <a:t> and sport</a:t>
            </a:r>
            <a:endParaRPr lang="en-US" dirty="0"/>
          </a:p>
        </p:txBody>
      </p:sp>
      <p:sp>
        <p:nvSpPr>
          <p:cNvPr id="3" name="Subtitle 2"/>
          <p:cNvSpPr>
            <a:spLocks noGrp="1"/>
          </p:cNvSpPr>
          <p:nvPr>
            <p:ph type="subTitle" idx="1"/>
          </p:nvPr>
        </p:nvSpPr>
        <p:spPr>
          <a:xfrm>
            <a:off x="1507067" y="4050833"/>
            <a:ext cx="8381516" cy="1096899"/>
          </a:xfrm>
        </p:spPr>
        <p:txBody>
          <a:bodyPr>
            <a:normAutofit/>
          </a:bodyPr>
          <a:lstStyle/>
          <a:p>
            <a:r>
              <a:rPr lang="en-US" sz="4000" dirty="0" smtClean="0"/>
              <a:t>Chapter 5</a:t>
            </a:r>
            <a:endParaRPr lang="en-US" sz="4000" dirty="0"/>
          </a:p>
        </p:txBody>
      </p:sp>
    </p:spTree>
    <p:extLst>
      <p:ext uri="{BB962C8B-B14F-4D97-AF65-F5344CB8AC3E}">
        <p14:creationId xmlns:p14="http://schemas.microsoft.com/office/powerpoint/2010/main" val="3075177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522515"/>
            <a:ext cx="9067557" cy="5643154"/>
          </a:xfrm>
        </p:spPr>
        <p:txBody>
          <a:bodyPr/>
          <a:lstStyle/>
          <a:p>
            <a:pPr marL="514350" lvl="0" indent="-514350" defTabSz="914400">
              <a:lnSpc>
                <a:spcPct val="90000"/>
              </a:lnSpc>
              <a:buClrTx/>
              <a:buSzTx/>
              <a:buFont typeface="+mj-lt"/>
              <a:buAutoNum type="arabicPeriod"/>
            </a:pPr>
            <a:r>
              <a:rPr lang="en-US" sz="2800" dirty="0">
                <a:solidFill>
                  <a:prstClr val="black"/>
                </a:solidFill>
                <a:latin typeface="Times New Roman" panose="02020603050405020304" pitchFamily="18" charset="0"/>
                <a:cs typeface="Times New Roman" panose="02020603050405020304" pitchFamily="18" charset="0"/>
              </a:rPr>
              <a:t>Frustration-Aggression Hypothesis: First suggested by Dollard et al in 1939 that aggressive behavior is elicited by frustration</a:t>
            </a:r>
            <a:r>
              <a:rPr lang="en-US" sz="2800" dirty="0" smtClean="0">
                <a:solidFill>
                  <a:prstClr val="black"/>
                </a:solidFill>
                <a:latin typeface="Times New Roman" panose="02020603050405020304" pitchFamily="18" charset="0"/>
                <a:cs typeface="Times New Roman" panose="02020603050405020304" pitchFamily="18" charset="0"/>
              </a:rPr>
              <a:t>. When we are frustrated we respond with aggressive behavior.</a:t>
            </a:r>
          </a:p>
          <a:p>
            <a:pPr marL="514350" lvl="0" indent="-514350" defTabSz="914400">
              <a:lnSpc>
                <a:spcPct val="90000"/>
              </a:lnSpc>
              <a:buClrTx/>
              <a:buSzTx/>
              <a:buFont typeface="+mj-lt"/>
              <a:buAutoNum type="arabicPeriod"/>
            </a:pPr>
            <a:endParaRPr lang="en-US" sz="2800" dirty="0">
              <a:solidFill>
                <a:prstClr val="black"/>
              </a:solidFill>
              <a:latin typeface="Times New Roman" panose="02020603050405020304" pitchFamily="18" charset="0"/>
              <a:cs typeface="Times New Roman" panose="02020603050405020304" pitchFamily="18" charset="0"/>
            </a:endParaRPr>
          </a:p>
          <a:p>
            <a:pPr marL="514350" lvl="0" indent="-514350" defTabSz="914400">
              <a:lnSpc>
                <a:spcPct val="90000"/>
              </a:lnSpc>
              <a:buClrTx/>
              <a:buSzTx/>
              <a:buFont typeface="+mj-lt"/>
              <a:buAutoNum type="arabicPeriod"/>
            </a:pPr>
            <a:r>
              <a:rPr lang="en-US" sz="2800" dirty="0" smtClean="0">
                <a:solidFill>
                  <a:prstClr val="black"/>
                </a:solidFill>
                <a:latin typeface="Times New Roman" panose="02020603050405020304" pitchFamily="18" charset="0"/>
                <a:cs typeface="Times New Roman" panose="02020603050405020304" pitchFamily="18" charset="0"/>
              </a:rPr>
              <a:t> </a:t>
            </a:r>
            <a:r>
              <a:rPr lang="en-US" sz="2800" dirty="0">
                <a:solidFill>
                  <a:prstClr val="black"/>
                </a:solidFill>
                <a:latin typeface="Times New Roman" panose="02020603050405020304" pitchFamily="18" charset="0"/>
                <a:cs typeface="Times New Roman" panose="02020603050405020304" pitchFamily="18" charset="0"/>
              </a:rPr>
              <a:t>Secondly, In 1989 Berkowitz suggested more sophisticated version. According to which frustration leads to anger rather than directly to aggression.</a:t>
            </a:r>
          </a:p>
          <a:p>
            <a:endParaRPr lang="en-US" dirty="0"/>
          </a:p>
        </p:txBody>
      </p:sp>
    </p:spTree>
    <p:extLst>
      <p:ext uri="{BB962C8B-B14F-4D97-AF65-F5344CB8AC3E}">
        <p14:creationId xmlns:p14="http://schemas.microsoft.com/office/powerpoint/2010/main" val="316259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548641"/>
            <a:ext cx="9250437" cy="6021976"/>
          </a:xfrm>
        </p:spPr>
        <p:txBody>
          <a:bodyPr>
            <a:normAutofit fontScale="92500" lnSpcReduction="10000"/>
          </a:bodyPr>
          <a:lstStyle/>
          <a:p>
            <a:r>
              <a:rPr lang="en-US" sz="2800" dirty="0">
                <a:solidFill>
                  <a:prstClr val="black"/>
                </a:solidFill>
                <a:latin typeface="Times New Roman" panose="02020603050405020304" pitchFamily="18" charset="0"/>
                <a:ea typeface="+mj-ea"/>
                <a:cs typeface="Times New Roman" panose="02020603050405020304" pitchFamily="18" charset="0"/>
              </a:rPr>
              <a:t>Individual differences in sporting aggression</a:t>
            </a:r>
            <a:r>
              <a:rPr lang="en-US" sz="2800" dirty="0" smtClean="0">
                <a:solidFill>
                  <a:prstClr val="black"/>
                </a:solidFill>
                <a:latin typeface="Times New Roman" panose="02020603050405020304" pitchFamily="18" charset="0"/>
                <a:ea typeface="+mj-ea"/>
                <a:cs typeface="Times New Roman" panose="02020603050405020304" pitchFamily="18" charset="0"/>
              </a:rPr>
              <a:t>:</a:t>
            </a:r>
          </a:p>
          <a:p>
            <a:pPr marL="514350" lvl="0" indent="-514350" defTabSz="914400">
              <a:lnSpc>
                <a:spcPct val="90000"/>
              </a:lnSpc>
              <a:buClrTx/>
              <a:buSzTx/>
              <a:buFont typeface="+mj-lt"/>
              <a:buAutoNum type="arabicPeriod"/>
            </a:pPr>
            <a:r>
              <a:rPr lang="en-US" sz="2600" dirty="0">
                <a:solidFill>
                  <a:prstClr val="black"/>
                </a:solidFill>
                <a:latin typeface="Times New Roman" panose="02020603050405020304" pitchFamily="18" charset="0"/>
                <a:cs typeface="Times New Roman" panose="02020603050405020304" pitchFamily="18" charset="0"/>
              </a:rPr>
              <a:t>Gender: Gender also defines the role of aggression in an individual. Males are more physically aggressive than females.</a:t>
            </a:r>
          </a:p>
          <a:p>
            <a:pPr marL="514350" lvl="0" indent="-514350" defTabSz="914400">
              <a:lnSpc>
                <a:spcPct val="90000"/>
              </a:lnSpc>
              <a:buClrTx/>
              <a:buSzTx/>
              <a:buFont typeface="+mj-lt"/>
              <a:buAutoNum type="arabicPeriod"/>
            </a:pPr>
            <a:r>
              <a:rPr lang="en-US" sz="2600" dirty="0">
                <a:solidFill>
                  <a:prstClr val="black"/>
                </a:solidFill>
                <a:latin typeface="Times New Roman" panose="02020603050405020304" pitchFamily="18" charset="0"/>
                <a:cs typeface="Times New Roman" panose="02020603050405020304" pitchFamily="18" charset="0"/>
              </a:rPr>
              <a:t>Identification with team: The athletes who have a particularly strong identification with their team are more willing to behave aggressively toward opposite team members.</a:t>
            </a:r>
          </a:p>
          <a:p>
            <a:pPr marL="514350" lvl="0" indent="-514350" defTabSz="914400">
              <a:lnSpc>
                <a:spcPct val="90000"/>
              </a:lnSpc>
              <a:buClrTx/>
              <a:buSzTx/>
              <a:buFont typeface="+mj-lt"/>
              <a:buAutoNum type="arabicPeriod"/>
            </a:pPr>
            <a:r>
              <a:rPr lang="en-US" sz="2600" dirty="0">
                <a:solidFill>
                  <a:prstClr val="black"/>
                </a:solidFill>
                <a:latin typeface="Times New Roman" panose="02020603050405020304" pitchFamily="18" charset="0"/>
                <a:cs typeface="Times New Roman" panose="02020603050405020304" pitchFamily="18" charset="0"/>
              </a:rPr>
              <a:t>Motivational Style: The motives of an athlete also play an important role in the aggressiveness. There are two types of motives, an athlete have are as follow;</a:t>
            </a:r>
          </a:p>
          <a:p>
            <a:pPr marL="228600" lvl="0" indent="-228600" defTabSz="914400">
              <a:lnSpc>
                <a:spcPct val="90000"/>
              </a:lnSpc>
              <a:buClrTx/>
              <a:buSzTx/>
              <a:buFont typeface="Arial" panose="020B0604020202020204" pitchFamily="34" charset="0"/>
              <a:buChar char="•"/>
            </a:pPr>
            <a:r>
              <a:rPr lang="en-US" sz="2600" dirty="0">
                <a:solidFill>
                  <a:prstClr val="black"/>
                </a:solidFill>
                <a:latin typeface="Times New Roman" panose="02020603050405020304" pitchFamily="18" charset="0"/>
                <a:cs typeface="Times New Roman" panose="02020603050405020304" pitchFamily="18" charset="0"/>
              </a:rPr>
              <a:t>Ego-Oriented: Athletes who judge their performance according to their success.</a:t>
            </a:r>
          </a:p>
          <a:p>
            <a:pPr marL="228600" lvl="0" indent="-228600" defTabSz="914400">
              <a:lnSpc>
                <a:spcPct val="90000"/>
              </a:lnSpc>
              <a:buClrTx/>
              <a:buSzTx/>
              <a:buFont typeface="Arial" panose="020B0604020202020204" pitchFamily="34" charset="0"/>
              <a:buChar char="•"/>
            </a:pPr>
            <a:r>
              <a:rPr lang="en-US" sz="2600" dirty="0">
                <a:solidFill>
                  <a:prstClr val="black"/>
                </a:solidFill>
                <a:latin typeface="Times New Roman" panose="02020603050405020304" pitchFamily="18" charset="0"/>
                <a:cs typeface="Times New Roman" panose="02020603050405020304" pitchFamily="18" charset="0"/>
              </a:rPr>
              <a:t>Task-Oriented: Athletes who judge their success according to their efforts and deal well with adversity.</a:t>
            </a:r>
          </a:p>
          <a:p>
            <a:pPr marL="0" lvl="0" indent="0" defTabSz="914400">
              <a:lnSpc>
                <a:spcPct val="90000"/>
              </a:lnSpc>
              <a:buClrTx/>
              <a:buSzTx/>
              <a:buNone/>
            </a:pPr>
            <a:r>
              <a:rPr lang="en-US" sz="2600" dirty="0">
                <a:solidFill>
                  <a:prstClr val="black"/>
                </a:solidFill>
                <a:latin typeface="Times New Roman" panose="02020603050405020304" pitchFamily="18" charset="0"/>
                <a:cs typeface="Times New Roman" panose="02020603050405020304" pitchFamily="18" charset="0"/>
              </a:rPr>
              <a:t>An ego-oriented is associated with aggression.</a:t>
            </a:r>
          </a:p>
          <a:p>
            <a:r>
              <a:rPr lang="en-US" sz="2800" dirty="0">
                <a:solidFill>
                  <a:prstClr val="black"/>
                </a:solidFill>
                <a:latin typeface="Times New Roman" panose="02020603050405020304" pitchFamily="18" charset="0"/>
                <a:ea typeface="+mj-ea"/>
                <a:cs typeface="Times New Roman" panose="02020603050405020304" pitchFamily="18" charset="0"/>
              </a:rPr>
              <a:t/>
            </a:r>
            <a:br>
              <a:rPr lang="en-US" sz="2800" dirty="0">
                <a:solidFill>
                  <a:prstClr val="black"/>
                </a:solidFill>
                <a:latin typeface="Times New Roman" panose="02020603050405020304" pitchFamily="18" charset="0"/>
                <a:ea typeface="+mj-ea"/>
                <a:cs typeface="Times New Roman" panose="02020603050405020304" pitchFamily="18" charset="0"/>
              </a:rPr>
            </a:br>
            <a:endParaRPr lang="en-US" dirty="0"/>
          </a:p>
        </p:txBody>
      </p:sp>
    </p:spTree>
    <p:extLst>
      <p:ext uri="{BB962C8B-B14F-4D97-AF65-F5344CB8AC3E}">
        <p14:creationId xmlns:p14="http://schemas.microsoft.com/office/powerpoint/2010/main" val="84468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8823"/>
            <a:ext cx="9028369" cy="5662539"/>
          </a:xfrm>
        </p:spPr>
        <p:txBody>
          <a:bodyPr/>
          <a:lstStyle/>
          <a:p>
            <a:r>
              <a:rPr lang="en-US" sz="2800" dirty="0">
                <a:solidFill>
                  <a:prstClr val="black"/>
                </a:solidFill>
                <a:latin typeface="Times New Roman" panose="02020603050405020304" pitchFamily="18" charset="0"/>
                <a:ea typeface="+mj-ea"/>
                <a:cs typeface="Times New Roman" panose="02020603050405020304" pitchFamily="18" charset="0"/>
              </a:rPr>
              <a:t>Situational Factors Effecting </a:t>
            </a:r>
            <a:r>
              <a:rPr lang="en-US" sz="2800" dirty="0" smtClean="0">
                <a:solidFill>
                  <a:prstClr val="black"/>
                </a:solidFill>
                <a:latin typeface="Times New Roman" panose="02020603050405020304" pitchFamily="18" charset="0"/>
                <a:ea typeface="+mj-ea"/>
                <a:cs typeface="Times New Roman" panose="02020603050405020304" pitchFamily="18" charset="0"/>
              </a:rPr>
              <a:t>Aggression</a:t>
            </a:r>
          </a:p>
          <a:p>
            <a:pPr marL="228600" lvl="0" indent="-228600" defTabSz="914400">
              <a:lnSpc>
                <a:spcPct val="90000"/>
              </a:lnSpc>
              <a:buClrTx/>
              <a:buSzTx/>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Physical Environment: It includes temperature, noise and crowding. These all affects aggression. The higher the temperature, the higher the level of aggression. In non-sporting contexts, evidence suggests that crowding and noise also associated with increased aggression.</a:t>
            </a:r>
          </a:p>
          <a:p>
            <a:pPr marL="228600" lvl="0" indent="-228600" defTabSz="914400">
              <a:lnSpc>
                <a:spcPct val="90000"/>
              </a:lnSpc>
              <a:buClrTx/>
              <a:buSzTx/>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Game Circumstances: The circumstances in which a match is played appear to affect the likelihood of aggression.</a:t>
            </a:r>
          </a:p>
          <a:p>
            <a:pPr marL="228600" lvl="0" indent="-228600" defTabSz="914400">
              <a:lnSpc>
                <a:spcPct val="90000"/>
              </a:lnSpc>
              <a:buClrTx/>
              <a:buSzTx/>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Effects On Spectators: Watching aggressive sports (wrestling) may increase the hostility of the spectators than watching non-aggressive sports (swimming).</a:t>
            </a:r>
          </a:p>
          <a:p>
            <a:endParaRPr lang="en-US" dirty="0"/>
          </a:p>
        </p:txBody>
      </p:sp>
    </p:spTree>
    <p:extLst>
      <p:ext uri="{BB962C8B-B14F-4D97-AF65-F5344CB8AC3E}">
        <p14:creationId xmlns:p14="http://schemas.microsoft.com/office/powerpoint/2010/main" val="4061848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39635"/>
            <a:ext cx="8596668" cy="5701728"/>
          </a:xfrm>
        </p:spPr>
        <p:txBody>
          <a:bodyPr>
            <a:normAutofit/>
          </a:bodyPr>
          <a:lstStyle/>
          <a:p>
            <a:pPr marL="0" lvl="0" indent="0" defTabSz="914400">
              <a:lnSpc>
                <a:spcPct val="90000"/>
              </a:lnSpc>
              <a:buClrTx/>
              <a:buSzTx/>
              <a:buNone/>
            </a:pPr>
            <a:r>
              <a:rPr lang="en-US" sz="3000" dirty="0">
                <a:solidFill>
                  <a:prstClr val="black"/>
                </a:solidFill>
                <a:latin typeface="Times New Roman" panose="02020603050405020304" pitchFamily="18" charset="0"/>
                <a:cs typeface="Times New Roman" panose="02020603050405020304" pitchFamily="18" charset="0"/>
              </a:rPr>
              <a:t>Reduction Of Aggression;</a:t>
            </a:r>
            <a:r>
              <a:rPr lang="en-US" sz="2600" dirty="0">
                <a:solidFill>
                  <a:prstClr val="black"/>
                </a:solidFill>
                <a:latin typeface="Times New Roman" panose="02020603050405020304" pitchFamily="18" charset="0"/>
                <a:cs typeface="Times New Roman" panose="02020603050405020304" pitchFamily="18" charset="0"/>
              </a:rPr>
              <a:t/>
            </a:r>
            <a:br>
              <a:rPr lang="en-US" sz="2600" dirty="0">
                <a:solidFill>
                  <a:prstClr val="black"/>
                </a:solidFill>
                <a:latin typeface="Times New Roman" panose="02020603050405020304" pitchFamily="18" charset="0"/>
                <a:cs typeface="Times New Roman" panose="02020603050405020304" pitchFamily="18" charset="0"/>
              </a:rPr>
            </a:br>
            <a:r>
              <a:rPr lang="en-US" sz="2600" dirty="0">
                <a:solidFill>
                  <a:prstClr val="black"/>
                </a:solidFill>
                <a:latin typeface="Times New Roman" panose="02020603050405020304" pitchFamily="18" charset="0"/>
                <a:cs typeface="Times New Roman" panose="02020603050405020304" pitchFamily="18" charset="0"/>
              </a:rPr>
              <a:t>There are several techniques that can be used to reduce aggression in athletes.</a:t>
            </a:r>
          </a:p>
          <a:p>
            <a:pPr marL="228600" lvl="0" indent="-228600" defTabSz="914400">
              <a:lnSpc>
                <a:spcPct val="90000"/>
              </a:lnSpc>
              <a:buClrTx/>
              <a:buSzTx/>
              <a:buFont typeface="Arial" panose="020B0604020202020204" pitchFamily="34" charset="0"/>
              <a:buChar char="•"/>
            </a:pPr>
            <a:r>
              <a:rPr lang="en-US" sz="2600" dirty="0">
                <a:solidFill>
                  <a:prstClr val="black"/>
                </a:solidFill>
                <a:latin typeface="Times New Roman" panose="02020603050405020304" pitchFamily="18" charset="0"/>
                <a:cs typeface="Times New Roman" panose="02020603050405020304" pitchFamily="18" charset="0"/>
              </a:rPr>
              <a:t>Punishment: The aggressive athlete can learn through punishment that the consequences of  aggression are negative. Punishment can also serve as a deterrent. An example of severe punishment is football’s red card. </a:t>
            </a:r>
          </a:p>
          <a:p>
            <a:pPr marL="228600" lvl="0" indent="-228600" defTabSz="914400">
              <a:lnSpc>
                <a:spcPct val="90000"/>
              </a:lnSpc>
              <a:buClrTx/>
              <a:buSzTx/>
              <a:buFont typeface="Arial" panose="020B0604020202020204" pitchFamily="34" charset="0"/>
              <a:buChar char="•"/>
            </a:pPr>
            <a:r>
              <a:rPr lang="en-US" sz="2600" dirty="0">
                <a:solidFill>
                  <a:prstClr val="black"/>
                </a:solidFill>
                <a:latin typeface="Times New Roman" panose="02020603050405020304" pitchFamily="18" charset="0"/>
                <a:cs typeface="Times New Roman" panose="02020603050405020304" pitchFamily="18" charset="0"/>
              </a:rPr>
              <a:t>Catharsis: The vigorous exercise can reduce aggression because it reduces both tension and feelings of anger. Although, it has two limitations:</a:t>
            </a:r>
          </a:p>
          <a:p>
            <a:pPr marL="514350" lvl="0" indent="-514350" defTabSz="914400">
              <a:lnSpc>
                <a:spcPct val="90000"/>
              </a:lnSpc>
              <a:buClrTx/>
              <a:buSzTx/>
              <a:buFont typeface="+mj-lt"/>
              <a:buAutoNum type="arabicPeriod"/>
            </a:pPr>
            <a:r>
              <a:rPr lang="en-US" sz="2400" dirty="0">
                <a:solidFill>
                  <a:prstClr val="black"/>
                </a:solidFill>
                <a:latin typeface="Times New Roman" panose="02020603050405020304" pitchFamily="18" charset="0"/>
                <a:cs typeface="Times New Roman" panose="02020603050405020304" pitchFamily="18" charset="0"/>
              </a:rPr>
              <a:t>Short-term effects</a:t>
            </a:r>
          </a:p>
          <a:p>
            <a:pPr marL="514350" lvl="0" indent="-514350" defTabSz="914400">
              <a:lnSpc>
                <a:spcPct val="90000"/>
              </a:lnSpc>
              <a:buClrTx/>
              <a:buSzTx/>
              <a:buFont typeface="+mj-lt"/>
              <a:buAutoNum type="arabicPeriod"/>
            </a:pPr>
            <a:r>
              <a:rPr lang="en-US" sz="2400" dirty="0">
                <a:solidFill>
                  <a:prstClr val="black"/>
                </a:solidFill>
                <a:latin typeface="Times New Roman" panose="02020603050405020304" pitchFamily="18" charset="0"/>
                <a:cs typeface="Times New Roman" panose="02020603050405020304" pitchFamily="18" charset="0"/>
              </a:rPr>
              <a:t>Less satisfying.</a:t>
            </a:r>
          </a:p>
          <a:p>
            <a:endParaRPr lang="en-US" dirty="0"/>
          </a:p>
        </p:txBody>
      </p:sp>
    </p:spTree>
    <p:extLst>
      <p:ext uri="{BB962C8B-B14F-4D97-AF65-F5344CB8AC3E}">
        <p14:creationId xmlns:p14="http://schemas.microsoft.com/office/powerpoint/2010/main" val="3466808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83771"/>
            <a:ext cx="8596668" cy="5257591"/>
          </a:xfrm>
        </p:spPr>
        <p:txBody>
          <a:bodyPr/>
          <a:lstStyle/>
          <a:p>
            <a:pPr marL="228600" lvl="0" indent="-228600" defTabSz="914400">
              <a:lnSpc>
                <a:spcPct val="90000"/>
              </a:lnSpc>
              <a:buClrTx/>
              <a:buSzTx/>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Role Modelling: A child can learn aggressive behaviors from watching aggressive role models. If we expose children to non-aggressive role model, we can prevent them from aggressive behaviors.</a:t>
            </a:r>
          </a:p>
          <a:p>
            <a:pPr marL="228600" lvl="0" indent="-228600" defTabSz="914400">
              <a:lnSpc>
                <a:spcPct val="90000"/>
              </a:lnSpc>
              <a:buClrTx/>
              <a:buSzTx/>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Contracting: Leith (1991) suggested that a simple contract with the name, date and signatures of both parties should eliminate the unwanted behaviors. The  is punishment for breaking the contract and reward for sticking to contract.</a:t>
            </a:r>
          </a:p>
          <a:p>
            <a:endParaRPr lang="en-US" dirty="0"/>
          </a:p>
        </p:txBody>
      </p:sp>
    </p:spTree>
    <p:extLst>
      <p:ext uri="{BB962C8B-B14F-4D97-AF65-F5344CB8AC3E}">
        <p14:creationId xmlns:p14="http://schemas.microsoft.com/office/powerpoint/2010/main" val="2379110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70263"/>
            <a:ext cx="8596668" cy="5571099"/>
          </a:xfrm>
        </p:spPr>
        <p:txBody>
          <a:bodyPr/>
          <a:lstStyle/>
          <a:p>
            <a:pPr marL="228600" lvl="0" indent="-228600" defTabSz="914400">
              <a:lnSpc>
                <a:spcPct val="90000"/>
              </a:lnSpc>
              <a:buClrTx/>
              <a:buSzTx/>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Anger-management groups: A type of group therapy in which anger is explored and mental strategies for coping with anger are taught.</a:t>
            </a:r>
          </a:p>
          <a:p>
            <a:pPr marL="0" lvl="0" indent="0" defTabSz="914400">
              <a:lnSpc>
                <a:spcPct val="90000"/>
              </a:lnSpc>
              <a:buClrTx/>
              <a:buSzTx/>
              <a:buNone/>
            </a:pPr>
            <a:r>
              <a:rPr lang="en-US" sz="2800" dirty="0">
                <a:solidFill>
                  <a:prstClr val="black"/>
                </a:solidFill>
                <a:latin typeface="Times New Roman" panose="02020603050405020304" pitchFamily="18" charset="0"/>
                <a:cs typeface="Times New Roman" panose="02020603050405020304" pitchFamily="18" charset="0"/>
              </a:rPr>
              <a:t>  Strategies to control anger:</a:t>
            </a:r>
          </a:p>
          <a:p>
            <a:pPr marL="971550" lvl="1" indent="-514350" defTabSz="914400">
              <a:lnSpc>
                <a:spcPct val="90000"/>
              </a:lnSpc>
              <a:spcBef>
                <a:spcPts val="500"/>
              </a:spcBef>
              <a:buClrTx/>
              <a:buSzTx/>
              <a:buFont typeface="+mj-lt"/>
              <a:buAutoNum type="arabicPeriod"/>
            </a:pPr>
            <a:r>
              <a:rPr lang="en-US" sz="2400" dirty="0">
                <a:solidFill>
                  <a:prstClr val="black"/>
                </a:solidFill>
                <a:latin typeface="Times New Roman" panose="02020603050405020304" pitchFamily="18" charset="0"/>
                <a:cs typeface="Times New Roman" panose="02020603050405020304" pitchFamily="18" charset="0"/>
              </a:rPr>
              <a:t>Psychoanalytical tradition.</a:t>
            </a:r>
          </a:p>
          <a:p>
            <a:pPr marL="971550" lvl="1" indent="-514350" defTabSz="914400">
              <a:lnSpc>
                <a:spcPct val="90000"/>
              </a:lnSpc>
              <a:spcBef>
                <a:spcPts val="500"/>
              </a:spcBef>
              <a:buClrTx/>
              <a:buSzTx/>
              <a:buFont typeface="+mj-lt"/>
              <a:buAutoNum type="arabicPeriod"/>
            </a:pPr>
            <a:r>
              <a:rPr lang="en-US" sz="2400">
                <a:solidFill>
                  <a:prstClr val="black"/>
                </a:solidFill>
                <a:latin typeface="Times New Roman" panose="02020603050405020304" pitchFamily="18" charset="0"/>
                <a:cs typeface="Times New Roman" panose="02020603050405020304" pitchFamily="18" charset="0"/>
              </a:rPr>
              <a:t>Cognitive-behavioral Strategy.</a:t>
            </a:r>
          </a:p>
          <a:p>
            <a:endParaRPr lang="en-US" dirty="0"/>
          </a:p>
        </p:txBody>
      </p:sp>
    </p:spTree>
    <p:extLst>
      <p:ext uri="{BB962C8B-B14F-4D97-AF65-F5344CB8AC3E}">
        <p14:creationId xmlns:p14="http://schemas.microsoft.com/office/powerpoint/2010/main" val="2230524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83771"/>
            <a:ext cx="8596668" cy="5257591"/>
          </a:xfrm>
        </p:spPr>
        <p:txBody>
          <a:bodyPr>
            <a:normAutofit/>
          </a:bodyPr>
          <a:lstStyle/>
          <a:p>
            <a:r>
              <a:rPr lang="en-US" sz="2400" dirty="0" smtClean="0"/>
              <a:t>As a society, we have a certain mixed and  contradicting ideas about aggression in sport. On the one hand, as Russell(1993) has pointed out, sports is perhaps the only peacetime setting in which we not only tolerate but actively encourage and enjoy aggressive behavior. </a:t>
            </a:r>
          </a:p>
          <a:p>
            <a:r>
              <a:rPr lang="en-US" sz="2400" dirty="0" smtClean="0"/>
              <a:t>Jones et al, 1993 revealed that, attendance at matches being positively correlated with frequency of violent acts. On the other hand, there is moral panic regarding football hooliganism (violent or rowdy behavior by young troublemakers, typically in a gang)  and in recent years there have been string of high profile court cases in which athletes have pursued cases against others who deliberately injured them. </a:t>
            </a:r>
            <a:endParaRPr lang="en-US" sz="2400" dirty="0"/>
          </a:p>
        </p:txBody>
      </p:sp>
    </p:spTree>
    <p:extLst>
      <p:ext uri="{BB962C8B-B14F-4D97-AF65-F5344CB8AC3E}">
        <p14:creationId xmlns:p14="http://schemas.microsoft.com/office/powerpoint/2010/main" val="1395550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96835"/>
            <a:ext cx="8596668" cy="5244528"/>
          </a:xfrm>
        </p:spPr>
        <p:txBody>
          <a:bodyPr>
            <a:normAutofit lnSpcReduction="10000"/>
          </a:bodyPr>
          <a:lstStyle/>
          <a:p>
            <a:r>
              <a:rPr lang="en-US" sz="2400" dirty="0" smtClean="0"/>
              <a:t>On reason of this mixed and contradicting behavior is that we tend to see aggression very differently in different situations. </a:t>
            </a:r>
          </a:p>
          <a:p>
            <a:r>
              <a:rPr lang="en-US" sz="2400" dirty="0" smtClean="0"/>
              <a:t>What is aggression???????????</a:t>
            </a:r>
          </a:p>
          <a:p>
            <a:r>
              <a:rPr lang="en-US" sz="2400" dirty="0">
                <a:solidFill>
                  <a:srgbClr val="111111"/>
                </a:solidFill>
                <a:latin typeface="Arial" panose="020B0604020202020204" pitchFamily="34" charset="0"/>
                <a:ea typeface="Times New Roman" panose="02020603050405020304" pitchFamily="18" charset="0"/>
              </a:rPr>
              <a:t>Aggressive behavior has been defined as any physical or verbal action that is committed with the intention to physically or psychologically harm a target person (Silva, 1980</a:t>
            </a:r>
            <a:r>
              <a:rPr lang="en-US" sz="2400" dirty="0" smtClean="0">
                <a:solidFill>
                  <a:srgbClr val="111111"/>
                </a:solidFill>
                <a:latin typeface="Arial" panose="020B0604020202020204" pitchFamily="34" charset="0"/>
                <a:ea typeface="Times New Roman" panose="02020603050405020304" pitchFamily="18" charset="0"/>
              </a:rPr>
              <a:t>). Actively doing something unpleasant to someone.</a:t>
            </a:r>
          </a:p>
          <a:p>
            <a:pPr marL="273050" lvl="0" indent="-273050" defTabSz="914400" fontAlgn="base">
              <a:spcBef>
                <a:spcPct val="20000"/>
              </a:spcBef>
              <a:spcAft>
                <a:spcPct val="0"/>
              </a:spcAft>
              <a:buClr>
                <a:srgbClr val="D16349"/>
              </a:buClr>
              <a:buSzPct val="85000"/>
              <a:buNone/>
            </a:pPr>
            <a:r>
              <a:rPr lang="en-US" sz="2400" dirty="0" smtClean="0">
                <a:solidFill>
                  <a:srgbClr val="111111"/>
                </a:solidFill>
                <a:latin typeface="Arial" panose="020B0604020202020204" pitchFamily="34" charset="0"/>
                <a:ea typeface="Times New Roman" panose="02020603050405020304" pitchFamily="18" charset="0"/>
              </a:rPr>
              <a:t> </a:t>
            </a:r>
            <a:endParaRPr lang="en-GB" altLang="en-US" sz="2000" dirty="0">
              <a:solidFill>
                <a:prstClr val="black"/>
              </a:solidFill>
              <a:latin typeface="Georgia"/>
              <a:ea typeface="MS PGothic" panose="020B0600070205080204" pitchFamily="34" charset="-128"/>
            </a:endParaRPr>
          </a:p>
          <a:p>
            <a:pPr marL="273050" lvl="0" indent="-273050" defTabSz="914400" fontAlgn="base">
              <a:spcBef>
                <a:spcPct val="20000"/>
              </a:spcBef>
              <a:spcAft>
                <a:spcPct val="0"/>
              </a:spcAft>
              <a:buClr>
                <a:srgbClr val="D16349"/>
              </a:buClr>
              <a:buSzPct val="85000"/>
              <a:buNone/>
            </a:pPr>
            <a:r>
              <a:rPr lang="en-GB" altLang="en-US" sz="2700" dirty="0">
                <a:solidFill>
                  <a:prstClr val="black"/>
                </a:solidFill>
                <a:latin typeface="Georgia"/>
                <a:ea typeface="MS PGothic" panose="020B0600070205080204" pitchFamily="34" charset="-128"/>
              </a:rPr>
              <a:t>	</a:t>
            </a:r>
            <a:r>
              <a:rPr lang="ja-JP" altLang="en-GB" sz="2700" dirty="0">
                <a:solidFill>
                  <a:prstClr val="black"/>
                </a:solidFill>
                <a:latin typeface="Arial" panose="020B0604020202020204" pitchFamily="34" charset="0"/>
                <a:ea typeface="ＭＳ Ｐ明朝" charset="-128"/>
              </a:rPr>
              <a:t>“</a:t>
            </a:r>
            <a:r>
              <a:rPr lang="en-GB" altLang="ja-JP" sz="2700" dirty="0">
                <a:solidFill>
                  <a:prstClr val="black"/>
                </a:solidFill>
                <a:latin typeface="Georgia"/>
                <a:ea typeface="MS PGothic" panose="020B0600070205080204" pitchFamily="34" charset="-128"/>
              </a:rPr>
              <a:t>any form of behaviour directed toward the goal of harming or injuring another living being who is motivated to avoid such treatment</a:t>
            </a:r>
            <a:r>
              <a:rPr lang="ja-JP" altLang="en-GB" sz="2700" dirty="0">
                <a:solidFill>
                  <a:prstClr val="black"/>
                </a:solidFill>
                <a:latin typeface="Arial" panose="020B0604020202020204" pitchFamily="34" charset="0"/>
                <a:ea typeface="ＭＳ Ｐ明朝" charset="-128"/>
              </a:rPr>
              <a:t>”</a:t>
            </a:r>
            <a:r>
              <a:rPr lang="en-GB" altLang="ja-JP" sz="2700" dirty="0">
                <a:solidFill>
                  <a:prstClr val="black"/>
                </a:solidFill>
                <a:latin typeface="Georgia"/>
                <a:ea typeface="MS PGothic" panose="020B0600070205080204" pitchFamily="34" charset="-128"/>
              </a:rPr>
              <a:t> 				</a:t>
            </a:r>
            <a:r>
              <a:rPr lang="en-GB" altLang="ja-JP" sz="2000" dirty="0">
                <a:solidFill>
                  <a:prstClr val="black"/>
                </a:solidFill>
                <a:latin typeface="Georgia"/>
                <a:ea typeface="MS PGothic" panose="020B0600070205080204" pitchFamily="34" charset="-128"/>
              </a:rPr>
              <a:t>(Baron, 1977, p. 7).  </a:t>
            </a:r>
            <a:endParaRPr lang="en-GB" altLang="en-US" sz="2000" dirty="0">
              <a:solidFill>
                <a:prstClr val="black"/>
              </a:solidFill>
              <a:latin typeface="Georgia"/>
              <a:ea typeface="MS PGothic" panose="020B0600070205080204" pitchFamily="34" charset="-128"/>
            </a:endParaRPr>
          </a:p>
          <a:p>
            <a:endParaRPr lang="en-US" sz="2400" dirty="0"/>
          </a:p>
        </p:txBody>
      </p:sp>
    </p:spTree>
    <p:extLst>
      <p:ext uri="{BB962C8B-B14F-4D97-AF65-F5344CB8AC3E}">
        <p14:creationId xmlns:p14="http://schemas.microsoft.com/office/powerpoint/2010/main" val="226617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61703"/>
            <a:ext cx="8596668" cy="5734594"/>
          </a:xfrm>
        </p:spPr>
        <p:txBody>
          <a:bodyPr>
            <a:normAutofit/>
          </a:bodyPr>
          <a:lstStyle/>
          <a:p>
            <a:endParaRPr lang="en-US" sz="2400" dirty="0" smtClean="0"/>
          </a:p>
          <a:p>
            <a:pPr lvl="0">
              <a:buClr>
                <a:srgbClr val="90C226"/>
              </a:buClr>
            </a:pPr>
            <a:r>
              <a:rPr lang="en-US" sz="2400" dirty="0">
                <a:solidFill>
                  <a:srgbClr val="111111"/>
                </a:solidFill>
                <a:latin typeface="Arial" panose="020B0604020202020204" pitchFamily="34" charset="0"/>
                <a:ea typeface="Times New Roman" panose="02020603050405020304" pitchFamily="18" charset="0"/>
              </a:rPr>
              <a:t>Aggression is not competitiveness, nor is it anger. Competitiveness is an attitude and anger is an emotion. While anger and competitiveness may both contribute aggression, aggression itself is a behavior. </a:t>
            </a:r>
            <a:endParaRPr lang="en-US" sz="2400" dirty="0"/>
          </a:p>
          <a:p>
            <a:endParaRPr lang="en-US" sz="2400" dirty="0" smtClean="0"/>
          </a:p>
          <a:p>
            <a:r>
              <a:rPr lang="en-US" sz="2400" dirty="0" smtClean="0"/>
              <a:t>Aggression behavior may come in many forms, ranging from verbal abuse, designed to cause psychological harm. Physical violence, it is generally agreed  that all aggression involves the intent to cause harm in some form, thus, behavior which accidently harm someone is not aggression.  </a:t>
            </a:r>
          </a:p>
        </p:txBody>
      </p:sp>
    </p:spTree>
    <p:extLst>
      <p:ext uri="{BB962C8B-B14F-4D97-AF65-F5344CB8AC3E}">
        <p14:creationId xmlns:p14="http://schemas.microsoft.com/office/powerpoint/2010/main" val="390490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27017"/>
            <a:ext cx="8596668" cy="5414345"/>
          </a:xfrm>
        </p:spPr>
        <p:txBody>
          <a:bodyPr>
            <a:normAutofit/>
          </a:bodyPr>
          <a:lstStyle/>
          <a:p>
            <a:pPr lvl="0">
              <a:buClr>
                <a:srgbClr val="90C226"/>
              </a:buClr>
            </a:pPr>
            <a:r>
              <a:rPr lang="en-US" sz="2400" dirty="0">
                <a:solidFill>
                  <a:prstClr val="black">
                    <a:lumMod val="75000"/>
                    <a:lumOff val="25000"/>
                  </a:prstClr>
                </a:solidFill>
              </a:rPr>
              <a:t>Hostile aggression, Instrumental aggression and assertiveness.</a:t>
            </a:r>
          </a:p>
          <a:p>
            <a:pPr lvl="0">
              <a:buClr>
                <a:srgbClr val="90C226"/>
              </a:buClr>
            </a:pPr>
            <a:r>
              <a:rPr lang="en-US" sz="2400" dirty="0">
                <a:solidFill>
                  <a:srgbClr val="111111"/>
                </a:solidFill>
                <a:latin typeface="Arial" panose="020B0604020202020204" pitchFamily="34" charset="0"/>
                <a:ea typeface="Times New Roman" panose="02020603050405020304" pitchFamily="18" charset="0"/>
              </a:rPr>
              <a:t> Many sports involve legitimate physical contact between players (and sometimes resultant injuries), measuring aggression within the context of sports can be a complex endeavor (Grange &amp; Kerr, 2010;Kerr, 2005;Russell, 2008). </a:t>
            </a:r>
            <a:endParaRPr lang="en-US" sz="2200" dirty="0" smtClean="0">
              <a:solidFill>
                <a:srgbClr val="111111"/>
              </a:solidFill>
              <a:latin typeface="Arial" panose="020B0604020202020204" pitchFamily="34" charset="0"/>
              <a:ea typeface="Times New Roman" panose="02020603050405020304" pitchFamily="18" charset="0"/>
            </a:endParaRPr>
          </a:p>
          <a:p>
            <a:pPr lvl="0">
              <a:buClr>
                <a:srgbClr val="90C226"/>
              </a:buClr>
            </a:pPr>
            <a:endParaRPr lang="en-US" sz="2200" dirty="0">
              <a:solidFill>
                <a:srgbClr val="111111"/>
              </a:solidFill>
              <a:latin typeface="Arial" panose="020B0604020202020204" pitchFamily="34" charset="0"/>
              <a:ea typeface="Times New Roman" panose="02020603050405020304" pitchFamily="18" charset="0"/>
            </a:endParaRPr>
          </a:p>
          <a:p>
            <a:pPr lvl="0">
              <a:buClr>
                <a:srgbClr val="90C226"/>
              </a:buClr>
            </a:pPr>
            <a:r>
              <a:rPr lang="en-US" sz="2200" dirty="0" smtClean="0">
                <a:solidFill>
                  <a:srgbClr val="111111"/>
                </a:solidFill>
                <a:latin typeface="Arial" panose="020B0604020202020204" pitchFamily="34" charset="0"/>
                <a:ea typeface="Times New Roman" panose="02020603050405020304" pitchFamily="18" charset="0"/>
              </a:rPr>
              <a:t>It </a:t>
            </a:r>
            <a:r>
              <a:rPr lang="en-US" sz="2200" dirty="0">
                <a:solidFill>
                  <a:srgbClr val="111111"/>
                </a:solidFill>
                <a:latin typeface="Arial" panose="020B0604020202020204" pitchFamily="34" charset="0"/>
                <a:ea typeface="Times New Roman" panose="02020603050405020304" pitchFamily="18" charset="0"/>
              </a:rPr>
              <a:t>is important not to confound true aggression, involving the intention to harm another person, with mere assertiveness or play aggression (</a:t>
            </a:r>
            <a:r>
              <a:rPr lang="en-US" sz="2200" dirty="0" err="1">
                <a:solidFill>
                  <a:srgbClr val="111111"/>
                </a:solidFill>
                <a:latin typeface="Arial" panose="020B0604020202020204" pitchFamily="34" charset="0"/>
                <a:ea typeface="Times New Roman" panose="02020603050405020304" pitchFamily="18" charset="0"/>
              </a:rPr>
              <a:t>Apter</a:t>
            </a:r>
            <a:r>
              <a:rPr lang="en-US" sz="2200" dirty="0">
                <a:solidFill>
                  <a:srgbClr val="111111"/>
                </a:solidFill>
                <a:latin typeface="Arial" panose="020B0604020202020204" pitchFamily="34" charset="0"/>
                <a:ea typeface="Times New Roman" panose="02020603050405020304" pitchFamily="18" charset="0"/>
              </a:rPr>
              <a:t>, 2001;Kerr, 2005). in which athletes' legitimate actions within a sport might cause accidental or incidental harm to </a:t>
            </a:r>
            <a:r>
              <a:rPr lang="en-US" sz="2200" dirty="0" smtClean="0">
                <a:solidFill>
                  <a:srgbClr val="111111"/>
                </a:solidFill>
                <a:latin typeface="Arial" panose="020B0604020202020204" pitchFamily="34" charset="0"/>
                <a:ea typeface="Times New Roman" panose="02020603050405020304" pitchFamily="18" charset="0"/>
              </a:rPr>
              <a:t>opponents…</a:t>
            </a:r>
          </a:p>
          <a:p>
            <a:pPr lvl="0">
              <a:buClr>
                <a:srgbClr val="90C226"/>
              </a:buClr>
            </a:pPr>
            <a:endParaRPr lang="en-US" sz="2200" dirty="0">
              <a:solidFill>
                <a:prstClr val="black">
                  <a:lumMod val="75000"/>
                  <a:lumOff val="25000"/>
                </a:prstClr>
              </a:solidFill>
            </a:endParaRPr>
          </a:p>
          <a:p>
            <a:endParaRPr lang="en-US" dirty="0"/>
          </a:p>
        </p:txBody>
      </p:sp>
    </p:spTree>
    <p:extLst>
      <p:ext uri="{BB962C8B-B14F-4D97-AF65-F5344CB8AC3E}">
        <p14:creationId xmlns:p14="http://schemas.microsoft.com/office/powerpoint/2010/main" val="104585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57647"/>
            <a:ext cx="8596668" cy="5283716"/>
          </a:xfrm>
        </p:spPr>
        <p:txBody>
          <a:bodyPr/>
          <a:lstStyle/>
          <a:p>
            <a:pPr marL="0" lvl="0" indent="0" algn="just" defTabSz="914400">
              <a:lnSpc>
                <a:spcPct val="90000"/>
              </a:lnSpc>
              <a:buClrTx/>
              <a:buSzTx/>
              <a:buNone/>
            </a:pPr>
            <a:r>
              <a:rPr lang="en-US" sz="2400" dirty="0">
                <a:solidFill>
                  <a:prstClr val="black"/>
                </a:solidFill>
                <a:latin typeface="Times New Roman" panose="02020603050405020304" pitchFamily="18" charset="0"/>
                <a:cs typeface="Times New Roman" panose="02020603050405020304" pitchFamily="18" charset="0"/>
              </a:rPr>
              <a:t>Aggression: A behavior that is intended to harm another individual. It can be verbal abuse, psychological harm or physical violence.</a:t>
            </a:r>
          </a:p>
          <a:p>
            <a:pPr marL="0" lvl="0" indent="0" algn="just" defTabSz="914400">
              <a:lnSpc>
                <a:spcPct val="90000"/>
              </a:lnSpc>
              <a:buClrTx/>
              <a:buSzTx/>
              <a:buNone/>
            </a:pPr>
            <a:r>
              <a:rPr lang="en-US" sz="2400" dirty="0">
                <a:solidFill>
                  <a:prstClr val="black"/>
                </a:solidFill>
                <a:latin typeface="Times New Roman" panose="02020603050405020304" pitchFamily="18" charset="0"/>
                <a:cs typeface="Times New Roman" panose="02020603050405020304" pitchFamily="18" charset="0"/>
              </a:rPr>
              <a:t>Basically, aggression is neither an attitude, nor an emotion. It is a behavior.</a:t>
            </a:r>
          </a:p>
          <a:p>
            <a:pPr marL="0" lvl="0" indent="0" algn="just" defTabSz="914400">
              <a:lnSpc>
                <a:spcPct val="90000"/>
              </a:lnSpc>
              <a:buClrTx/>
              <a:buSzTx/>
              <a:buNone/>
            </a:pPr>
            <a:r>
              <a:rPr lang="en-US" sz="2400" dirty="0">
                <a:solidFill>
                  <a:prstClr val="black"/>
                </a:solidFill>
                <a:latin typeface="Times New Roman" panose="02020603050405020304" pitchFamily="18" charset="0"/>
                <a:cs typeface="Times New Roman" panose="02020603050405020304" pitchFamily="18" charset="0"/>
              </a:rPr>
              <a:t>Types of Aggression:</a:t>
            </a:r>
          </a:p>
          <a:p>
            <a:pPr lvl="0" algn="just" defTabSz="914400">
              <a:lnSpc>
                <a:spcPct val="90000"/>
              </a:lnSpc>
              <a:buClrTx/>
              <a:buSzTx/>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Hostile Aggression: The primary intention of behavior is to harm others.</a:t>
            </a:r>
          </a:p>
          <a:p>
            <a:pPr lvl="0" algn="just" defTabSz="914400">
              <a:lnSpc>
                <a:spcPct val="90000"/>
              </a:lnSpc>
              <a:buClrTx/>
              <a:buSzTx/>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Instrumental Aggression: The behavior is clearly likely to cause harm, but primary intention is to achieve the aim such as to score a point.</a:t>
            </a:r>
          </a:p>
          <a:p>
            <a:pPr lvl="0" algn="just" defTabSz="914400">
              <a:lnSpc>
                <a:spcPct val="90000"/>
              </a:lnSpc>
              <a:buClrTx/>
              <a:buSzTx/>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Assertiveness: A behavior that might appear aggressive, but which does not result in harming others (</a:t>
            </a:r>
            <a:r>
              <a:rPr lang="en-US" sz="2400" dirty="0" err="1">
                <a:solidFill>
                  <a:prstClr val="black"/>
                </a:solidFill>
                <a:latin typeface="Times New Roman" panose="02020603050405020304" pitchFamily="18" charset="0"/>
                <a:cs typeface="Times New Roman" panose="02020603050405020304" pitchFamily="18" charset="0"/>
              </a:rPr>
              <a:t>Husman</a:t>
            </a:r>
            <a:r>
              <a:rPr lang="en-US" sz="2400" dirty="0">
                <a:solidFill>
                  <a:prstClr val="black"/>
                </a:solidFill>
                <a:latin typeface="Times New Roman" panose="02020603050405020304" pitchFamily="18" charset="0"/>
                <a:cs typeface="Times New Roman" panose="02020603050405020304" pitchFamily="18" charset="0"/>
              </a:rPr>
              <a:t> and Silva, 1984).</a:t>
            </a:r>
          </a:p>
          <a:p>
            <a:endParaRPr lang="en-US" dirty="0"/>
          </a:p>
        </p:txBody>
      </p:sp>
    </p:spTree>
    <p:extLst>
      <p:ext uri="{BB962C8B-B14F-4D97-AF65-F5344CB8AC3E}">
        <p14:creationId xmlns:p14="http://schemas.microsoft.com/office/powerpoint/2010/main" val="167095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57647"/>
            <a:ext cx="8596668" cy="5283716"/>
          </a:xfrm>
        </p:spPr>
        <p:txBody>
          <a:bodyPr/>
          <a:lstStyle/>
          <a:p>
            <a:pPr marL="0" lvl="0" indent="0" defTabSz="914400">
              <a:lnSpc>
                <a:spcPct val="90000"/>
              </a:lnSpc>
              <a:buClrTx/>
              <a:buSzTx/>
              <a:buNone/>
            </a:pPr>
            <a:r>
              <a:rPr lang="en-US" sz="2800" dirty="0">
                <a:solidFill>
                  <a:prstClr val="black"/>
                </a:solidFill>
                <a:latin typeface="Times New Roman" panose="02020603050405020304" pitchFamily="18" charset="0"/>
                <a:cs typeface="Times New Roman" panose="02020603050405020304" pitchFamily="18" charset="0"/>
              </a:rPr>
              <a:t>Sanctioned and Unsanctioned aggression:</a:t>
            </a:r>
          </a:p>
          <a:p>
            <a:pPr marL="0" lvl="0" indent="0" defTabSz="914400">
              <a:lnSpc>
                <a:spcPct val="90000"/>
              </a:lnSpc>
              <a:buClrTx/>
              <a:buSzTx/>
              <a:buNone/>
            </a:pPr>
            <a:r>
              <a:rPr lang="en-US" sz="2800" dirty="0">
                <a:solidFill>
                  <a:prstClr val="black"/>
                </a:solidFill>
                <a:latin typeface="Times New Roman" panose="02020603050405020304" pitchFamily="18" charset="0"/>
                <a:cs typeface="Times New Roman" panose="02020603050405020304" pitchFamily="18" charset="0"/>
              </a:rPr>
              <a:t>In 1993, </a:t>
            </a:r>
            <a:r>
              <a:rPr lang="en-US" sz="2800" dirty="0" err="1">
                <a:solidFill>
                  <a:prstClr val="black"/>
                </a:solidFill>
                <a:latin typeface="Times New Roman" panose="02020603050405020304" pitchFamily="18" charset="0"/>
                <a:cs typeface="Times New Roman" panose="02020603050405020304" pitchFamily="18" charset="0"/>
              </a:rPr>
              <a:t>Apter</a:t>
            </a:r>
            <a:r>
              <a:rPr lang="en-US" sz="2800" dirty="0">
                <a:solidFill>
                  <a:prstClr val="black"/>
                </a:solidFill>
                <a:latin typeface="Times New Roman" panose="02020603050405020304" pitchFamily="18" charset="0"/>
                <a:cs typeface="Times New Roman" panose="02020603050405020304" pitchFamily="18" charset="0"/>
              </a:rPr>
              <a:t> has pointed out that there is often a set of unofficial rules as well as official rules, governing what aggression behaviors are acceptable.</a:t>
            </a:r>
          </a:p>
          <a:p>
            <a:pPr marL="228600" lvl="0" indent="-228600" defTabSz="914400">
              <a:lnSpc>
                <a:spcPct val="90000"/>
              </a:lnSpc>
              <a:buClrTx/>
              <a:buSzTx/>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Sanctioned Aggression: The aggressive behaviors which are acceptable are known as sanctioned aggressive behaviors. For example, using the shoulder to force a player off the ball in soccer.</a:t>
            </a:r>
          </a:p>
          <a:p>
            <a:pPr marL="228600" lvl="0" indent="-228600" defTabSz="914400">
              <a:lnSpc>
                <a:spcPct val="90000"/>
              </a:lnSpc>
              <a:buClrTx/>
              <a:buSzTx/>
              <a:buFont typeface="Arial" panose="020B0604020202020204" pitchFamily="34" charset="0"/>
              <a:buChar char="•"/>
            </a:pPr>
            <a:r>
              <a:rPr lang="en-US" sz="2800" dirty="0">
                <a:solidFill>
                  <a:prstClr val="black"/>
                </a:solidFill>
                <a:latin typeface="Times New Roman" panose="02020603050405020304" pitchFamily="18" charset="0"/>
                <a:cs typeface="Times New Roman" panose="02020603050405020304" pitchFamily="18" charset="0"/>
              </a:rPr>
              <a:t>Unsanctioned Aggression: The aggressive behaviors which are not acceptable because of harming other player intentionally are known as unsanctioned aggression. For example: Kicking or punching other player.</a:t>
            </a:r>
          </a:p>
          <a:p>
            <a:endParaRPr lang="en-US" dirty="0"/>
          </a:p>
        </p:txBody>
      </p:sp>
    </p:spTree>
    <p:extLst>
      <p:ext uri="{BB962C8B-B14F-4D97-AF65-F5344CB8AC3E}">
        <p14:creationId xmlns:p14="http://schemas.microsoft.com/office/powerpoint/2010/main" val="4048480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61703"/>
            <a:ext cx="8596668" cy="5479659"/>
          </a:xfrm>
        </p:spPr>
        <p:txBody>
          <a:bodyPr>
            <a:normAutofit lnSpcReduction="10000"/>
          </a:bodyPr>
          <a:lstStyle/>
          <a:p>
            <a:pPr marL="0" lvl="0" indent="0" defTabSz="914400">
              <a:lnSpc>
                <a:spcPct val="90000"/>
              </a:lnSpc>
              <a:buClrTx/>
              <a:buSzTx/>
              <a:buNone/>
            </a:pPr>
            <a:r>
              <a:rPr lang="en-US" sz="2800" dirty="0">
                <a:solidFill>
                  <a:srgbClr val="C00000"/>
                </a:solidFill>
                <a:latin typeface="Times New Roman" panose="02020603050405020304" pitchFamily="18" charset="0"/>
                <a:cs typeface="Times New Roman" panose="02020603050405020304" pitchFamily="18" charset="0"/>
              </a:rPr>
              <a:t>Link between aggression and performance:</a:t>
            </a:r>
          </a:p>
          <a:p>
            <a:pPr marL="0" lvl="0" indent="0" defTabSz="914400">
              <a:lnSpc>
                <a:spcPct val="90000"/>
              </a:lnSpc>
              <a:buClrTx/>
              <a:buSzTx/>
              <a:buNone/>
            </a:pPr>
            <a:r>
              <a:rPr lang="en-US" sz="2800" dirty="0">
                <a:solidFill>
                  <a:prstClr val="black"/>
                </a:solidFill>
                <a:latin typeface="Times New Roman" panose="02020603050405020304" pitchFamily="18" charset="0"/>
                <a:cs typeface="Times New Roman" panose="02020603050405020304" pitchFamily="18" charset="0"/>
              </a:rPr>
              <a:t>It is widely believe that use of aggression increase the performance in sports. Young (1993) has noticed that increase in unsanctioned aggression leads to professionalization.</a:t>
            </a:r>
          </a:p>
          <a:p>
            <a:pPr marL="0" lvl="0" indent="0" defTabSz="914400">
              <a:lnSpc>
                <a:spcPct val="90000"/>
              </a:lnSpc>
              <a:buClrTx/>
              <a:buSzTx/>
              <a:buNone/>
            </a:pPr>
            <a:r>
              <a:rPr lang="en-US" sz="2800" dirty="0">
                <a:solidFill>
                  <a:prstClr val="black"/>
                </a:solidFill>
                <a:latin typeface="Times New Roman" panose="02020603050405020304" pitchFamily="18" charset="0"/>
                <a:cs typeface="Times New Roman" panose="02020603050405020304" pitchFamily="18" charset="0"/>
              </a:rPr>
              <a:t>A new and an aggressive technique that enhance performance is “Bodyline” controversy: A cricket technique in which the ball is bowled to leg stump such that it bounces towards the body of the batsman. On the leg side, fielder close in to make a close cordon. This mean that the batsman is faced with the choice of getting out of the way of the ball or hitting it awkwardly to the leg side with a high probability of being caught out. This technique is known as “Fast leg theory”.</a:t>
            </a:r>
          </a:p>
          <a:p>
            <a:endParaRPr lang="en-US" dirty="0"/>
          </a:p>
        </p:txBody>
      </p:sp>
    </p:spTree>
    <p:extLst>
      <p:ext uri="{BB962C8B-B14F-4D97-AF65-F5344CB8AC3E}">
        <p14:creationId xmlns:p14="http://schemas.microsoft.com/office/powerpoint/2010/main" val="377976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8823"/>
            <a:ext cx="9289626" cy="6113417"/>
          </a:xfrm>
        </p:spPr>
        <p:txBody>
          <a:bodyPr>
            <a:normAutofit/>
          </a:bodyPr>
          <a:lstStyle/>
          <a:p>
            <a:pPr marL="0" lvl="0" indent="0" defTabSz="914400">
              <a:lnSpc>
                <a:spcPct val="90000"/>
              </a:lnSpc>
              <a:buClrTx/>
              <a:buSzTx/>
              <a:buNone/>
            </a:pPr>
            <a:r>
              <a:rPr lang="en-US" sz="2800" dirty="0">
                <a:solidFill>
                  <a:prstClr val="black"/>
                </a:solidFill>
                <a:latin typeface="Times New Roman" panose="02020603050405020304" pitchFamily="18" charset="0"/>
                <a:cs typeface="Times New Roman" panose="02020603050405020304" pitchFamily="18" charset="0"/>
              </a:rPr>
              <a:t>Theories of Aggression:</a:t>
            </a:r>
          </a:p>
          <a:p>
            <a:pPr marL="514350" lvl="0" indent="-514350" defTabSz="914400">
              <a:lnSpc>
                <a:spcPct val="90000"/>
              </a:lnSpc>
              <a:buClrTx/>
              <a:buSzTx/>
              <a:buFont typeface="+mj-lt"/>
              <a:buAutoNum type="arabicPeriod"/>
            </a:pPr>
            <a:r>
              <a:rPr lang="en-US" sz="2800" dirty="0">
                <a:solidFill>
                  <a:prstClr val="black"/>
                </a:solidFill>
                <a:latin typeface="Times New Roman" panose="02020603050405020304" pitchFamily="18" charset="0"/>
                <a:cs typeface="Times New Roman" panose="02020603050405020304" pitchFamily="18" charset="0"/>
              </a:rPr>
              <a:t>Instinct Theory: An innate tendency to behave aggressively. Sigmund Freud (1919) proposed that a behavior is influenced by our genetic make-up and is therefore present at birth, as opposed to learned.</a:t>
            </a:r>
          </a:p>
          <a:p>
            <a:pPr marL="514350" lvl="0" indent="-514350" defTabSz="914400">
              <a:lnSpc>
                <a:spcPct val="90000"/>
              </a:lnSpc>
              <a:buClrTx/>
              <a:buSzTx/>
              <a:buFont typeface="+mj-lt"/>
              <a:buAutoNum type="arabicPeriod"/>
            </a:pPr>
            <a:r>
              <a:rPr lang="en-US" sz="2800" dirty="0">
                <a:solidFill>
                  <a:prstClr val="black"/>
                </a:solidFill>
                <a:latin typeface="Times New Roman" panose="02020603050405020304" pitchFamily="18" charset="0"/>
                <a:cs typeface="Times New Roman" panose="02020603050405020304" pitchFamily="18" charset="0"/>
              </a:rPr>
              <a:t>Social Learning Theory: A learning can be take place by imitating and observing others. Bandura (1973) proposed that human aggression, like other social behaviors, is learnt by imitation and reinforcement.</a:t>
            </a:r>
          </a:p>
          <a:p>
            <a:r>
              <a:rPr lang="en-US" sz="2400" dirty="0" smtClean="0">
                <a:solidFill>
                  <a:schemeClr val="tx1"/>
                </a:solidFill>
              </a:rPr>
              <a:t>Baron &amp; Byrne(2002) suggest the following four aspects of aggression that can be explained by learning: how to be aggressive, who is an appropriate target of aggression, what actions requires an aggressive response and in what situations aggression is appropriate.</a:t>
            </a:r>
            <a:endParaRPr lang="en-US" sz="2400" dirty="0">
              <a:solidFill>
                <a:schemeClr val="tx1"/>
              </a:solidFill>
            </a:endParaRPr>
          </a:p>
        </p:txBody>
      </p:sp>
    </p:spTree>
    <p:extLst>
      <p:ext uri="{BB962C8B-B14F-4D97-AF65-F5344CB8AC3E}">
        <p14:creationId xmlns:p14="http://schemas.microsoft.com/office/powerpoint/2010/main" val="302584374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318</TotalTime>
  <Words>1326</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MS PGothic</vt:lpstr>
      <vt:lpstr>Arial</vt:lpstr>
      <vt:lpstr>Georgia</vt:lpstr>
      <vt:lpstr>ＭＳ Ｐ明朝</vt:lpstr>
      <vt:lpstr>Times New Roman</vt:lpstr>
      <vt:lpstr>Trebuchet MS</vt:lpstr>
      <vt:lpstr>Wingdings 3</vt:lpstr>
      <vt:lpstr>Facet</vt:lpstr>
      <vt:lpstr>Agression and sport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dc:creator>
  <cp:lastModifiedBy>u</cp:lastModifiedBy>
  <cp:revision>14</cp:revision>
  <dcterms:created xsi:type="dcterms:W3CDTF">2020-10-28T14:48:30Z</dcterms:created>
  <dcterms:modified xsi:type="dcterms:W3CDTF">2020-11-09T16:53:55Z</dcterms:modified>
</cp:coreProperties>
</file>