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1" r:id="rId3"/>
    <p:sldId id="264" r:id="rId4"/>
    <p:sldId id="265" r:id="rId5"/>
    <p:sldId id="262" r:id="rId6"/>
    <p:sldId id="263" r:id="rId7"/>
    <p:sldId id="267" r:id="rId8"/>
    <p:sldId id="268" r:id="rId9"/>
    <p:sldId id="266" r:id="rId10"/>
    <p:sldId id="269" r:id="rId11"/>
    <p:sldId id="274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7" r:id="rId27"/>
    <p:sldId id="285" r:id="rId28"/>
    <p:sldId id="286" r:id="rId29"/>
    <p:sldId id="288" r:id="rId3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458B8A"/>
    <a:srgbClr val="C05023"/>
    <a:srgbClr val="F8E1D8"/>
    <a:srgbClr val="F0C1AE"/>
    <a:srgbClr val="455EA0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4" autoAdjust="0"/>
    <p:restoredTop sz="97484" autoAdjust="0"/>
  </p:normalViewPr>
  <p:slideViewPr>
    <p:cSldViewPr>
      <p:cViewPr>
        <p:scale>
          <a:sx n="75" d="100"/>
          <a:sy n="75" d="100"/>
        </p:scale>
        <p:origin x="-103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39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t%20Will\Documents\books\BMA%209e\PLOTTING%20DATA%20c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40580990162207"/>
          <c:y val="8.493637501097781E-2"/>
          <c:w val="0.73436745821752003"/>
          <c:h val="0.75244033913390163"/>
        </c:manualLayout>
      </c:layout>
      <c:barChart>
        <c:barDir val="col"/>
        <c:grouping val="stacked"/>
        <c:varyColors val="0"/>
        <c:ser>
          <c:idx val="0"/>
          <c:order val="0"/>
          <c:tx>
            <c:v>Dividends</c:v>
          </c:tx>
          <c:invertIfNegative val="0"/>
          <c:cat>
            <c:numRef>
              <c:f>'Fig 17.1'!$H$2:$H$34</c:f>
              <c:numCache>
                <c:formatCode>0</c:formatCode>
                <c:ptCount val="33"/>
                <c:pt idx="0" formatCode="General">
                  <c:v>1980</c:v>
                </c:pt>
                <c:pt idx="1">
                  <c:v>1981</c:v>
                </c:pt>
                <c:pt idx="2">
                  <c:v>1982</c:v>
                </c:pt>
                <c:pt idx="3" formatCode="General">
                  <c:v>1983</c:v>
                </c:pt>
                <c:pt idx="4" formatCode="General">
                  <c:v>1984</c:v>
                </c:pt>
                <c:pt idx="5" formatCode="General">
                  <c:v>1985</c:v>
                </c:pt>
                <c:pt idx="6" formatCode="General">
                  <c:v>1986</c:v>
                </c:pt>
                <c:pt idx="7" formatCode="General">
                  <c:v>1987</c:v>
                </c:pt>
                <c:pt idx="8" formatCode="General">
                  <c:v>1988</c:v>
                </c:pt>
                <c:pt idx="9" formatCode="General">
                  <c:v>1989</c:v>
                </c:pt>
                <c:pt idx="10" formatCode="General">
                  <c:v>1990</c:v>
                </c:pt>
                <c:pt idx="11" formatCode="General">
                  <c:v>1991</c:v>
                </c:pt>
                <c:pt idx="12" formatCode="General">
                  <c:v>1992</c:v>
                </c:pt>
                <c:pt idx="13" formatCode="General">
                  <c:v>1993</c:v>
                </c:pt>
                <c:pt idx="14" formatCode="General">
                  <c:v>1994</c:v>
                </c:pt>
                <c:pt idx="15" formatCode="General">
                  <c:v>1995</c:v>
                </c:pt>
                <c:pt idx="16" formatCode="General">
                  <c:v>1996</c:v>
                </c:pt>
                <c:pt idx="17" formatCode="General">
                  <c:v>1997</c:v>
                </c:pt>
                <c:pt idx="18" formatCode="General">
                  <c:v>1998</c:v>
                </c:pt>
                <c:pt idx="19" formatCode="General">
                  <c:v>1999</c:v>
                </c:pt>
                <c:pt idx="20" formatCode="General">
                  <c:v>2000</c:v>
                </c:pt>
                <c:pt idx="21" formatCode="General">
                  <c:v>2001</c:v>
                </c:pt>
                <c:pt idx="22" formatCode="General">
                  <c:v>2002</c:v>
                </c:pt>
                <c:pt idx="23" formatCode="General">
                  <c:v>2003</c:v>
                </c:pt>
                <c:pt idx="24" formatCode="General">
                  <c:v>2004</c:v>
                </c:pt>
                <c:pt idx="25" formatCode="General">
                  <c:v>2005</c:v>
                </c:pt>
                <c:pt idx="26" formatCode="General">
                  <c:v>2006</c:v>
                </c:pt>
                <c:pt idx="27" formatCode="General">
                  <c:v>2007</c:v>
                </c:pt>
                <c:pt idx="28" formatCode="General">
                  <c:v>2008</c:v>
                </c:pt>
                <c:pt idx="29" formatCode="General">
                  <c:v>2009</c:v>
                </c:pt>
                <c:pt idx="30" formatCode="General">
                  <c:v>2010</c:v>
                </c:pt>
                <c:pt idx="31" formatCode="General">
                  <c:v>2011</c:v>
                </c:pt>
                <c:pt idx="32" formatCode="General">
                  <c:v>2012</c:v>
                </c:pt>
              </c:numCache>
            </c:numRef>
          </c:cat>
          <c:val>
            <c:numRef>
              <c:f>'Fig 17.1'!$I$2:$I$34</c:f>
              <c:numCache>
                <c:formatCode>General</c:formatCode>
                <c:ptCount val="33"/>
                <c:pt idx="0">
                  <c:v>57743.612999999932</c:v>
                </c:pt>
                <c:pt idx="1">
                  <c:v>64742.156999999948</c:v>
                </c:pt>
                <c:pt idx="2">
                  <c:v>70149.543999999893</c:v>
                </c:pt>
                <c:pt idx="3">
                  <c:v>76178.738999999914</c:v>
                </c:pt>
                <c:pt idx="4">
                  <c:v>85356.305999999982</c:v>
                </c:pt>
                <c:pt idx="5">
                  <c:v>87563.082000000257</c:v>
                </c:pt>
                <c:pt idx="6">
                  <c:v>96818.288999999975</c:v>
                </c:pt>
                <c:pt idx="7">
                  <c:v>109259.96299999993</c:v>
                </c:pt>
                <c:pt idx="8">
                  <c:v>128597.88599999947</c:v>
                </c:pt>
                <c:pt idx="9">
                  <c:v>132547.17499999981</c:v>
                </c:pt>
                <c:pt idx="10">
                  <c:v>141305.9339999998</c:v>
                </c:pt>
                <c:pt idx="11">
                  <c:v>144599.00200000033</c:v>
                </c:pt>
                <c:pt idx="12">
                  <c:v>150625.35100000008</c:v>
                </c:pt>
                <c:pt idx="13">
                  <c:v>160567.76100000009</c:v>
                </c:pt>
                <c:pt idx="14">
                  <c:v>172734.03599999927</c:v>
                </c:pt>
                <c:pt idx="15">
                  <c:v>208134.62099999966</c:v>
                </c:pt>
                <c:pt idx="16">
                  <c:v>226558.69700000025</c:v>
                </c:pt>
                <c:pt idx="17">
                  <c:v>242912.26200000051</c:v>
                </c:pt>
                <c:pt idx="18">
                  <c:v>278667.8119999998</c:v>
                </c:pt>
                <c:pt idx="19">
                  <c:v>279472.50999999972</c:v>
                </c:pt>
                <c:pt idx="20">
                  <c:v>297657.84099999903</c:v>
                </c:pt>
                <c:pt idx="21">
                  <c:v>294844.59900000005</c:v>
                </c:pt>
                <c:pt idx="22">
                  <c:v>307217.38399999996</c:v>
                </c:pt>
                <c:pt idx="23">
                  <c:v>351665.26599999925</c:v>
                </c:pt>
                <c:pt idx="24">
                  <c:v>432997.00600000058</c:v>
                </c:pt>
                <c:pt idx="25">
                  <c:v>533439.98400000192</c:v>
                </c:pt>
                <c:pt idx="26">
                  <c:v>591812.77000000153</c:v>
                </c:pt>
                <c:pt idx="27">
                  <c:v>728784.50199999858</c:v>
                </c:pt>
                <c:pt idx="28">
                  <c:v>679146.31000000145</c:v>
                </c:pt>
                <c:pt idx="29">
                  <c:v>605705.40900000033</c:v>
                </c:pt>
                <c:pt idx="30">
                  <c:v>623923.33000000019</c:v>
                </c:pt>
                <c:pt idx="31">
                  <c:v>759444.42299999995</c:v>
                </c:pt>
                <c:pt idx="32">
                  <c:v>839513.85099999956</c:v>
                </c:pt>
              </c:numCache>
            </c:numRef>
          </c:val>
        </c:ser>
        <c:ser>
          <c:idx val="1"/>
          <c:order val="1"/>
          <c:tx>
            <c:v>Repurchases</c:v>
          </c:tx>
          <c:invertIfNegative val="0"/>
          <c:cat>
            <c:numRef>
              <c:f>'Fig 17.1'!$H$2:$H$34</c:f>
              <c:numCache>
                <c:formatCode>0</c:formatCode>
                <c:ptCount val="33"/>
                <c:pt idx="0" formatCode="General">
                  <c:v>1980</c:v>
                </c:pt>
                <c:pt idx="1">
                  <c:v>1981</c:v>
                </c:pt>
                <c:pt idx="2">
                  <c:v>1982</c:v>
                </c:pt>
                <c:pt idx="3" formatCode="General">
                  <c:v>1983</c:v>
                </c:pt>
                <c:pt idx="4" formatCode="General">
                  <c:v>1984</c:v>
                </c:pt>
                <c:pt idx="5" formatCode="General">
                  <c:v>1985</c:v>
                </c:pt>
                <c:pt idx="6" formatCode="General">
                  <c:v>1986</c:v>
                </c:pt>
                <c:pt idx="7" formatCode="General">
                  <c:v>1987</c:v>
                </c:pt>
                <c:pt idx="8" formatCode="General">
                  <c:v>1988</c:v>
                </c:pt>
                <c:pt idx="9" formatCode="General">
                  <c:v>1989</c:v>
                </c:pt>
                <c:pt idx="10" formatCode="General">
                  <c:v>1990</c:v>
                </c:pt>
                <c:pt idx="11" formatCode="General">
                  <c:v>1991</c:v>
                </c:pt>
                <c:pt idx="12" formatCode="General">
                  <c:v>1992</c:v>
                </c:pt>
                <c:pt idx="13" formatCode="General">
                  <c:v>1993</c:v>
                </c:pt>
                <c:pt idx="14" formatCode="General">
                  <c:v>1994</c:v>
                </c:pt>
                <c:pt idx="15" formatCode="General">
                  <c:v>1995</c:v>
                </c:pt>
                <c:pt idx="16" formatCode="General">
                  <c:v>1996</c:v>
                </c:pt>
                <c:pt idx="17" formatCode="General">
                  <c:v>1997</c:v>
                </c:pt>
                <c:pt idx="18" formatCode="General">
                  <c:v>1998</c:v>
                </c:pt>
                <c:pt idx="19" formatCode="General">
                  <c:v>1999</c:v>
                </c:pt>
                <c:pt idx="20" formatCode="General">
                  <c:v>2000</c:v>
                </c:pt>
                <c:pt idx="21" formatCode="General">
                  <c:v>2001</c:v>
                </c:pt>
                <c:pt idx="22" formatCode="General">
                  <c:v>2002</c:v>
                </c:pt>
                <c:pt idx="23" formatCode="General">
                  <c:v>2003</c:v>
                </c:pt>
                <c:pt idx="24" formatCode="General">
                  <c:v>2004</c:v>
                </c:pt>
                <c:pt idx="25" formatCode="General">
                  <c:v>2005</c:v>
                </c:pt>
                <c:pt idx="26" formatCode="General">
                  <c:v>2006</c:v>
                </c:pt>
                <c:pt idx="27" formatCode="General">
                  <c:v>2007</c:v>
                </c:pt>
                <c:pt idx="28" formatCode="General">
                  <c:v>2008</c:v>
                </c:pt>
                <c:pt idx="29" formatCode="General">
                  <c:v>2009</c:v>
                </c:pt>
                <c:pt idx="30" formatCode="General">
                  <c:v>2010</c:v>
                </c:pt>
                <c:pt idx="31" formatCode="General">
                  <c:v>2011</c:v>
                </c:pt>
                <c:pt idx="32" formatCode="General">
                  <c:v>2012</c:v>
                </c:pt>
              </c:numCache>
            </c:numRef>
          </c:cat>
          <c:val>
            <c:numRef>
              <c:f>'Fig 17.1'!$J$2:$J$34</c:f>
              <c:numCache>
                <c:formatCode>General</c:formatCode>
                <c:ptCount val="33"/>
                <c:pt idx="0">
                  <c:v>6853.269000000003</c:v>
                </c:pt>
                <c:pt idx="1">
                  <c:v>5919.8360000000039</c:v>
                </c:pt>
                <c:pt idx="2">
                  <c:v>10498.232999999998</c:v>
                </c:pt>
                <c:pt idx="3">
                  <c:v>10600.72100000001</c:v>
                </c:pt>
                <c:pt idx="4">
                  <c:v>30181.098999999984</c:v>
                </c:pt>
                <c:pt idx="5">
                  <c:v>46756.705999999976</c:v>
                </c:pt>
                <c:pt idx="6">
                  <c:v>41731.322999999997</c:v>
                </c:pt>
                <c:pt idx="7">
                  <c:v>56826.809000000074</c:v>
                </c:pt>
                <c:pt idx="8">
                  <c:v>58792.577999999834</c:v>
                </c:pt>
                <c:pt idx="9">
                  <c:v>60022.405999999872</c:v>
                </c:pt>
                <c:pt idx="10">
                  <c:v>51248.730999999898</c:v>
                </c:pt>
                <c:pt idx="11">
                  <c:v>31397.313000000038</c:v>
                </c:pt>
                <c:pt idx="12">
                  <c:v>37092.791000000056</c:v>
                </c:pt>
                <c:pt idx="13">
                  <c:v>43181.133999999794</c:v>
                </c:pt>
                <c:pt idx="14">
                  <c:v>51633.733999999946</c:v>
                </c:pt>
                <c:pt idx="15">
                  <c:v>86091.517999999982</c:v>
                </c:pt>
                <c:pt idx="16">
                  <c:v>101142.23500000009</c:v>
                </c:pt>
                <c:pt idx="17">
                  <c:v>159893.96199999959</c:v>
                </c:pt>
                <c:pt idx="18">
                  <c:v>209708.69300000014</c:v>
                </c:pt>
                <c:pt idx="19">
                  <c:v>219769.48899999994</c:v>
                </c:pt>
                <c:pt idx="20">
                  <c:v>221426.47600000037</c:v>
                </c:pt>
                <c:pt idx="21">
                  <c:v>206650.59100000028</c:v>
                </c:pt>
                <c:pt idx="22">
                  <c:v>192989.55999999994</c:v>
                </c:pt>
                <c:pt idx="23">
                  <c:v>211871.44999999978</c:v>
                </c:pt>
                <c:pt idx="24">
                  <c:v>401467.22999999952</c:v>
                </c:pt>
                <c:pt idx="25">
                  <c:v>578824.14800000191</c:v>
                </c:pt>
                <c:pt idx="26">
                  <c:v>832320.84599999827</c:v>
                </c:pt>
                <c:pt idx="27">
                  <c:v>1060673.4980000006</c:v>
                </c:pt>
                <c:pt idx="28">
                  <c:v>745961.02500000084</c:v>
                </c:pt>
                <c:pt idx="29">
                  <c:v>458971.13100000005</c:v>
                </c:pt>
                <c:pt idx="30">
                  <c:v>464175.7360000005</c:v>
                </c:pt>
                <c:pt idx="31">
                  <c:v>727886.62099999923</c:v>
                </c:pt>
                <c:pt idx="32">
                  <c:v>617462.86599999899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176128"/>
        <c:axId val="152177664"/>
      </c:barChart>
      <c:catAx>
        <c:axId val="15217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52177664"/>
        <c:crosses val="autoZero"/>
        <c:auto val="1"/>
        <c:lblAlgn val="ctr"/>
        <c:lblOffset val="100"/>
        <c:noMultiLvlLbl val="0"/>
      </c:catAx>
      <c:valAx>
        <c:axId val="1521776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Dollars, millions</a:t>
                </a:r>
              </a:p>
            </c:rich>
          </c:tx>
          <c:layout>
            <c:manualLayout>
              <c:xMode val="edge"/>
              <c:yMode val="edge"/>
              <c:x val="1.6615789170156877E-2"/>
              <c:y val="0.3302477659500773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152176128"/>
        <c:crosses val="autoZero"/>
        <c:crossBetween val="between"/>
      </c:valAx>
      <c:spPr>
        <a:noFill/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9329647859603653"/>
          <c:y val="0.14776428988043161"/>
          <c:w val="0.18052381641561924"/>
          <c:h val="0.13766947691689485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'Fig 17.3'!$A$3:$A$9</c:f>
              <c:strCache>
                <c:ptCount val="7"/>
                <c:pt idx="0">
                  <c:v>We try to avoid reducing the dividend</c:v>
                </c:pt>
                <c:pt idx="1">
                  <c:v>We try to maintain a smooth dividend stream</c:v>
                </c:pt>
                <c:pt idx="2">
                  <c:v>We look at the current dividend level</c:v>
                </c:pt>
                <c:pt idx="3">
                  <c:v>We are reluctant to make a change that may have to be reversed</c:v>
                </c:pt>
                <c:pt idx="4">
                  <c:v>We consider the change in the dividend</c:v>
                </c:pt>
                <c:pt idx="5">
                  <c:v>Rather than reducing dividends we would raise new funds to undertake a profitable project</c:v>
                </c:pt>
                <c:pt idx="6">
                  <c:v>The cost of external capital is lower than the cost of a dividend cut</c:v>
                </c:pt>
              </c:strCache>
            </c:strRef>
          </c:cat>
          <c:val>
            <c:numRef>
              <c:f>'Fig 17.3'!$B$3:$B$9</c:f>
              <c:numCache>
                <c:formatCode>General</c:formatCode>
                <c:ptCount val="7"/>
                <c:pt idx="0">
                  <c:v>93.8</c:v>
                </c:pt>
                <c:pt idx="1">
                  <c:v>89.6</c:v>
                </c:pt>
                <c:pt idx="2">
                  <c:v>88.2</c:v>
                </c:pt>
                <c:pt idx="3">
                  <c:v>77.900000000000006</c:v>
                </c:pt>
                <c:pt idx="4">
                  <c:v>66.7</c:v>
                </c:pt>
                <c:pt idx="5">
                  <c:v>65.400000000000006</c:v>
                </c:pt>
                <c:pt idx="6">
                  <c:v>42.8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766272"/>
        <c:axId val="148468480"/>
      </c:barChart>
      <c:catAx>
        <c:axId val="1477662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</a:defRPr>
            </a:pPr>
            <a:endParaRPr lang="en-US"/>
          </a:p>
        </c:txPr>
        <c:crossAx val="148468480"/>
        <c:crosses val="autoZero"/>
        <c:auto val="1"/>
        <c:lblAlgn val="r"/>
        <c:lblOffset val="100"/>
        <c:noMultiLvlLbl val="0"/>
      </c:catAx>
      <c:valAx>
        <c:axId val="1484684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anose="020F0502020204030204" pitchFamily="34" charset="0"/>
              </a:defRPr>
            </a:pPr>
            <a:endParaRPr lang="en-US"/>
          </a:p>
        </c:txPr>
        <c:crossAx val="147766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19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25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10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27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27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29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28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05D083-4B98-4EDC-915A-0A5A716EDB76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12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10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17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515537" y="4267200"/>
            <a:ext cx="374604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Payout Policy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48331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97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17-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17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Payout Policy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Stock Repurchase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US" dirty="0" smtClean="0"/>
              <a:t>Stock Repurchase (4 methods)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/>
              <a:t>	Open market repurchase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/>
              <a:t>	Tender </a:t>
            </a:r>
            <a:r>
              <a:rPr lang="en-US" dirty="0" smtClean="0"/>
              <a:t>offer to shareholders</a:t>
            </a:r>
            <a:endParaRPr lang="en-US" dirty="0" smtClean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/>
              <a:t>	Auction (Dutch </a:t>
            </a:r>
            <a:r>
              <a:rPr lang="en-US" dirty="0" smtClean="0"/>
              <a:t>auction</a:t>
            </a:r>
            <a:r>
              <a:rPr lang="en-US" dirty="0" smtClean="0"/>
              <a:t>)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dirty="0" smtClean="0"/>
              <a:t>	Direct </a:t>
            </a:r>
            <a:r>
              <a:rPr lang="en-US" dirty="0" smtClean="0"/>
              <a:t>negotiation </a:t>
            </a:r>
            <a:r>
              <a:rPr lang="en-US" dirty="0" smtClean="0"/>
              <a:t>(Green </a:t>
            </a:r>
            <a:r>
              <a:rPr lang="en-US" dirty="0" smtClean="0"/>
              <a:t>mail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7018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Dividend Decisions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61329335"/>
              </p:ext>
            </p:extLst>
          </p:nvPr>
        </p:nvGraphicFramePr>
        <p:xfrm>
          <a:off x="761999" y="1891665"/>
          <a:ext cx="7772401" cy="3937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4648200" y="5867400"/>
            <a:ext cx="426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>
                <a:latin typeface="Calibri" panose="020F0502020204030204" pitchFamily="34" charset="0"/>
              </a:rPr>
              <a:t>Executives who agree or strongly agree (%)</a:t>
            </a:r>
          </a:p>
          <a:p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2057400" y="1143000"/>
            <a:ext cx="533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800" dirty="0">
                <a:latin typeface="Calibri" panose="020F0502020204030204" pitchFamily="34" charset="0"/>
              </a:rPr>
              <a:t>Dividend Decision Survey (2004)</a:t>
            </a:r>
          </a:p>
        </p:txBody>
      </p:sp>
    </p:spTree>
    <p:extLst>
      <p:ext uri="{BB962C8B-B14F-4D97-AF65-F5344CB8AC3E}">
        <p14:creationId xmlns:p14="http://schemas.microsoft.com/office/powerpoint/2010/main" val="162864952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Stock Repurchase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4838" y="1290638"/>
            <a:ext cx="7781925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latin typeface="Calibri" panose="020F0502020204030204" pitchFamily="34" charset="0"/>
              </a:rPr>
              <a:t>- Cash dividend versus share repurchase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289" y="1981200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A. Original balance sheet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21141"/>
              </p:ext>
            </p:extLst>
          </p:nvPr>
        </p:nvGraphicFramePr>
        <p:xfrm>
          <a:off x="1638300" y="2895600"/>
          <a:ext cx="60960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765300"/>
                <a:gridCol w="1282700"/>
                <a:gridCol w="1689100"/>
                <a:gridCol w="13589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Liabilities &amp; 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A. Original balance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sheet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 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Other 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1,100,000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firm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1,100,000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firm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Shares outstanding = 100,000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 = $1,100,000/100,000 = $11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77907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Stock Repurchase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6340" y="1976735"/>
            <a:ext cx="4866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B. After cash dividend of $1 per share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04838" y="1290638"/>
            <a:ext cx="7781925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latin typeface="Calibri" panose="020F0502020204030204" pitchFamily="34" charset="0"/>
              </a:rPr>
              <a:t>- Cash dividend versus share repurchase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70421"/>
              </p:ext>
            </p:extLst>
          </p:nvPr>
        </p:nvGraphicFramePr>
        <p:xfrm>
          <a:off x="1638300" y="2895600"/>
          <a:ext cx="6096000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65300"/>
                <a:gridCol w="1282700"/>
                <a:gridCol w="1689100"/>
                <a:gridCol w="13589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Liabilities &amp; 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B. After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cash dividend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 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R="1828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Other 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firm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firm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Shares outstanding = 100,000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 = $1,000,000/100,000 = $10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82947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Stock Repurchase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6340" y="1976735"/>
            <a:ext cx="5661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C. After $100,000 stock repurchase program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04838" y="1290638"/>
            <a:ext cx="7781925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latin typeface="Calibri" panose="020F0502020204030204" pitchFamily="34" charset="0"/>
              </a:rPr>
              <a:t>- Cash dividend versus share repurchase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146548"/>
              </p:ext>
            </p:extLst>
          </p:nvPr>
        </p:nvGraphicFramePr>
        <p:xfrm>
          <a:off x="1638300" y="2895600"/>
          <a:ext cx="6096000" cy="25958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765300"/>
                <a:gridCol w="1282700"/>
                <a:gridCol w="1689100"/>
                <a:gridCol w="13589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Liabilities &amp; 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C. After stock repurchase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 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latin typeface="Calibri" panose="020F0502020204030204" pitchFamily="34" charset="0"/>
                        </a:rPr>
                        <a:t>$0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R="1828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Other 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firm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firm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Shares outstanding = 90,909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 = $1,000,000/90,909 = $11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46132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Dividend Decision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57287"/>
            <a:ext cx="8077200" cy="533241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i="1" dirty="0" smtClean="0"/>
              <a:t>Senior </a:t>
            </a:r>
            <a:r>
              <a:rPr lang="en-US" altLang="en-US" sz="2800" b="1" i="1" dirty="0"/>
              <a:t>Executive Dividend Policy Features</a:t>
            </a:r>
          </a:p>
          <a:p>
            <a:pPr marL="0" indent="0">
              <a:buNone/>
            </a:pPr>
            <a:r>
              <a:rPr lang="en-US" altLang="en-US" sz="2800" b="1" i="1" dirty="0"/>
              <a:t>(</a:t>
            </a:r>
            <a:r>
              <a:rPr lang="en-US" altLang="en-US" sz="2800" b="1" i="1" u="sng" dirty="0"/>
              <a:t>How Dividends are Determined)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Managers </a:t>
            </a:r>
            <a:r>
              <a:rPr lang="en-US" sz="2800" dirty="0" smtClean="0"/>
              <a:t>are reluctant to make dividend changes that might have to be reversed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Managers “smooth” dividends and hate to cut them. Dividends changes follow shifts in long-run, sustainable levels of earnings.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Managers </a:t>
            </a:r>
            <a:r>
              <a:rPr lang="en-US" sz="2800" dirty="0"/>
              <a:t>focus more on dividend changes than on absolute </a:t>
            </a:r>
            <a:r>
              <a:rPr lang="en-US" sz="2800" dirty="0" smtClean="0"/>
              <a:t>levels</a:t>
            </a:r>
            <a:endParaRPr lang="en-US" sz="2800" dirty="0"/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8325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Dividend Decision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23988"/>
            <a:ext cx="8077200" cy="4572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800" b="1" i="1" u="sng" dirty="0"/>
              <a:t>Factors in the Dividend Decision Process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Target </a:t>
            </a:r>
            <a:r>
              <a:rPr lang="en-US" sz="2800" dirty="0" smtClean="0"/>
              <a:t>payout ratios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Repurchase decisions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Information content of dividends and repurchases</a:t>
            </a:r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901640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Since investors do not need dividends to convert shares to </a:t>
            </a:r>
            <a:r>
              <a:rPr lang="en-US" altLang="en-US" dirty="0" smtClean="0"/>
              <a:t>cash, </a:t>
            </a:r>
            <a:r>
              <a:rPr lang="en-US" altLang="en-US" dirty="0" smtClean="0"/>
              <a:t>they will not pay higher prices for firms with higher dividend </a:t>
            </a:r>
            <a:r>
              <a:rPr lang="en-US" altLang="en-US" dirty="0" smtClean="0"/>
              <a:t>payouts</a:t>
            </a:r>
          </a:p>
          <a:p>
            <a:r>
              <a:rPr lang="en-US" altLang="en-US" dirty="0" smtClean="0"/>
              <a:t>In </a:t>
            </a:r>
            <a:r>
              <a:rPr lang="en-US" altLang="en-US" dirty="0" smtClean="0"/>
              <a:t>other words, dividend policy will have no impact on the value of the </a:t>
            </a:r>
            <a:r>
              <a:rPr lang="en-US" altLang="en-US" dirty="0" smtClean="0"/>
              <a:t>firm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8242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2514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buFont typeface="Wingdings" pitchFamily="2" charset="2"/>
              <a:buNone/>
            </a:pPr>
            <a:r>
              <a:rPr lang="en-US" altLang="en-US" sz="2400" i="1" dirty="0"/>
              <a:t>	</a:t>
            </a:r>
            <a:r>
              <a:rPr lang="en-US" altLang="en-US" sz="2400" i="1" dirty="0" smtClean="0"/>
              <a:t>Assume </a:t>
            </a:r>
            <a:r>
              <a:rPr lang="en-US" altLang="en-US" sz="2400" i="1" dirty="0" smtClean="0"/>
              <a:t>Rational </a:t>
            </a:r>
            <a:r>
              <a:rPr lang="en-US" altLang="en-US" sz="2400" i="1" dirty="0" err="1" smtClean="0"/>
              <a:t>Demiconductor</a:t>
            </a:r>
            <a:r>
              <a:rPr lang="en-US" altLang="en-US" sz="2400" i="1" dirty="0" smtClean="0"/>
              <a:t> has no extra cash, but declares a $1,000 dividend.  They also require $1,000 for current investment needs. Using M&amp;M Theory, and given the following balance sheet information, show how the value of the firm is not altered when new shares are issued to pay for the dividend.</a:t>
            </a:r>
            <a:endParaRPr lang="en-US" altLang="en-US" sz="900" i="1" dirty="0" smtClean="0"/>
          </a:p>
          <a:p>
            <a:pPr>
              <a:buFont typeface="Wingdings" pitchFamily="2" charset="2"/>
              <a:buNone/>
            </a:pPr>
            <a:endParaRPr lang="en-US" altLang="en-US" sz="800" dirty="0" smtClean="0"/>
          </a:p>
          <a:p>
            <a:pPr>
              <a:buFont typeface="Wingdings" pitchFamily="2" charset="2"/>
              <a:buNone/>
            </a:pPr>
            <a:r>
              <a:rPr lang="en-US" altLang="en-US" sz="2400" dirty="0" smtClean="0"/>
              <a:t>			</a:t>
            </a:r>
            <a:endParaRPr lang="en-US" altLang="en-US" sz="2400" b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536208"/>
              </p:ext>
            </p:extLst>
          </p:nvPr>
        </p:nvGraphicFramePr>
        <p:xfrm>
          <a:off x="3048000" y="3827780"/>
          <a:ext cx="3759200" cy="286512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2559455"/>
                <a:gridCol w="1199745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Record Date</a:t>
                      </a:r>
                      <a:endParaRPr lang="en-US" b="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 value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value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10,000 +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New project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NPV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#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3776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5562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 – continued </a:t>
            </a:r>
            <a:r>
              <a:rPr lang="en-US" altLang="en-US" sz="20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	</a:t>
            </a:r>
            <a:r>
              <a:rPr lang="en-US" altLang="en-US" sz="2000" i="1" dirty="0" smtClean="0"/>
              <a:t>Assume </a:t>
            </a:r>
            <a:r>
              <a:rPr lang="en-US" altLang="en-US" sz="2000" i="1" dirty="0" smtClean="0"/>
              <a:t>Rational </a:t>
            </a:r>
            <a:r>
              <a:rPr lang="en-US" altLang="en-US" sz="2000" i="1" dirty="0" err="1" smtClean="0"/>
              <a:t>Demiconductor</a:t>
            </a:r>
            <a:r>
              <a:rPr lang="en-US" altLang="en-US" sz="2000" i="1" dirty="0" smtClean="0"/>
              <a:t> has no extra cash, but declares a $1,000 dividend.  They also require $1,000 for current investment needs. Using M&amp;M Theory, and given the following balance sheet information, show how the value of the firm is not altered when new shares are </a:t>
            </a:r>
            <a:r>
              <a:rPr lang="en-US" altLang="en-US" sz="2000" i="1" dirty="0" smtClean="0"/>
              <a:t>issued </a:t>
            </a:r>
            <a:r>
              <a:rPr lang="en-US" altLang="en-US" sz="2000" i="1" dirty="0" smtClean="0"/>
              <a:t>to pay for the dividend.</a:t>
            </a:r>
            <a:endParaRPr lang="en-US" altLang="en-US" sz="800" i="1" dirty="0" smtClean="0"/>
          </a:p>
          <a:p>
            <a:pPr>
              <a:buFont typeface="Wingdings" pitchFamily="2" charset="2"/>
              <a:buNone/>
            </a:pPr>
            <a:endParaRPr lang="en-US" altLang="en-US" sz="800" dirty="0" smtClean="0"/>
          </a:p>
          <a:p>
            <a:pPr>
              <a:buFont typeface="Wingdings" pitchFamily="2" charset="2"/>
              <a:buNone/>
            </a:pPr>
            <a:r>
              <a:rPr lang="en-US" altLang="en-US" sz="2400" b="1" dirty="0" smtClean="0"/>
              <a:t>	</a:t>
            </a:r>
            <a:r>
              <a:rPr lang="en-US" altLang="en-US" sz="2400" dirty="0" smtClean="0"/>
              <a:t>	</a:t>
            </a:r>
            <a:endParaRPr lang="en-US" altLang="en-US" sz="900" dirty="0" smtClean="0"/>
          </a:p>
          <a:p>
            <a:pPr>
              <a:buFont typeface="Wingdings" pitchFamily="2" charset="2"/>
              <a:buNone/>
            </a:pPr>
            <a:r>
              <a:rPr lang="en-US" altLang="en-US" sz="2400" dirty="0" smtClean="0"/>
              <a:t>			</a:t>
            </a:r>
            <a:endParaRPr lang="en-US" altLang="en-US" sz="2400" b="1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403501"/>
              </p:ext>
            </p:extLst>
          </p:nvPr>
        </p:nvGraphicFramePr>
        <p:xfrm>
          <a:off x="2590800" y="3383280"/>
          <a:ext cx="4572000" cy="286512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2412181"/>
                <a:gridCol w="1130710"/>
                <a:gridCol w="1029109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Record Date</a:t>
                      </a:r>
                      <a:endParaRPr lang="en-US" b="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Payment Date</a:t>
                      </a:r>
                      <a:endParaRPr lang="en-US" b="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 value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value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New project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NPV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#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3657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862013" indent="-862013">
              <a:buNone/>
            </a:pPr>
            <a:r>
              <a:rPr lang="en-US" altLang="en-US" sz="2800" dirty="0" smtClean="0"/>
              <a:t>17.1	How Corporations Pay Out Cash to Shareholders</a:t>
            </a:r>
          </a:p>
          <a:p>
            <a:pPr marL="862013" indent="-862013">
              <a:buNone/>
            </a:pPr>
            <a:r>
              <a:rPr lang="en-US" altLang="en-US" sz="2800" dirty="0" smtClean="0"/>
              <a:t>17.2	The Information Content of Dividends and Repurchases</a:t>
            </a:r>
          </a:p>
          <a:p>
            <a:pPr marL="862013" indent="-862013">
              <a:buNone/>
            </a:pPr>
            <a:r>
              <a:rPr lang="en-US" altLang="en-US" sz="2800" dirty="0" smtClean="0"/>
              <a:t>17.3	Dividends or Repurchases? The Payout Controversy</a:t>
            </a:r>
          </a:p>
          <a:p>
            <a:pPr marL="862013" indent="-862013">
              <a:buNone/>
            </a:pPr>
            <a:r>
              <a:rPr lang="en-US" altLang="en-US" sz="2800" dirty="0" smtClean="0"/>
              <a:t>17.4	How Do Corporations Decide How Much to Payout?</a:t>
            </a:r>
          </a:p>
          <a:p>
            <a:pPr marL="862013" indent="-862013">
              <a:buNone/>
            </a:pPr>
            <a:r>
              <a:rPr lang="en-US" altLang="en-US" sz="2800" dirty="0" smtClean="0"/>
              <a:t>17.5	Why Dividends May Increase Value</a:t>
            </a:r>
          </a:p>
          <a:p>
            <a:pPr marL="862013" indent="-862013">
              <a:buNone/>
            </a:pPr>
            <a:r>
              <a:rPr lang="en-US" altLang="en-US" sz="2800" dirty="0" smtClean="0"/>
              <a:t>17.6	Why Dividends May Reduce Value</a:t>
            </a:r>
          </a:p>
          <a:p>
            <a:pPr marL="862013" indent="-862013">
              <a:buNone/>
            </a:pPr>
            <a:r>
              <a:rPr lang="en-US" altLang="en-US" sz="2800" dirty="0" smtClean="0"/>
              <a:t>17.7	Payout Policy and the Life Cycle of the Firm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161379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25146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/>
              <a:t>Example – continued  </a:t>
            </a:r>
          </a:p>
          <a:p>
            <a:pPr>
              <a:buNone/>
            </a:pPr>
            <a:r>
              <a:rPr lang="en-US" altLang="en-US" sz="2000" dirty="0"/>
              <a:t>	</a:t>
            </a:r>
            <a:r>
              <a:rPr lang="en-US" altLang="en-US" sz="2000" i="1" dirty="0"/>
              <a:t>Assume Rational </a:t>
            </a:r>
            <a:r>
              <a:rPr lang="en-US" altLang="en-US" sz="2000" i="1" dirty="0" err="1"/>
              <a:t>Demiconductor</a:t>
            </a:r>
            <a:r>
              <a:rPr lang="en-US" altLang="en-US" sz="2000" i="1" dirty="0"/>
              <a:t> has no extra cash, but declares a $1,000 dividend.  They also require $1,000 for current investment needs. Using M&amp;M Theory, and given the following balance sheet information, show how the value of the firm is not altered when new shares are issued to pay for the dividend.</a:t>
            </a:r>
            <a:endParaRPr lang="en-US" altLang="en-US" sz="800" i="1" dirty="0"/>
          </a:p>
          <a:p>
            <a:pPr>
              <a:buFont typeface="Wingdings" pitchFamily="2" charset="2"/>
              <a:buNone/>
            </a:pPr>
            <a:endParaRPr lang="en-US" altLang="en-US" sz="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34935"/>
              </p:ext>
            </p:extLst>
          </p:nvPr>
        </p:nvGraphicFramePr>
        <p:xfrm>
          <a:off x="914400" y="3571240"/>
          <a:ext cx="5867400" cy="313436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1850858"/>
                <a:gridCol w="996616"/>
                <a:gridCol w="1067803"/>
                <a:gridCol w="1952123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Record Date</a:t>
                      </a:r>
                      <a:endParaRPr lang="en-US" b="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Payment Date</a:t>
                      </a:r>
                      <a:endParaRPr lang="en-US" b="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Post-</a:t>
                      </a:r>
                    </a:p>
                    <a:p>
                      <a:pPr algn="ctr"/>
                      <a:r>
                        <a:rPr lang="en-US" b="0" dirty="0" smtClean="0">
                          <a:latin typeface="Calibri" panose="020F0502020204030204" pitchFamily="34" charset="0"/>
                        </a:rPr>
                        <a:t>Payment</a:t>
                      </a:r>
                      <a:endParaRPr lang="en-US" b="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 </a:t>
                      </a:r>
                    </a:p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(91 shares @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$11)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 value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value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New project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NPV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#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1,091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15200" y="5048071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NEW SHARES ARE ISSUED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9335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1295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dirty="0" smtClean="0"/>
              <a:t> </a:t>
            </a:r>
            <a:r>
              <a:rPr lang="en-US" altLang="en-US" b="1" i="1" u="sng" dirty="0" smtClean="0"/>
              <a:t>Example </a:t>
            </a:r>
            <a:r>
              <a:rPr lang="en-US" altLang="en-US" b="1" i="1" u="sng" dirty="0"/>
              <a:t>– continued 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 smtClean="0"/>
              <a:t>Shareholder </a:t>
            </a:r>
            <a:r>
              <a:rPr lang="en-US" altLang="en-US" sz="2800" i="1" dirty="0" smtClean="0"/>
              <a:t>Value</a:t>
            </a:r>
            <a:r>
              <a:rPr lang="en-US" altLang="en-US" sz="2400" dirty="0" smtClean="0"/>
              <a:t>		</a:t>
            </a:r>
          </a:p>
          <a:p>
            <a:pPr>
              <a:buFont typeface="Wingdings" pitchFamily="2" charset="2"/>
              <a:buNone/>
            </a:pPr>
            <a:endParaRPr lang="en-US" alt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034973"/>
              </p:ext>
            </p:extLst>
          </p:nvPr>
        </p:nvGraphicFramePr>
        <p:xfrm>
          <a:off x="2578100" y="2590800"/>
          <a:ext cx="3276600" cy="26517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81200"/>
                <a:gridCol w="1295400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Record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Total value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 = 1,000 shares @ $12</a:t>
                      </a:r>
                      <a:r>
                        <a:rPr lang="en-US" sz="2400" baseline="0" dirty="0" smtClean="0">
                          <a:latin typeface="Calibri" panose="020F0502020204030204" pitchFamily="34" charset="0"/>
                        </a:rPr>
                        <a:t> = 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72695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33400" y="1219200"/>
            <a:ext cx="807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kern="0" smtClean="0"/>
              <a:t> </a:t>
            </a:r>
            <a:r>
              <a:rPr lang="en-US" altLang="en-US" b="1" i="1" u="sng" kern="0" smtClean="0"/>
              <a:t>Example – continued 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kern="0" smtClean="0"/>
              <a:t>Shareholder Value</a:t>
            </a:r>
            <a:r>
              <a:rPr lang="en-US" altLang="en-US" sz="2400" kern="0" smtClean="0"/>
              <a:t>		</a:t>
            </a:r>
          </a:p>
          <a:p>
            <a:pPr>
              <a:buFont typeface="Wingdings" pitchFamily="2" charset="2"/>
              <a:buNone/>
            </a:pPr>
            <a:endParaRPr lang="en-US" altLang="en-US" sz="2400" kern="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13818"/>
              </p:ext>
            </p:extLst>
          </p:nvPr>
        </p:nvGraphicFramePr>
        <p:xfrm>
          <a:off x="2247900" y="2971800"/>
          <a:ext cx="4648200" cy="26517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00200"/>
                <a:gridCol w="12954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Record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Payment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11,000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Total value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 = 1,000 shares @ $11</a:t>
                      </a:r>
                      <a:r>
                        <a:rPr lang="en-US" sz="2400" baseline="0" dirty="0" smtClean="0">
                          <a:latin typeface="Calibri" panose="020F0502020204030204" pitchFamily="34" charset="0"/>
                        </a:rPr>
                        <a:t> = 11,000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73313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Policy is Irrelevant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077200" cy="4038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en-US" sz="2400" dirty="0" smtClean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endParaRPr lang="en-US" altLang="en-US" sz="2400" dirty="0" smtClean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endParaRPr lang="en-US" altLang="en-US" sz="2400" dirty="0" smtClean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endParaRPr lang="en-US" altLang="en-US" sz="2400" dirty="0" smtClean="0"/>
          </a:p>
          <a:p>
            <a:r>
              <a:rPr lang="en-US" altLang="en-US" sz="2400" dirty="0" smtClean="0"/>
              <a:t>Assume stockholders purchase the new issue with the cash dividend proceeds.	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33400" y="1219200"/>
            <a:ext cx="807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kern="0" smtClean="0"/>
              <a:t> </a:t>
            </a:r>
            <a:r>
              <a:rPr lang="en-US" altLang="en-US" b="1" i="1" u="sng" kern="0" smtClean="0"/>
              <a:t>Example – continued 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kern="0" smtClean="0"/>
              <a:t>Shareholder Value</a:t>
            </a:r>
            <a:r>
              <a:rPr lang="en-US" altLang="en-US" sz="2400" kern="0" smtClean="0"/>
              <a:t>		</a:t>
            </a:r>
          </a:p>
          <a:p>
            <a:pPr>
              <a:buFont typeface="Wingdings" pitchFamily="2" charset="2"/>
              <a:buNone/>
            </a:pPr>
            <a:endParaRPr lang="en-US" altLang="en-US" sz="2400" kern="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99684"/>
              </p:ext>
            </p:extLst>
          </p:nvPr>
        </p:nvGraphicFramePr>
        <p:xfrm>
          <a:off x="1524000" y="2565400"/>
          <a:ext cx="5791200" cy="22860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00200"/>
                <a:gridCol w="1397000"/>
                <a:gridCol w="1397000"/>
                <a:gridCol w="1397000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Record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Payment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Post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11,000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Cash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Total value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 = 1,091 shares @ $11</a:t>
                      </a:r>
                      <a:r>
                        <a:rPr lang="en-US" sz="2400" baseline="0" dirty="0" smtClean="0">
                          <a:latin typeface="Calibri" panose="020F0502020204030204" pitchFamily="34" charset="0"/>
                        </a:rPr>
                        <a:t> = 12,000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2494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Dividends Increase Value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4953000"/>
          </a:xfrm>
          <a:noFill/>
        </p:spPr>
        <p:txBody>
          <a:bodyPr/>
          <a:lstStyle/>
          <a:p>
            <a:r>
              <a:rPr lang="en-US" altLang="en-US" sz="2800" b="1" u="sng" dirty="0" smtClean="0"/>
              <a:t>Market Imperfections</a:t>
            </a:r>
            <a:endParaRPr lang="en-US" altLang="en-US" sz="2800" dirty="0" smtClean="0"/>
          </a:p>
          <a:p>
            <a:pPr lvl="1"/>
            <a:r>
              <a:rPr lang="en-US" altLang="en-US" dirty="0" smtClean="0"/>
              <a:t>There </a:t>
            </a:r>
            <a:r>
              <a:rPr lang="en-US" altLang="en-US" dirty="0" smtClean="0"/>
              <a:t>are natural clients for high-payout stocks, but it does not follow that any particular firm can benefit by increasing its </a:t>
            </a:r>
            <a:r>
              <a:rPr lang="en-US" altLang="en-US" dirty="0" smtClean="0"/>
              <a:t>dividends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dirty="0" smtClean="0"/>
              <a:t>high dividend clientele already have plenty of high dividend stock to choose </a:t>
            </a:r>
            <a:r>
              <a:rPr lang="en-US" altLang="en-US" dirty="0" smtClean="0"/>
              <a:t>from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These </a:t>
            </a:r>
            <a:r>
              <a:rPr lang="en-US" altLang="en-US" dirty="0" smtClean="0"/>
              <a:t>clients increase the price of the stock through their demand for a dividend paying </a:t>
            </a:r>
            <a:r>
              <a:rPr lang="en-US" altLang="en-US" dirty="0" smtClean="0"/>
              <a:t>stock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82465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Dividends Increase Value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b="1" u="sng" dirty="0" smtClean="0"/>
              <a:t>Dividends as Signals</a:t>
            </a:r>
            <a:endParaRPr lang="en-US" altLang="en-US" sz="2800" dirty="0" smtClean="0"/>
          </a:p>
          <a:p>
            <a:pPr lvl="1"/>
            <a:r>
              <a:rPr lang="en-US" altLang="en-US" dirty="0" smtClean="0"/>
              <a:t>Dividend </a:t>
            </a:r>
            <a:r>
              <a:rPr lang="en-US" altLang="en-US" dirty="0" smtClean="0"/>
              <a:t>increases send good news about cash flows and </a:t>
            </a:r>
            <a:r>
              <a:rPr lang="en-US" altLang="en-US" dirty="0" smtClean="0"/>
              <a:t>earnings</a:t>
            </a:r>
          </a:p>
          <a:p>
            <a:pPr lvl="1"/>
            <a:r>
              <a:rPr lang="en-US" altLang="en-US" dirty="0" smtClean="0"/>
              <a:t>Dividend </a:t>
            </a:r>
            <a:r>
              <a:rPr lang="en-US" altLang="en-US" dirty="0" smtClean="0"/>
              <a:t>cuts send bad </a:t>
            </a:r>
            <a:r>
              <a:rPr lang="en-US" altLang="en-US" dirty="0" smtClean="0"/>
              <a:t>news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Because </a:t>
            </a:r>
            <a:r>
              <a:rPr lang="en-US" altLang="en-US" dirty="0" smtClean="0"/>
              <a:t>a high dividend payout policy will be costly to firms that do not have the cash flow to support it, dividend increases signal a company’s good fortune and its manager’s confidence in future cash </a:t>
            </a:r>
            <a:r>
              <a:rPr lang="en-US" altLang="en-US" dirty="0" smtClean="0"/>
              <a:t>flows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556590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Dividends Increase Value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Apple stock price increased, despite paying no dividend. It sent a signal of growth. </a:t>
            </a:r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2436730"/>
            <a:ext cx="6477000" cy="424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12814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Dividends Decrease Value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55727"/>
              </p:ext>
            </p:extLst>
          </p:nvPr>
        </p:nvGraphicFramePr>
        <p:xfrm>
          <a:off x="685799" y="1447800"/>
          <a:ext cx="7772401" cy="43484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29001"/>
                <a:gridCol w="1981200"/>
                <a:gridCol w="23622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Firm 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Firm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Next year’s price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$112.50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$102.50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Dividend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pretax payoff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$112.50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$112.50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Today’s stock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price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$97.78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Capital gain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$4.72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Pretax rate of return (%)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12.5/100 = 12.5%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14.72/97.78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= 15.05%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Tax on dividend @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40%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.40 × 10 = $4.00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Tax on capital gain @ 20%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.20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× 12.50 = $2.50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.20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× 4.72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= $.94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dirty="0" err="1" smtClean="0">
                          <a:latin typeface="Calibri" panose="020F0502020204030204" pitchFamily="34" charset="0"/>
                        </a:rPr>
                        <a:t>aftertax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 income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(dividend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+ capital gains – taxes)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(0 + 12.50) – 2.50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= $10.00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(10.00 + 4.72) – (4.00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- .94) = $9.78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libri" panose="020F0502020204030204" pitchFamily="34" charset="0"/>
                        </a:rPr>
                        <a:t>Aftertax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 rate of return (%)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10/100 = .10 = 10%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9.78/97.78 = .10 = 10%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82944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Dividends Decrease Value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b="1" u="sng" dirty="0" smtClean="0"/>
              <a:t>Tax Consequences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Companies </a:t>
            </a:r>
            <a:r>
              <a:rPr lang="en-US" altLang="en-US" sz="2800" dirty="0" smtClean="0"/>
              <a:t>can convert dividends into capital gains by shifting their dividend </a:t>
            </a:r>
            <a:r>
              <a:rPr lang="en-US" altLang="en-US" sz="2800" dirty="0" smtClean="0"/>
              <a:t>policies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If </a:t>
            </a:r>
            <a:r>
              <a:rPr lang="en-US" altLang="en-US" sz="2800" dirty="0" smtClean="0"/>
              <a:t>dividends are taxed more heavily than capital gains, taxpaying investors should welcome such a move and value the firm more </a:t>
            </a:r>
            <a:r>
              <a:rPr lang="en-US" altLang="en-US" sz="2800" dirty="0" smtClean="0"/>
              <a:t>favorably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In </a:t>
            </a:r>
            <a:r>
              <a:rPr lang="en-US" altLang="en-US" sz="2800" dirty="0" smtClean="0"/>
              <a:t>such a tax environment, the total cash flow retained by the firm and/or held by shareholders will be higher than if dividends are </a:t>
            </a:r>
            <a:r>
              <a:rPr lang="en-US" altLang="en-US" sz="2800" dirty="0" smtClean="0"/>
              <a:t>paid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1535281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8077200" cy="4953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800" dirty="0" smtClean="0"/>
              <a:t>In recent years, the case for low dividends has been weakened.</a:t>
            </a:r>
          </a:p>
          <a:p>
            <a:pPr lvl="1">
              <a:defRPr/>
            </a:pPr>
            <a:r>
              <a:rPr lang="en-US" sz="2400" dirty="0" smtClean="0"/>
              <a:t>Top tax rates on dividends: 15%</a:t>
            </a:r>
          </a:p>
          <a:p>
            <a:pPr lvl="1">
              <a:defRPr/>
            </a:pPr>
            <a:r>
              <a:rPr lang="en-US" sz="2400" dirty="0" smtClean="0"/>
              <a:t>Top tax rates on capital gains: </a:t>
            </a:r>
            <a:r>
              <a:rPr lang="en-US" sz="2400" smtClean="0"/>
              <a:t>15</a:t>
            </a:r>
            <a:r>
              <a:rPr lang="en-US" sz="2400" smtClean="0"/>
              <a:t>%</a:t>
            </a:r>
            <a:endParaRPr lang="en-US" sz="2400" dirty="0" smtClean="0"/>
          </a:p>
          <a:p>
            <a:r>
              <a:rPr lang="en-US" altLang="en-US" sz="2800" dirty="0"/>
              <a:t>One advantage to </a:t>
            </a:r>
            <a:r>
              <a:rPr lang="en-US" altLang="en-US" sz="2800" b="1" dirty="0" smtClean="0"/>
              <a:t>investors</a:t>
            </a:r>
            <a:r>
              <a:rPr lang="en-US" altLang="en-US" sz="2800" dirty="0" smtClean="0"/>
              <a:t>: </a:t>
            </a:r>
          </a:p>
          <a:p>
            <a:pPr lvl="1"/>
            <a:r>
              <a:rPr lang="en-US" altLang="en-US" sz="2400" dirty="0" smtClean="0"/>
              <a:t>Capital </a:t>
            </a:r>
            <a:r>
              <a:rPr lang="en-US" altLang="en-US" sz="2400" dirty="0"/>
              <a:t>gains taxes are </a:t>
            </a:r>
            <a:r>
              <a:rPr lang="en-US" altLang="en-US" sz="2400" dirty="0" smtClean="0"/>
              <a:t>deferrable</a:t>
            </a:r>
            <a:endParaRPr lang="en-US" altLang="en-US" sz="2000" dirty="0"/>
          </a:p>
          <a:p>
            <a:r>
              <a:rPr lang="en-US" altLang="en-US" sz="2800" dirty="0" smtClean="0"/>
              <a:t>One </a:t>
            </a:r>
            <a:r>
              <a:rPr lang="en-US" altLang="en-US" sz="2800" dirty="0"/>
              <a:t>advantage to </a:t>
            </a:r>
            <a:r>
              <a:rPr lang="en-US" altLang="en-US" sz="2800" b="1" dirty="0" smtClean="0"/>
              <a:t>corporations</a:t>
            </a:r>
            <a:r>
              <a:rPr lang="en-US" altLang="en-US" sz="2800" dirty="0" smtClean="0"/>
              <a:t>: </a:t>
            </a:r>
          </a:p>
          <a:p>
            <a:pPr lvl="1"/>
            <a:r>
              <a:rPr lang="en-US" altLang="en-US" sz="2400" dirty="0" smtClean="0"/>
              <a:t>Corporations </a:t>
            </a:r>
            <a:r>
              <a:rPr lang="en-US" altLang="en-US" sz="2400" dirty="0"/>
              <a:t>pay corporate income tax on only 30% </a:t>
            </a:r>
            <a:r>
              <a:rPr lang="en-US" altLang="en-US" sz="2400" dirty="0" smtClean="0"/>
              <a:t>of any dividends received </a:t>
            </a:r>
            <a:r>
              <a:rPr lang="en-US" altLang="en-US" sz="2400" dirty="0"/>
              <a:t>from investments in other </a:t>
            </a:r>
            <a:r>
              <a:rPr lang="en-US" altLang="en-US" sz="2400" dirty="0" smtClean="0"/>
              <a:t>corporations</a:t>
            </a:r>
            <a:endParaRPr lang="en-US" altLang="en-US" sz="2400" dirty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142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Dividend &amp; Stock Repurchases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066800" y="1219200"/>
            <a:ext cx="716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dirty="0">
                <a:latin typeface="Calibri" panose="020F0502020204030204" pitchFamily="34" charset="0"/>
                <a:cs typeface="Times New Roman" pitchFamily="18" charset="0"/>
              </a:rPr>
              <a:t>U.S. Data 1980 - </a:t>
            </a:r>
            <a:r>
              <a:rPr lang="en-US" altLang="en-US" sz="3600" dirty="0" smtClean="0">
                <a:latin typeface="Calibri" panose="020F0502020204030204" pitchFamily="34" charset="0"/>
                <a:cs typeface="Times New Roman" pitchFamily="18" charset="0"/>
              </a:rPr>
              <a:t>2012</a:t>
            </a:r>
            <a:endParaRPr lang="en-US" altLang="en-US" sz="36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059050"/>
              </p:ext>
            </p:extLst>
          </p:nvPr>
        </p:nvGraphicFramePr>
        <p:xfrm>
          <a:off x="450270" y="1804987"/>
          <a:ext cx="8084130" cy="474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167211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31800" y="1905000"/>
            <a:ext cx="8077200" cy="327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Payments</a:t>
            </a:r>
          </a:p>
        </p:txBody>
      </p:sp>
      <p:sp>
        <p:nvSpPr>
          <p:cNvPr id="12294" name="TextBox 13"/>
          <p:cNvSpPr txBox="1">
            <a:spLocks noChangeArrowheads="1"/>
          </p:cNvSpPr>
          <p:nvPr/>
        </p:nvSpPr>
        <p:spPr bwMode="auto">
          <a:xfrm>
            <a:off x="279400" y="2667000"/>
            <a:ext cx="1905000" cy="1634490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 dirty="0">
                <a:latin typeface="Calibri" panose="020F0502020204030204" pitchFamily="34" charset="0"/>
              </a:rPr>
              <a:t>The date on which the firm announces it intends to pay a dividend</a:t>
            </a:r>
          </a:p>
        </p:txBody>
      </p:sp>
      <p:sp>
        <p:nvSpPr>
          <p:cNvPr id="12295" name="TextBox 14"/>
          <p:cNvSpPr txBox="1">
            <a:spLocks noChangeArrowheads="1"/>
          </p:cNvSpPr>
          <p:nvPr/>
        </p:nvSpPr>
        <p:spPr bwMode="auto">
          <a:xfrm>
            <a:off x="431800" y="2057400"/>
            <a:ext cx="167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August 31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  <p:sp>
        <p:nvSpPr>
          <p:cNvPr id="12296" name="TextBox 15"/>
          <p:cNvSpPr txBox="1">
            <a:spLocks noChangeArrowheads="1"/>
          </p:cNvSpPr>
          <p:nvPr/>
        </p:nvSpPr>
        <p:spPr bwMode="auto">
          <a:xfrm>
            <a:off x="431800" y="4397514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dirty="0">
                <a:latin typeface="Calibri" panose="020F0502020204030204" pitchFamily="34" charset="0"/>
              </a:rPr>
              <a:t>Declaration Date</a:t>
            </a:r>
          </a:p>
        </p:txBody>
      </p:sp>
      <p:sp>
        <p:nvSpPr>
          <p:cNvPr id="12297" name="TextBox 16"/>
          <p:cNvSpPr txBox="1">
            <a:spLocks noChangeArrowheads="1"/>
          </p:cNvSpPr>
          <p:nvPr/>
        </p:nvSpPr>
        <p:spPr bwMode="auto">
          <a:xfrm>
            <a:off x="2565400" y="2667000"/>
            <a:ext cx="1828800" cy="1634490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 dirty="0">
                <a:latin typeface="Calibri" panose="020F0502020204030204" pitchFamily="34" charset="0"/>
              </a:rPr>
              <a:t>Shares start to trade without the </a:t>
            </a:r>
            <a:r>
              <a:rPr lang="en-US" altLang="en-US" sz="1800" dirty="0" smtClean="0">
                <a:latin typeface="Calibri" panose="020F0502020204030204" pitchFamily="34" charset="0"/>
              </a:rPr>
              <a:t>dividend, </a:t>
            </a:r>
            <a:r>
              <a:rPr lang="en-US" altLang="en-US" sz="1800" dirty="0">
                <a:latin typeface="Calibri" panose="020F0502020204030204" pitchFamily="34" charset="0"/>
              </a:rPr>
              <a:t>thus </a:t>
            </a:r>
            <a:r>
              <a:rPr lang="en-US" altLang="en-US" sz="1800" dirty="0" smtClean="0">
                <a:latin typeface="Calibri" panose="020F0502020204030204" pitchFamily="34" charset="0"/>
              </a:rPr>
              <a:t>“</a:t>
            </a:r>
            <a:r>
              <a:rPr lang="en-US" altLang="en-US" sz="1800" dirty="0">
                <a:latin typeface="Calibri" panose="020F0502020204030204" pitchFamily="34" charset="0"/>
              </a:rPr>
              <a:t>ex-dividend”</a:t>
            </a:r>
          </a:p>
        </p:txBody>
      </p:sp>
      <p:sp>
        <p:nvSpPr>
          <p:cNvPr id="12298" name="TextBox 17"/>
          <p:cNvSpPr txBox="1">
            <a:spLocks noChangeArrowheads="1"/>
          </p:cNvSpPr>
          <p:nvPr/>
        </p:nvSpPr>
        <p:spPr bwMode="auto">
          <a:xfrm>
            <a:off x="2641600" y="2057400"/>
            <a:ext cx="167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August 28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  <p:sp>
        <p:nvSpPr>
          <p:cNvPr id="12299" name="TextBox 18"/>
          <p:cNvSpPr txBox="1">
            <a:spLocks noChangeArrowheads="1"/>
          </p:cNvSpPr>
          <p:nvPr/>
        </p:nvSpPr>
        <p:spPr bwMode="auto">
          <a:xfrm>
            <a:off x="2641600" y="4397514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dirty="0">
                <a:latin typeface="Calibri" panose="020F0502020204030204" pitchFamily="34" charset="0"/>
              </a:rPr>
              <a:t>Ex-dividend Date</a:t>
            </a:r>
          </a:p>
        </p:txBody>
      </p:sp>
      <p:sp>
        <p:nvSpPr>
          <p:cNvPr id="12300" name="TextBox 19"/>
          <p:cNvSpPr txBox="1">
            <a:spLocks noChangeArrowheads="1"/>
          </p:cNvSpPr>
          <p:nvPr/>
        </p:nvSpPr>
        <p:spPr bwMode="auto">
          <a:xfrm>
            <a:off x="4775200" y="2667000"/>
            <a:ext cx="1828800" cy="1634490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latin typeface="Calibri" panose="020F0502020204030204" pitchFamily="34" charset="0"/>
              </a:rPr>
              <a:t>Shareholders registered on this date will receive the dividend</a:t>
            </a:r>
          </a:p>
        </p:txBody>
      </p:sp>
      <p:sp>
        <p:nvSpPr>
          <p:cNvPr id="12301" name="TextBox 20"/>
          <p:cNvSpPr txBox="1">
            <a:spLocks noChangeArrowheads="1"/>
          </p:cNvSpPr>
          <p:nvPr/>
        </p:nvSpPr>
        <p:spPr bwMode="auto">
          <a:xfrm>
            <a:off x="4851400" y="2057400"/>
            <a:ext cx="167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August 30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  <p:sp>
        <p:nvSpPr>
          <p:cNvPr id="12302" name="TextBox 21"/>
          <p:cNvSpPr txBox="1">
            <a:spLocks noChangeArrowheads="1"/>
          </p:cNvSpPr>
          <p:nvPr/>
        </p:nvSpPr>
        <p:spPr bwMode="auto">
          <a:xfrm>
            <a:off x="4851400" y="4397514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dirty="0">
                <a:latin typeface="Calibri" panose="020F0502020204030204" pitchFamily="34" charset="0"/>
              </a:rPr>
              <a:t>Record </a:t>
            </a:r>
          </a:p>
          <a:p>
            <a:pPr algn="ctr"/>
            <a:r>
              <a:rPr lang="en-US" altLang="en-US" sz="2000" dirty="0">
                <a:latin typeface="Calibri" panose="020F0502020204030204" pitchFamily="34" charset="0"/>
              </a:rPr>
              <a:t>Date</a:t>
            </a:r>
          </a:p>
        </p:txBody>
      </p:sp>
      <p:sp>
        <p:nvSpPr>
          <p:cNvPr id="12303" name="TextBox 22"/>
          <p:cNvSpPr txBox="1">
            <a:spLocks noChangeArrowheads="1"/>
          </p:cNvSpPr>
          <p:nvPr/>
        </p:nvSpPr>
        <p:spPr bwMode="auto">
          <a:xfrm>
            <a:off x="6985000" y="2667000"/>
            <a:ext cx="1905000" cy="1634490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800">
                <a:latin typeface="Calibri" panose="020F0502020204030204" pitchFamily="34" charset="0"/>
              </a:rPr>
              <a:t>The date on which dividend checks are mailed to the shareholders</a:t>
            </a:r>
          </a:p>
        </p:txBody>
      </p:sp>
      <p:sp>
        <p:nvSpPr>
          <p:cNvPr id="12304" name="TextBox 23"/>
          <p:cNvSpPr txBox="1">
            <a:spLocks noChangeArrowheads="1"/>
          </p:cNvSpPr>
          <p:nvPr/>
        </p:nvSpPr>
        <p:spPr bwMode="auto">
          <a:xfrm>
            <a:off x="7061200" y="2057400"/>
            <a:ext cx="1676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October 1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  <p:sp>
        <p:nvSpPr>
          <p:cNvPr id="12305" name="TextBox 24"/>
          <p:cNvSpPr txBox="1">
            <a:spLocks noChangeArrowheads="1"/>
          </p:cNvSpPr>
          <p:nvPr/>
        </p:nvSpPr>
        <p:spPr bwMode="auto">
          <a:xfrm>
            <a:off x="7137400" y="4397514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000" dirty="0">
                <a:latin typeface="Calibri" panose="020F0502020204030204" pitchFamily="34" charset="0"/>
              </a:rPr>
              <a:t>Payment </a:t>
            </a:r>
          </a:p>
          <a:p>
            <a:pPr algn="ctr"/>
            <a:r>
              <a:rPr lang="en-US" altLang="en-US" sz="2000" dirty="0">
                <a:latin typeface="Calibri" panose="020F0502020204030204" pitchFamily="34" charset="0"/>
              </a:rPr>
              <a:t>Date</a:t>
            </a:r>
          </a:p>
        </p:txBody>
      </p:sp>
      <p:sp>
        <p:nvSpPr>
          <p:cNvPr id="12306" name="Right Arrow 25"/>
          <p:cNvSpPr>
            <a:spLocks noChangeArrowheads="1"/>
          </p:cNvSpPr>
          <p:nvPr/>
        </p:nvSpPr>
        <p:spPr bwMode="auto">
          <a:xfrm>
            <a:off x="2184400" y="3352800"/>
            <a:ext cx="381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307" name="Right Arrow 26"/>
          <p:cNvSpPr>
            <a:spLocks noChangeArrowheads="1"/>
          </p:cNvSpPr>
          <p:nvPr/>
        </p:nvSpPr>
        <p:spPr bwMode="auto">
          <a:xfrm>
            <a:off x="4394200" y="3352800"/>
            <a:ext cx="381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308" name="Right Arrow 27"/>
          <p:cNvSpPr>
            <a:spLocks noChangeArrowheads="1"/>
          </p:cNvSpPr>
          <p:nvPr/>
        </p:nvSpPr>
        <p:spPr bwMode="auto">
          <a:xfrm>
            <a:off x="6604000" y="3352800"/>
            <a:ext cx="381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9876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Payments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138238" y="4948238"/>
            <a:ext cx="6867525" cy="10527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Calibri" panose="020F0502020204030204" pitchFamily="34" charset="0"/>
              </a:rPr>
              <a:t>Record Date</a:t>
            </a:r>
            <a:r>
              <a:rPr lang="en-US" altLang="en-US" sz="2800" dirty="0">
                <a:latin typeface="Calibri" panose="020F0502020204030204" pitchFamily="34" charset="0"/>
              </a:rPr>
              <a:t> - Person who owns stock on this date received the </a:t>
            </a:r>
            <a:r>
              <a:rPr lang="en-US" altLang="en-US" sz="2800" dirty="0" smtClean="0">
                <a:latin typeface="Calibri" panose="020F0502020204030204" pitchFamily="34" charset="0"/>
              </a:rPr>
              <a:t>dividend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1125538" y="2743200"/>
            <a:ext cx="6892925" cy="20062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Calibri" panose="020F0502020204030204" pitchFamily="34" charset="0"/>
              </a:rPr>
              <a:t>Ex-Dividend Date</a:t>
            </a:r>
            <a:r>
              <a:rPr lang="en-US" altLang="en-US" sz="2800" dirty="0">
                <a:latin typeface="Calibri" panose="020F0502020204030204" pitchFamily="34" charset="0"/>
              </a:rPr>
              <a:t> - Date that determines whether a stockholder is entitled to a dividend payment; anyone holding stock before this date is entitled to a </a:t>
            </a:r>
            <a:r>
              <a:rPr lang="en-US" altLang="en-US" sz="2800" dirty="0" smtClean="0">
                <a:latin typeface="Calibri" panose="020F0502020204030204" pitchFamily="34" charset="0"/>
              </a:rPr>
              <a:t>dividend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1125538" y="1506538"/>
            <a:ext cx="6892925" cy="10527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Calibri" panose="020F0502020204030204" pitchFamily="34" charset="0"/>
              </a:rPr>
              <a:t>Cash Dividend</a:t>
            </a:r>
            <a:r>
              <a:rPr lang="en-US" altLang="en-US" sz="2800" dirty="0">
                <a:latin typeface="Calibri" panose="020F0502020204030204" pitchFamily="34" charset="0"/>
              </a:rPr>
              <a:t> - Payment of cash by the firm to its </a:t>
            </a:r>
            <a:r>
              <a:rPr lang="en-US" altLang="en-US" sz="2800" dirty="0" smtClean="0">
                <a:latin typeface="Calibri" panose="020F0502020204030204" pitchFamily="34" charset="0"/>
              </a:rPr>
              <a:t>shareholders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1739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 animBg="1" autoUpdateAnimBg="0"/>
      <p:bldP spid="110599" grpId="0" animBg="1" autoUpdateAnimBg="0"/>
      <p:bldP spid="11060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Dividend Payments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1430338" y="4495800"/>
            <a:ext cx="6511925" cy="10527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 u="sng" dirty="0">
                <a:latin typeface="Calibri" panose="020F0502020204030204" pitchFamily="34" charset="0"/>
              </a:rPr>
              <a:t>Stock Repurchase</a:t>
            </a:r>
            <a:r>
              <a:rPr lang="en-US" altLang="en-US" sz="2800" dirty="0">
                <a:latin typeface="Calibri" panose="020F0502020204030204" pitchFamily="34" charset="0"/>
              </a:rPr>
              <a:t> - </a:t>
            </a:r>
            <a:r>
              <a:rPr lang="en-US" sz="2800" dirty="0">
                <a:latin typeface="Calibri" panose="020F0502020204030204" pitchFamily="34" charset="0"/>
              </a:rPr>
              <a:t>Firm distributes cash</a:t>
            </a:r>
          </a:p>
          <a:p>
            <a:r>
              <a:rPr lang="en-US" sz="2800" dirty="0">
                <a:latin typeface="Calibri" panose="020F0502020204030204" pitchFamily="34" charset="0"/>
              </a:rPr>
              <a:t>to stockholders </a:t>
            </a:r>
            <a:r>
              <a:rPr lang="en-US" sz="2800" dirty="0" smtClean="0">
                <a:latin typeface="Calibri" panose="020F0502020204030204" pitchFamily="34" charset="0"/>
              </a:rPr>
              <a:t>by repurchasing </a:t>
            </a:r>
            <a:r>
              <a:rPr lang="en-US" sz="2800" dirty="0" smtClean="0">
                <a:latin typeface="Calibri" panose="020F0502020204030204" pitchFamily="34" charset="0"/>
              </a:rPr>
              <a:t>shares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1430338" y="1538030"/>
            <a:ext cx="6511925" cy="10527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Calibri" panose="020F0502020204030204" pitchFamily="34" charset="0"/>
              </a:rPr>
              <a:t>Stock Dividend</a:t>
            </a:r>
            <a:r>
              <a:rPr lang="en-US" altLang="en-US" sz="2800" dirty="0">
                <a:latin typeface="Calibri" panose="020F0502020204030204" pitchFamily="34" charset="0"/>
              </a:rPr>
              <a:t> - Distribution of additional shares to a firm’s </a:t>
            </a:r>
            <a:r>
              <a:rPr lang="en-US" altLang="en-US" sz="2800" dirty="0" smtClean="0">
                <a:latin typeface="Calibri" panose="020F0502020204030204" pitchFamily="34" charset="0"/>
              </a:rPr>
              <a:t>stockholders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1430338" y="3030538"/>
            <a:ext cx="6511925" cy="10527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Calibri" panose="020F0502020204030204" pitchFamily="34" charset="0"/>
              </a:rPr>
              <a:t>Stock Splits</a:t>
            </a:r>
            <a:r>
              <a:rPr lang="en-US" altLang="en-US" sz="2800" dirty="0">
                <a:latin typeface="Calibri" panose="020F0502020204030204" pitchFamily="34" charset="0"/>
              </a:rPr>
              <a:t> - Issue of additional shares to firm’s </a:t>
            </a:r>
            <a:r>
              <a:rPr lang="en-US" altLang="en-US" sz="2800" dirty="0" smtClean="0">
                <a:latin typeface="Calibri" panose="020F0502020204030204" pitchFamily="34" charset="0"/>
              </a:rPr>
              <a:t>stockholders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9794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 animBg="1" autoUpdateAnimBg="0"/>
      <p:bldP spid="112647" grpId="0" animBg="1" autoUpdateAnimBg="0"/>
      <p:bldP spid="11264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Stock Dividend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757238" y="1138238"/>
            <a:ext cx="7553325" cy="535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3200" i="1" dirty="0">
                <a:latin typeface="Calibri" panose="020F0502020204030204" pitchFamily="34" charset="0"/>
              </a:rPr>
              <a:t> </a:t>
            </a:r>
            <a:endParaRPr lang="en-US" altLang="en-US" sz="2800" i="1" dirty="0" smtClean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800" i="1" dirty="0" smtClean="0">
                <a:latin typeface="Calibri" panose="020F0502020204030204" pitchFamily="34" charset="0"/>
              </a:rPr>
              <a:t>Amoeba </a:t>
            </a:r>
            <a:r>
              <a:rPr lang="en-US" altLang="en-US" sz="2800" i="1" dirty="0">
                <a:latin typeface="Calibri" panose="020F0502020204030204" pitchFamily="34" charset="0"/>
              </a:rPr>
              <a:t>Products has 2 million shares currently outstanding at a price of $15 per share.  The company declares a 50% stock dividend.  How many shares will be outstanding after the dividend is paid?</a:t>
            </a:r>
          </a:p>
          <a:p>
            <a:pPr>
              <a:spcBef>
                <a:spcPts val="600"/>
              </a:spcBef>
            </a:pPr>
            <a:endParaRPr lang="en-US" altLang="en-US" sz="28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800" u="sng" dirty="0">
                <a:latin typeface="Calibri" panose="020F0502020204030204" pitchFamily="34" charset="0"/>
              </a:rPr>
              <a:t>Answer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2 mil </a:t>
            </a:r>
            <a:r>
              <a:rPr lang="en-US" altLang="en-US" sz="2800" dirty="0" smtClean="0">
                <a:latin typeface="Calibri" panose="020F0502020204030204" pitchFamily="34" charset="0"/>
              </a:rPr>
              <a:t>× </a:t>
            </a:r>
            <a:r>
              <a:rPr lang="en-US" altLang="en-US" sz="2800" dirty="0">
                <a:latin typeface="Calibri" panose="020F0502020204030204" pitchFamily="34" charset="0"/>
              </a:rPr>
              <a:t>.50  = 1 mil </a:t>
            </a:r>
            <a:r>
              <a:rPr lang="en-US" altLang="en-US" sz="2800" dirty="0" smtClean="0">
                <a:latin typeface="Calibri" panose="020F0502020204030204" pitchFamily="34" charset="0"/>
              </a:rPr>
              <a:t>+ </a:t>
            </a:r>
            <a:r>
              <a:rPr lang="en-US" altLang="en-US" sz="2800" dirty="0">
                <a:latin typeface="Calibri" panose="020F0502020204030204" pitchFamily="34" charset="0"/>
              </a:rPr>
              <a:t>2 mil </a:t>
            </a:r>
            <a:r>
              <a:rPr lang="en-US" altLang="en-US" sz="2800" dirty="0" smtClean="0">
                <a:latin typeface="Calibri" panose="020F0502020204030204" pitchFamily="34" charset="0"/>
              </a:rPr>
              <a:t>= </a:t>
            </a:r>
            <a:r>
              <a:rPr lang="en-US" altLang="en-US" sz="2800" dirty="0">
                <a:latin typeface="Calibri" panose="020F0502020204030204" pitchFamily="34" charset="0"/>
              </a:rPr>
              <a:t>3 mil shares</a:t>
            </a:r>
          </a:p>
          <a:p>
            <a:pPr>
              <a:spcBef>
                <a:spcPts val="600"/>
              </a:spcBef>
            </a:pPr>
            <a:endParaRPr lang="en-US" altLang="en-US" sz="28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159713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Stock Dividend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4953000"/>
          </a:xfrm>
          <a:noFill/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b="1" i="1" u="sng" dirty="0" smtClean="0"/>
              <a:t>Example </a:t>
            </a:r>
            <a:r>
              <a:rPr lang="en-US" altLang="en-US" sz="2800" b="1" i="1" u="sng" dirty="0" smtClean="0"/>
              <a:t>– continued </a:t>
            </a:r>
          </a:p>
          <a:p>
            <a:pPr marL="0" indent="0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i="1" dirty="0" smtClean="0"/>
              <a:t>After </a:t>
            </a:r>
            <a:r>
              <a:rPr lang="en-US" altLang="en-US" sz="2800" i="1" dirty="0" smtClean="0"/>
              <a:t>the stock </a:t>
            </a:r>
            <a:r>
              <a:rPr lang="en-US" altLang="en-US" sz="2800" i="1" dirty="0" smtClean="0"/>
              <a:t>dividend, </a:t>
            </a:r>
            <a:r>
              <a:rPr lang="en-US" altLang="en-US" sz="2800" i="1" dirty="0" smtClean="0"/>
              <a:t>what is the new price per share and what is the new value of the firm?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u="sng" dirty="0" smtClean="0">
                <a:solidFill>
                  <a:schemeClr val="tx1"/>
                </a:solidFill>
              </a:rPr>
              <a:t>Answer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tx1"/>
                </a:solidFill>
              </a:rPr>
              <a:t>The value of the firm was 2 mil </a:t>
            </a:r>
            <a:r>
              <a:rPr lang="en-US" altLang="en-US" sz="2800" dirty="0"/>
              <a:t>×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$15 per share, or $30 mil. After the </a:t>
            </a:r>
            <a:r>
              <a:rPr lang="en-US" altLang="en-US" sz="2800" dirty="0" smtClean="0">
                <a:solidFill>
                  <a:schemeClr val="tx1"/>
                </a:solidFill>
              </a:rPr>
              <a:t>dividend, </a:t>
            </a:r>
            <a:r>
              <a:rPr lang="en-US" altLang="en-US" sz="2800" dirty="0" smtClean="0">
                <a:solidFill>
                  <a:schemeClr val="tx1"/>
                </a:solidFill>
              </a:rPr>
              <a:t>the value will remain the </a:t>
            </a:r>
            <a:r>
              <a:rPr lang="en-US" altLang="en-US" sz="2800" dirty="0" smtClean="0">
                <a:solidFill>
                  <a:schemeClr val="tx1"/>
                </a:solidFill>
              </a:rPr>
              <a:t>same.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tx1"/>
                </a:solidFill>
              </a:rPr>
              <a:t>Price per share =  $30 </a:t>
            </a:r>
            <a:r>
              <a:rPr lang="en-US" altLang="en-US" sz="2800" dirty="0" smtClean="0">
                <a:solidFill>
                  <a:schemeClr val="tx1"/>
                </a:solidFill>
              </a:rPr>
              <a:t>mil/3 </a:t>
            </a:r>
            <a:r>
              <a:rPr lang="en-US" altLang="en-US" sz="2800" dirty="0" smtClean="0">
                <a:solidFill>
                  <a:schemeClr val="tx1"/>
                </a:solidFill>
              </a:rPr>
              <a:t>mil </a:t>
            </a:r>
            <a:r>
              <a:rPr lang="en-US" altLang="en-US" sz="2800" dirty="0" smtClean="0">
                <a:solidFill>
                  <a:schemeClr val="tx1"/>
                </a:solidFill>
              </a:rPr>
              <a:t>shares </a:t>
            </a:r>
            <a:r>
              <a:rPr lang="en-US" altLang="en-US" sz="2800" dirty="0" smtClean="0">
                <a:solidFill>
                  <a:schemeClr val="tx1"/>
                </a:solidFill>
              </a:rPr>
              <a:t>= $10 per </a:t>
            </a:r>
            <a:r>
              <a:rPr lang="en-US" altLang="en-US" sz="2800" dirty="0" smtClean="0">
                <a:solidFill>
                  <a:schemeClr val="tx1"/>
                </a:solidFill>
              </a:rPr>
              <a:t>share</a:t>
            </a:r>
            <a:endParaRPr lang="en-US" alt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00353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Payout Information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850900" y="1447800"/>
            <a:ext cx="74422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 smtClean="0">
                <a:latin typeface="Calibri" panose="020F0502020204030204" pitchFamily="34" charset="0"/>
              </a:rPr>
              <a:t>Information content of dividends </a:t>
            </a:r>
            <a:r>
              <a:rPr lang="en-US" sz="3200" dirty="0" smtClean="0">
                <a:latin typeface="Calibri" panose="020F0502020204030204" pitchFamily="34" charset="0"/>
              </a:rPr>
              <a:t>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" panose="020F0502020204030204" pitchFamily="34" charset="0"/>
              </a:rPr>
              <a:t>Dividend </a:t>
            </a:r>
            <a:r>
              <a:rPr lang="en-US" sz="3200" dirty="0" smtClean="0">
                <a:latin typeface="Calibri" panose="020F0502020204030204" pitchFamily="34" charset="0"/>
              </a:rPr>
              <a:t>increases convey managers’ confidence </a:t>
            </a:r>
            <a:r>
              <a:rPr lang="en-US" sz="3200" dirty="0">
                <a:latin typeface="Calibri" panose="020F0502020204030204" pitchFamily="34" charset="0"/>
              </a:rPr>
              <a:t>about </a:t>
            </a:r>
            <a:r>
              <a:rPr lang="en-US" sz="3200" dirty="0" smtClean="0">
                <a:latin typeface="Calibri" panose="020F0502020204030204" pitchFamily="34" charset="0"/>
              </a:rPr>
              <a:t>future cash </a:t>
            </a:r>
            <a:r>
              <a:rPr lang="en-US" sz="3200" dirty="0">
                <a:latin typeface="Calibri" panose="020F0502020204030204" pitchFamily="34" charset="0"/>
              </a:rPr>
              <a:t>flow and </a:t>
            </a:r>
            <a:r>
              <a:rPr lang="en-US" sz="3200" dirty="0" smtClean="0">
                <a:latin typeface="Calibri" panose="020F0502020204030204" pitchFamily="34" charset="0"/>
              </a:rPr>
              <a:t>earnings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" panose="020F0502020204030204" pitchFamily="34" charset="0"/>
              </a:rPr>
              <a:t>Dividend </a:t>
            </a:r>
            <a:r>
              <a:rPr lang="en-US" sz="3200" dirty="0">
                <a:latin typeface="Calibri" panose="020F0502020204030204" pitchFamily="34" charset="0"/>
              </a:rPr>
              <a:t>cuts </a:t>
            </a:r>
            <a:r>
              <a:rPr lang="en-US" sz="3200" dirty="0" smtClean="0">
                <a:latin typeface="Calibri" panose="020F0502020204030204" pitchFamily="34" charset="0"/>
              </a:rPr>
              <a:t>convey lack </a:t>
            </a:r>
            <a:r>
              <a:rPr lang="en-US" sz="3200" dirty="0">
                <a:latin typeface="Calibri" panose="020F0502020204030204" pitchFamily="34" charset="0"/>
              </a:rPr>
              <a:t>of confidence </a:t>
            </a:r>
            <a:r>
              <a:rPr lang="en-US" sz="3200" dirty="0" smtClean="0">
                <a:latin typeface="Calibri" panose="020F0502020204030204" pitchFamily="34" charset="0"/>
              </a:rPr>
              <a:t>and therefore </a:t>
            </a:r>
            <a:r>
              <a:rPr lang="en-US" sz="3200" dirty="0">
                <a:latin typeface="Calibri" panose="020F0502020204030204" pitchFamily="34" charset="0"/>
              </a:rPr>
              <a:t>are bad </a:t>
            </a:r>
            <a:r>
              <a:rPr lang="en-US" sz="3200" dirty="0" smtClean="0">
                <a:latin typeface="Calibri" panose="020F0502020204030204" pitchFamily="34" charset="0"/>
              </a:rPr>
              <a:t>news</a:t>
            </a: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294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730</TotalTime>
  <Pages>8923980</Pages>
  <Words>1330</Words>
  <Application>Microsoft Office PowerPoint</Application>
  <PresentationFormat>On-screen Show (4:3)</PresentationFormat>
  <Paragraphs>354</Paragraphs>
  <Slides>29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BMM4e</vt:lpstr>
      <vt:lpstr>PowerPoint Presentation</vt:lpstr>
      <vt:lpstr>Topics Covered</vt:lpstr>
      <vt:lpstr>Dividend &amp; Stock Repurchases</vt:lpstr>
      <vt:lpstr>Dividend Payments</vt:lpstr>
      <vt:lpstr>Dividend Payments</vt:lpstr>
      <vt:lpstr>Dividend Payments</vt:lpstr>
      <vt:lpstr>Stock Dividend</vt:lpstr>
      <vt:lpstr>Stock Dividend</vt:lpstr>
      <vt:lpstr>Payout Information</vt:lpstr>
      <vt:lpstr>Stock Repurchase</vt:lpstr>
      <vt:lpstr>Dividend Decisions</vt:lpstr>
      <vt:lpstr>Stock Repurchase</vt:lpstr>
      <vt:lpstr>Stock Repurchase</vt:lpstr>
      <vt:lpstr>Stock Repurchase</vt:lpstr>
      <vt:lpstr>The Dividend Decision</vt:lpstr>
      <vt:lpstr>The Dividend Decision</vt:lpstr>
      <vt:lpstr>Dividend Policy is Irrelevant</vt:lpstr>
      <vt:lpstr>Dividend Policy is Irrelevant</vt:lpstr>
      <vt:lpstr>Dividend Policy is Irrelevant</vt:lpstr>
      <vt:lpstr>Dividend Policy is Irrelevant</vt:lpstr>
      <vt:lpstr>Dividend Policy is Irrelevant</vt:lpstr>
      <vt:lpstr>Dividend Policy is Irrelevant</vt:lpstr>
      <vt:lpstr>Dividend Policy is Irrelevant</vt:lpstr>
      <vt:lpstr>Dividends Increase Value</vt:lpstr>
      <vt:lpstr>Dividends Increase Value</vt:lpstr>
      <vt:lpstr>Dividends Increase Value</vt:lpstr>
      <vt:lpstr>Dividends Decrease Value</vt:lpstr>
      <vt:lpstr>Dividends Decrease Value</vt:lpstr>
      <vt:lpstr>Taxation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198</cp:revision>
  <dcterms:created xsi:type="dcterms:W3CDTF">1997-10-06T19:15:22Z</dcterms:created>
  <dcterms:modified xsi:type="dcterms:W3CDTF">2014-09-03T20:21:08Z</dcterms:modified>
</cp:coreProperties>
</file>