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
 <Relationship Id="rId3" Type="http://schemas.openxmlformats.org/package/2006/relationships/metadata/core-properties" Target="docProps/core.xml" />
 <Relationship Id="rId1" Type="http://schemas.openxmlformats.org/officeDocument/2006/relationships/officeDocument" Target="ppt/presentation.xml" />
 <Relationship Id="rId4" Type="http://schemas.openxmlformats.org/officeDocument/2006/relationships/extended-properties" Target="docProps/app.xml" 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7772400" cy="10058400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 />
 <Relationship Id="rId2" Type="http://schemas.openxmlformats.org/officeDocument/2006/relationships/slide" Target="slides/slide1.xml" />
 <Relationship Id="rId3" Type="http://schemas.openxmlformats.org/officeDocument/2006/relationships/slide" Target="slides/slide2.xml" />
 <Relationship Id="rId4" Type="http://schemas.openxmlformats.org/officeDocument/2006/relationships/slide" Target="slides/slide3.xml" />
 <Relationship Id="rId5" Type="http://schemas.openxmlformats.org/officeDocument/2006/relationships/slide" Target="slides/slide4.xml" />
 <Relationship Id="rId6" Type="http://schemas.openxmlformats.org/officeDocument/2006/relationships/slide" Target="slides/slide5.xml" />
 <Relationship Id="rId7" Type="http://schemas.openxmlformats.org/officeDocument/2006/relationships/slide" Target="slides/slide6.xml" />
 <Relationship Id="rId8" Type="http://schemas.openxmlformats.org/officeDocument/2006/relationships/slide" Target="slides/slide7.xml" />
 <Relationship Id="rId9" Type="http://schemas.openxmlformats.org/officeDocument/2006/relationships/slide" Target="slides/slide8.xml" />
 <Relationship Id="rId10" Type="http://schemas.openxmlformats.org/officeDocument/2006/relationships/slide" Target="slides/slide9.xml" />
 <Relationship Id="rId11" Type="http://schemas.openxmlformats.org/officeDocument/2006/relationships/slide" Target="slides/slide10.xml" />
 <Relationship Id="rId12" Type="http://schemas.openxmlformats.org/officeDocument/2006/relationships/slide" Target="slides/slide11.xml" />
 <Relationship Id="rId13" Type="http://schemas.openxmlformats.org/officeDocument/2006/relationships/slide" Target="slides/slide12.xml" />
 <Relationship Id="rId14" Type="http://schemas.openxmlformats.org/officeDocument/2006/relationships/slide" Target="slides/slide13.xml" />
 <Relationship Id="rId15" Type="http://schemas.openxmlformats.org/officeDocument/2006/relationships/slide" Target="slides/slide14.xml" />
 <Relationship Id="rId16" Type="http://schemas.openxmlformats.org/officeDocument/2006/relationships/slide" Target="slides/slide15.xml" />
 <Relationship Id="rId17" Type="http://schemas.openxmlformats.org/officeDocument/2006/relationships/presProps" Target="presProps.xml" />
 <Relationship Id="rId18" Type="http://schemas.openxmlformats.org/officeDocument/2006/relationships/viewProps" Target="viewProps.xml" />
 <Relationship Id="rId19" Type="http://schemas.openxmlformats.org/officeDocument/2006/relationships/theme" Target="theme/theme1.xml" />
 <Relationship Id="rId20" Type="http://schemas.openxmlformats.org/officeDocument/2006/relationships/tableStyles" Target="tableStyles.xml" 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3/1/2011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.jpeg" />
</Relationships>

</file>

<file path=ppt/slides/_rels/slide10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0.jpeg" />
</Relationships>

</file>

<file path=ppt/slides/_rels/slide1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1.jpeg" />
</Relationships>

</file>

<file path=ppt/slides/_rels/slide1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2.jpeg" />
</Relationships>

</file>

<file path=ppt/slides/_rels/slide1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3.jpeg" />
</Relationships>

</file>

<file path=ppt/slides/_rels/slide1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4.jpeg" />
</Relationships>

</file>

<file path=ppt/slides/_rels/slide1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15.jpeg" 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2.jpeg" 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3.jpeg" 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4.jpeg" 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5.jpeg" 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6.jpeg" />
</Relationships>

</file>

<file path=ppt/slides/_rels/slide7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7.jpeg" />
</Relationships>

</file>

<file path=ppt/slides/_rels/slide8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8.jpeg" />
</Relationships>

</file>

<file path=ppt/slides/_rels/slide9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 />
 <Relationship Id="rId2" Type="http://schemas.openxmlformats.org/officeDocument/2006/relationships/image" Target="../media/image9.jpeg" 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38200"/>
            <a:ext cx="68580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8100"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chaparral vegetation, is dominated by shrubs and is adapted to periodic fires, with some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plants producing seeds that only germinate after a hot fire. The ashes left behind after a fire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rich in nutrients like nitrogen that fertilize the soil and promote plant regrowth.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4737100"/>
            <a:ext cx="68580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Figure 4. The chaparral is dominated by shrubs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56515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3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TEMPERATE FORESTS</a:t>
            </a: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:</a:t>
            </a:r>
          </a:p>
          <a:p>
            <a:pPr>
              <a:lnSpc>
                <a:spcPts val="1840"/>
              </a:lnSpc>
            </a:pPr>
            <a:endParaRPr lang="en-CA" sz="131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61087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Temperate forests are the most common biome in eastern North America, Western Europe,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Eastern Asia, Chile, and New Zealand. This biome is found throughout mid-latitude regions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68834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Temperature range: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7302500"/>
            <a:ext cx="68580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Temperatures range between −30 °C and 30 °C (−22 °F to 86 °F) and drop to below freezing 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 annual basis. These temperatures mean that temperate forests have defined growing seasons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during the spring, summer, and early fall. Precipitation is relatively constant throughout the year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ranges between 75 cm and 150 cm.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85979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Adaptations: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38200"/>
            <a:ext cx="6858000" cy="158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Because of the moderate annual rainfall and temperatures, deciduous trees are the dominant plant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this biome- Deciduous trees lose their leaves each fall and remain leafless in the winter. Thus,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no photosynthesis occurs in the deciduous trees during the dormant winter period. Each spring,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new leaves appear as the temperature increases. Because of the dormant period, the net primary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productivity of temperate forests is less than that of tropical wet forests. In addition, temperate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forests show less diversity of tree species than tropical wet forest biomes.</a:t>
            </a:r>
          </a:p>
          <a:p>
            <a:pPr>
              <a:lnSpc>
                <a:spcPts val="206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2590800"/>
            <a:ext cx="6858000" cy="185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trees of the temperate forests leaf out and shade much of the ground; however, this biome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more open than tropical wet forests because trees in the temperate forests do not grow as tall as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trees in tropical wet forests. The soils of the temperate forests are rich in inorganic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organic nutrients. This is due to the thick layer of leaf litter on forest floors. As this leaf litter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decays, nutrients are returned to the soil. The leaf litter also protects soil from erosion, insulates</a:t>
            </a:r>
            <a:br>
              <a:rPr lang="en-CA" sz="1204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ground, and</a:t>
            </a:r>
            <a:r>
              <a:rPr lang="en-CA" sz="1596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provides habitats for invertebrates (such as the pill bug or roly-poly,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Armadillidium vulgare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) and their predators, such as the red-backed salamander.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854200" y="7632700"/>
            <a:ext cx="5918200" cy="203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265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Deciduous trees are the dominant plant in the temperate forest</a:t>
            </a:r>
          </a:p>
          <a:p>
            <a:pPr>
              <a:lnSpc>
                <a:spcPts val="1265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79883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BOREAL</a:t>
            </a:r>
            <a:r>
              <a:rPr lang="en-CA" sz="13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 </a:t>
            </a: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FORESTS:</a:t>
            </a:r>
          </a:p>
          <a:p>
            <a:pPr>
              <a:lnSpc>
                <a:spcPts val="1840"/>
              </a:lnSpc>
            </a:pPr>
            <a:endParaRPr lang="en-CA" sz="1576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8445500"/>
            <a:ext cx="6858000" cy="546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boreal forest,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also known as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taiga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or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coniferous forest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, is found roughly between 50</a:t>
            </a:r>
            <a:r>
              <a:rPr lang="en-CA" sz="803" smtClean="0">
                <a:solidFill>
                  <a:srgbClr val="000000"/>
                </a:solidFill>
                <a:latin typeface="Times New Roman"/>
                <a:cs typeface="Times New Roman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60</a:t>
            </a:r>
            <a:r>
              <a:rPr lang="en-CA" sz="803" smtClean="0">
                <a:solidFill>
                  <a:srgbClr val="000000"/>
                </a:solidFill>
                <a:latin typeface="Times New Roman"/>
                <a:cs typeface="Times New Roman"/>
              </a:rPr>
              <a:t>o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north latitude across most of Canada, Alaska, Russia, and northern Europe. Boreal forests are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382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also found above a certain elevation (and below high elevations where trees cannot grow) 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mountain ranges throughout the Northern Hemisphere.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6129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Temperature range: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0955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This biome has cold, dry winters and short, cool, wet summers. The annual precipitation is from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2860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40 cm to 100 cm (15.7-39 in) and usually takes the form of snow; relatively little evaporation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occurs because of the cool temperatures.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0607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Adaptations: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35433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long and cold winters in the boreal forest have led to the predominance of cold-tolerant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3733800"/>
            <a:ext cx="6858000" cy="2374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cone-bearing plants. These are evergreen coniferous trees like pines, spruce, and fir, which retain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their needle-shaped leaves year-round. Evergreen trees can photosynthesize earlier in the spring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than deciduous trees because less energy from the Sun is required to warm a needle-like leaf than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 broad leaf. Evergreen trees grow faster than deciduous trees in the boreal forest. In addition,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soils in boreal forest regions tend to be acidic with little available nitrogen. Leaves are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nitrogen-rich structure and deciduous trees must produce a new set of these nitrogen-rich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structures each year. Therefore, coniferous trees that retain nitrogen-rich needles in a nitrogen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limiting environment may have had a competitive advantage over the broad-leafed deciduous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trees.</a:t>
            </a:r>
          </a:p>
          <a:p>
            <a:pPr>
              <a:lnSpc>
                <a:spcPts val="207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40132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boreal forest (taiga) has low lying plants and conifer trees.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4381500"/>
            <a:ext cx="6858000" cy="2108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net primary productivity of boreal forests is lower than that of temperate forests and tropical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wet forests. The aboveground biomass of boreal forests is high because these slow-growing tree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species are long-lived and accumulate standing biomass over time. Species diversity is less than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that seen in temperate forests and tropical rainforests. Boreal forests lack the layered forest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structure seen in tropical rainforests or, to a lesser degree, temperate forests. The structure of a</a:t>
            </a:r>
            <a:br>
              <a:rPr lang="en-CA" sz="1204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boreal forest is often only a tree layer and a ground layer. When conifer needles are</a:t>
            </a:r>
            <a:r>
              <a:rPr lang="en-CA" sz="1596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dropped,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they decompose more slowly than broad leaves; therefore, fewer nutrients are returned to the soil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to fuel plant growth.</a:t>
            </a:r>
          </a:p>
          <a:p>
            <a:pPr>
              <a:lnSpc>
                <a:spcPts val="207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67437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ARCTIC</a:t>
            </a:r>
            <a:r>
              <a:rPr lang="en-CA" sz="13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 </a:t>
            </a: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TANDRA:</a:t>
            </a:r>
          </a:p>
          <a:p>
            <a:pPr>
              <a:lnSpc>
                <a:spcPts val="1840"/>
              </a:lnSpc>
            </a:pPr>
            <a:endParaRPr lang="en-CA" sz="1574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7124700"/>
            <a:ext cx="68580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Arctic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tundra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lies north of the subarctic boreal forests and is located throughout the Arctic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regions of the Northern Hemisphere. Tundra also exists at elevations above the tree line 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mountains.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81534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Temperature and precipitation range: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85725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average winter temperature is -34°C (-29.2°F) and the average summer temperature is 3°C-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12°C (37°F -52°F). Plants in the Arctic tundra have a short growing season of approximately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38200"/>
            <a:ext cx="68580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50-60 days. However, during this time, there are almost 24 hours of daylight and plant growth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rapid. The annual precipitation of the Arctic tundra is low (15-25 cm or 6-10 in) with little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annual variation in precipitation. And, as in the boreal forests, there is little evaporation because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 the cold temperatures.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77900" y="2133600"/>
            <a:ext cx="67945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Adaptations: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6162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Plants in the Arctic tundra are generally low to the ground and include low shrubs, grasses,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806700"/>
            <a:ext cx="6858000" cy="185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lichens, and small flowering plants. There is little species diversity, low net primary productivity,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low above-ground biomass. The soils of the Arctic tundra may remain in a perennially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frozen state referred to as permafrost. The permafrost makes it impossible for roots to penetrate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far into the soil and slows the decay of organic matter, which inhibits the release of nutrients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from organic matter. The melting of the permafrost in the brief summer provides water for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burst of productivity while temperatures and long days permit it. During the growing season,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ground of the Arctic tundra can be completely covered with plants or</a:t>
            </a:r>
          </a:p>
          <a:p>
            <a:pPr>
              <a:lnSpc>
                <a:spcPts val="20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68580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lichen.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7048500"/>
            <a:ext cx="6858000" cy="952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208787">
              <a:lnSpc>
                <a:spcPts val="4100"/>
              </a:lnSpc>
            </a:pPr>
            <a:r>
              <a:rPr lang="en-CA" sz="1403" smtClean="0">
                <a:solidFill>
                  <a:srgbClr val="000000"/>
                </a:solidFill>
                <a:latin typeface="Calibri"/>
                <a:cs typeface="Calibri"/>
              </a:rPr>
              <a:t>Low-growing plants such lichen and grasses are common in tundra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br>
              <a:rPr lang="en-CA" sz="1596" smtClean="0">
                <a:solidFill>
                  <a:srgbClr val="000000"/>
                </a:solidFill>
                <a:latin typeface="Times New Roman"/>
              </a:rPr>
            </a:br>
            <a:r>
              <a:rPr lang="en-CA" sz="1606" b="1" smtClean="0">
                <a:solidFill>
                  <a:srgbClr val="FF0000"/>
                </a:solidFill>
                <a:latin typeface="Times New Roman Bold"/>
                <a:cs typeface="Times New Roman Bold"/>
              </a:rPr>
              <a:t>CONCLUSION:</a:t>
            </a:r>
          </a:p>
          <a:p>
            <a:pPr>
              <a:lnSpc>
                <a:spcPts val="410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82677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Precipitation is any form of liquid and solid and water particles that fall from atmosphere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reach the surface of earth.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382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From the gulf area coast area, precipitation includes drizzles, rain, hail and on rare occasion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snow and sleet.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5367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Different region and geographical locations see varying amount of precipitation in amount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intensity.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2352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Precipitation is caused when a mass of warm, moist air hits a mass of cold air. condensation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causes the moisture to form droplets that become rain and crystal.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9464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When these droplets or crystals become too heavy to be suspended in atmosphere, they fall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E0E0E"/>
                </a:solidFill>
                <a:latin typeface="Times New Roman"/>
                <a:cs typeface="Times New Roman"/>
              </a:rPr>
              <a:t>earth as precipitation.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371600" y="6438900"/>
            <a:ext cx="64008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03" smtClean="0">
                <a:solidFill>
                  <a:srgbClr val="000000"/>
                </a:solidFill>
                <a:latin typeface="Calibri"/>
                <a:cs typeface="Calibri"/>
              </a:rPr>
              <a:t>Each of the world’s eight major biomes is distinguished by characteristic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6667500"/>
            <a:ext cx="6858000" cy="647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1403" smtClean="0">
                <a:solidFill>
                  <a:srgbClr val="000000"/>
                </a:solidFill>
                <a:latin typeface="Calibri"/>
                <a:cs typeface="Calibri"/>
              </a:rPr>
              <a:t>temperatures and amount of precipitation. Polar ice caps and mountains are also</a:t>
            </a:r>
            <a:br>
              <a:rPr lang="en-CA" sz="1403" smtClean="0">
                <a:solidFill>
                  <a:srgbClr val="000000"/>
                </a:solidFill>
                <a:latin typeface="Times New Roman"/>
              </a:rPr>
            </a:br>
            <a:r>
              <a:rPr lang="en-CA" sz="1403" smtClean="0">
                <a:solidFill>
                  <a:srgbClr val="000000"/>
                </a:solidFill>
                <a:latin typeface="Calibri"/>
                <a:cs typeface="Calibri"/>
              </a:rPr>
              <a:t>shown.</a:t>
            </a:r>
          </a:p>
          <a:p>
            <a:pPr>
              <a:lnSpc>
                <a:spcPts val="250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1447800"/>
            <a:ext cx="6858000" cy="1104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CA" sz="2110" b="1" smtClean="0">
                <a:solidFill>
                  <a:srgbClr val="FF0000"/>
                </a:solidFill>
                <a:latin typeface="Times New Roman Bold"/>
                <a:cs typeface="Times New Roman Bold"/>
              </a:rPr>
              <a:t>EFFECT OF PRECIPITATION ON</a:t>
            </a:r>
            <a:br>
              <a:rPr lang="en-CA" sz="2100" smtClean="0">
                <a:solidFill>
                  <a:srgbClr val="000000"/>
                </a:solidFill>
                <a:latin typeface="Times New Roman"/>
              </a:rPr>
            </a:br>
            <a:r>
              <a:rPr lang="en-CA" sz="2110" b="1" smtClean="0">
                <a:solidFill>
                  <a:srgbClr val="FF0000"/>
                </a:solidFill>
                <a:latin typeface="Times New Roman Bold"/>
                <a:cs typeface="Times New Roman Bold"/>
              </a:rPr>
              <a:t>DISTRIBUTION OF PLANTS</a:t>
            </a:r>
          </a:p>
          <a:p>
            <a:pPr>
              <a:lnSpc>
                <a:spcPts val="4500"/>
              </a:lnSpc>
            </a:pPr>
            <a:endParaRPr lang="en-CA" sz="21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29083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2100" smtClean="0">
                <a:solidFill>
                  <a:srgbClr val="385522"/>
                </a:solidFill>
                <a:latin typeface="Times New Roman"/>
                <a:cs typeface="Times New Roman"/>
              </a:rPr>
              <a:t>PRECIPITATION</a:t>
            </a:r>
          </a:p>
          <a:p>
            <a:pPr>
              <a:lnSpc>
                <a:spcPts val="2415"/>
              </a:lnSpc>
            </a:pPr>
            <a:endParaRPr lang="en-CA" sz="21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34544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Precipitation is a very important part of </a:t>
            </a:r>
            <a:r>
              <a:rPr lang="en-CA" sz="1210" b="1" smtClean="0">
                <a:solidFill>
                  <a:srgbClr val="2D6B2D"/>
                </a:solidFill>
                <a:latin typeface="Times New Roman Bold"/>
                <a:cs typeface="Times New Roman Bold"/>
              </a:rPr>
              <a:t>climate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. Precipitation is the solid, liquid, or gaseous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water that falls from the atmosphere to Earth's surface.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40767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This includes snow, sleet, hail, rain, and even mist. Changes in the amount of precipitation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falling to Earth affect our lives in many ways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47117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Daily human activities, business and industry, agriculture, and the environment all require water.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Much of Earth's water ultimately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53086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comes from precipitation</a:t>
            </a:r>
            <a:r>
              <a:rPr lang="en-CA" sz="1403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>
              <a:lnSpc>
                <a:spcPts val="1610"/>
              </a:lnSpc>
            </a:pPr>
            <a:endParaRPr lang="en-CA" sz="1208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5765800"/>
            <a:ext cx="6858000" cy="495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5"/>
              </a:lnSpc>
            </a:pPr>
            <a:r>
              <a:rPr lang="en-CA" sz="2110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EFFECT OF PRECIPITATION</a:t>
            </a:r>
          </a:p>
          <a:p>
            <a:pPr>
              <a:lnSpc>
                <a:spcPts val="2415"/>
              </a:lnSpc>
            </a:pPr>
            <a:endParaRPr lang="en-CA" sz="21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422400" y="6553200"/>
            <a:ext cx="63500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65"/>
              </a:lnSpc>
            </a:pPr>
            <a:r>
              <a:rPr lang="en-CA" sz="18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1</a:t>
            </a:r>
            <a:r>
              <a:rPr lang="en-CA" sz="1810" b="1" smtClean="0">
                <a:solidFill>
                  <a:srgbClr val="000000"/>
                </a:solidFill>
                <a:latin typeface="Arial Bold"/>
                <a:cs typeface="Arial Bold"/>
              </a:rPr>
              <a:t> </a:t>
            </a:r>
            <a:r>
              <a:rPr lang="en-CA" sz="1462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 WHEN PRECIPITATION TOO LITTLE</a:t>
            </a:r>
          </a:p>
          <a:p>
            <a:pPr>
              <a:lnSpc>
                <a:spcPts val="1665"/>
              </a:lnSpc>
            </a:pPr>
            <a:endParaRPr lang="en-CA" sz="147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3314700" y="7023100"/>
            <a:ext cx="4457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Too little precipitation can result in dry soil, shallow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72898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streams, and shortages of municipal water supplies.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371600" y="7658100"/>
            <a:ext cx="64008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  <a:tabLst>
                <a:tab pos="495300" algn="l"/>
              </a:tabLst>
            </a:pPr>
            <a:r>
              <a:rPr lang="en-CA" sz="1606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2</a:t>
            </a:r>
            <a:r>
              <a:rPr lang="en-CA" sz="1606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	WHEN</a:t>
            </a:r>
            <a:r>
              <a:rPr lang="en-CA" sz="1306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 </a:t>
            </a:r>
            <a:r>
              <a:rPr lang="en-CA" sz="1606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PRECIPITATION</a:t>
            </a:r>
            <a:r>
              <a:rPr lang="en-CA" sz="1306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 </a:t>
            </a:r>
            <a:r>
              <a:rPr lang="en-CA" sz="1606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TOO</a:t>
            </a:r>
            <a:r>
              <a:rPr lang="en-CA" sz="1306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 </a:t>
            </a:r>
            <a:r>
              <a:rPr lang="en-CA" sz="1606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HIGH</a:t>
            </a:r>
          </a:p>
          <a:p>
            <a:pPr>
              <a:lnSpc>
                <a:spcPts val="1840"/>
              </a:lnSpc>
            </a:pPr>
            <a:endParaRPr lang="en-CA" sz="1562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168400" y="8102600"/>
            <a:ext cx="6604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However, too much precipitation can also have a negative impact on human activities,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8293100"/>
            <a:ext cx="68580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business and industry, agriculture, and the environment. For example, too much rain or snowmelt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(water from melted snow) at one time can lead to flooding. Living organisms, including crops,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can drown in floodwaters. Homes, businesses, even land can be washed away.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13081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REASON FOR CHANGE IN PRECIPITATION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8415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There are many reasons for changes in precipitation. The leading cause is a change in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1082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2D6B2D"/>
                </a:solidFill>
                <a:latin typeface="Times New Roman"/>
                <a:cs typeface="Times New Roman"/>
              </a:rPr>
              <a:t>temperature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. Many scientists believe an increase in temperature could lead to a more intense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22987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water cycle. The rates of evaporation from soils and water, as well as transpiration from plants,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could increase. The amount of precipitation could also increase.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086100"/>
            <a:ext cx="68580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5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Predicted changes in the water cycle differ according to the region of the planet being examined.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Many scientists believe rates of evaporation will be greater than precipitation in the middle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latitudes such as the United States. This could result in drier summers in these regions.</a:t>
            </a:r>
          </a:p>
          <a:p>
            <a:pPr>
              <a:lnSpc>
                <a:spcPts val="20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41275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 course, predicted changes in the water cycle also differ according to the climate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4381500"/>
            <a:ext cx="6858000" cy="723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EFFECT OF PRECIPITATION ON PLANTS ANTS</a:t>
            </a:r>
            <a:br>
              <a:rPr lang="en-CA" sz="1596" smtClean="0">
                <a:solidFill>
                  <a:srgbClr val="000000"/>
                </a:solidFill>
                <a:latin typeface="Times New Roman"/>
              </a:rPr>
            </a:b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DISTRIBUTION:</a:t>
            </a:r>
          </a:p>
          <a:p>
            <a:pPr>
              <a:lnSpc>
                <a:spcPts val="280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5219700"/>
            <a:ext cx="6858000" cy="185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Terrestrial biomes on Earth are each distinguished by characteristic temperatures and amount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precipitation. Comparing the annual totals of precipitation and fluctuations in precipitation from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one biome to another provides clues as to the importance of abiotic factors in the distribution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biomes. Temperature variation on a daily and seasonal basis is also important for predicting 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geographic distribution of the biome and the vegetation type in the biome. The distribution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these biomes shows that the same biome can occur in geographically distinct areas with similar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climates-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7226300"/>
            <a:ext cx="68580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5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Biomes</a:t>
            </a:r>
          </a:p>
          <a:p>
            <a:pPr>
              <a:lnSpc>
                <a:spcPts val="2530"/>
              </a:lnSpc>
            </a:pPr>
            <a:endParaRPr lang="en-CA" sz="2195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7747000"/>
            <a:ext cx="68580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Biomes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are large-scale environments that are distinguished by characteristic temperature ranges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amounts of precipitation. These two variables affect the types of vegetation and animal life</a:t>
            </a:r>
            <a:br>
              <a:rPr lang="en-CA" sz="1204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that can exist in those areas. Because each biome is defined by climate, the</a:t>
            </a:r>
            <a:r>
              <a:rPr lang="en-CA" sz="1596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same biome can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occur in geographically distinct areas with similar climates;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952500" y="901700"/>
            <a:ext cx="68199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 smtClean="0">
                <a:solidFill>
                  <a:srgbClr val="000000"/>
                </a:solidFill>
                <a:latin typeface="Times New Roman"/>
                <a:cs typeface="Times New Roman"/>
              </a:rPr>
              <a:t>There are eight major terrestrial biomes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600200" y="1397000"/>
            <a:ext cx="6172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TROPICAL WET FORESTS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600200" y="1663700"/>
            <a:ext cx="6172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SAVANNAS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600200" y="1854200"/>
            <a:ext cx="61722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SUBTROPICAL DESERTS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CHAPARR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AL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600200" y="2374900"/>
            <a:ext cx="61722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TEMPERATE GRASSLANDS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TEMPERATE FORESTS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BOREAL FOREST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Arial Unicode MS"/>
                <a:cs typeface="Arial Unicode MS"/>
              </a:rPr>
              <a:t>❖</a:t>
            </a:r>
            <a:r>
              <a:rPr lang="en-CA" sz="120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ARCTIC TUNDRA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371600" y="3695700"/>
            <a:ext cx="6400800" cy="158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723900">
              <a:lnSpc>
                <a:spcPts val="20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same biome can occur in different geographic locations with similar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climates. Temperature and precipitation, and variations in both, are key abiotic factors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that shape the composition of animal and plant communities in terrestrial biomes. Some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biomes, such as temperate grasslands and temperate forests, have distinct seasons, with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cold weather and hot weather alternating throughout the year. In warm, moist biomes,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such as the tropical wet forest, net primary productivity is high, as warm temperatures,</a:t>
            </a:r>
          </a:p>
          <a:p>
            <a:pPr>
              <a:lnSpc>
                <a:spcPts val="20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371600" y="5270500"/>
            <a:ext cx="64008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abundant water, and a year-round growing season fuel plant growth. Other biomes, such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as deserts and tundra, have low primary productivity due to extreme temperatures and a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shortage of available water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4241800" y="3784600"/>
            <a:ext cx="35306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Precipitation and temperature are the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40640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two most important climatic variables that determine the type of biome in a particular location.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77900" y="4445000"/>
            <a:ext cx="6794500" cy="393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530"/>
              </a:lnSpc>
            </a:pPr>
            <a:r>
              <a:rPr lang="en-CA" sz="2205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TROPICAL WET FORESTS</a:t>
            </a:r>
          </a:p>
          <a:p>
            <a:pPr>
              <a:lnSpc>
                <a:spcPts val="2530"/>
              </a:lnSpc>
            </a:pPr>
            <a:endParaRPr lang="en-CA" sz="2195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905000" y="5029200"/>
            <a:ext cx="58674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Tropical wet forests are also referred to as tropical rainforests. This biome is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5219700"/>
            <a:ext cx="68580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found in equatorial regions. The vegetation is characterized by plants with broad leaves that fall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off throughout the year. Unlike the trees of deciduous forests, the trees in this biome do not have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 seasonal loss of leaves associated with variations in temperature and sunlight; these forests are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“evergreen” year-round.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64516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Temperature range: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6896100"/>
            <a:ext cx="6858000" cy="1854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temperature and sunlight profiles of tropical wet forests are very stable in comparison to that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of other terrestrial biomes, with the temperatures ranging from 20 °C to 34 °C (68 °F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93).When one compares the annual temperature variation of tropical wet forests with that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other forest biomes, the lack of seasonal temperature variation in the tropical wet forest becomes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apparent. This lack of seasonality leads to year-round plant growth, rather than the seasonal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(spring, summer, and fall) growth seen in other biomes. In contrast to other ecosystems, tropical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ecosystems do not have long days and short days during the yearly cycle. Instead, a constant</a:t>
            </a:r>
          </a:p>
          <a:p>
            <a:pPr>
              <a:lnSpc>
                <a:spcPts val="20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382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daily amount of sunlight (11-12 hours per day) provides more solar radiation, thereby, a longer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period of time for plant growth.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612900"/>
            <a:ext cx="68580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Rain fall: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108200"/>
            <a:ext cx="6858000" cy="158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annual rainfall in tropical wet forests ranges from 125 to 660 cm (50-200 in) with some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monthly variation. While sunlight and temperature remain fairly consistent, annual rainfall is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highly variable. Tropical wet forests have wet months in which there can be more than 30 cm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(11-12 in) of precipitation, as well as dry months in which there are fewer than 10 cm (3.5 in)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rainfall. However, the driest month of a tropical wet forest still exceeds the </a:t>
            </a:r>
            <a:r>
              <a:rPr lang="en-CA" sz="1200" smtClean="0">
                <a:solidFill>
                  <a:srgbClr val="000000"/>
                </a:solidFill>
                <a:latin typeface="Times New Roman Italic"/>
                <a:cs typeface="Times New Roman Italic"/>
              </a:rPr>
              <a:t>annual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 rainfall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some other biomes, such as deserts.</a:t>
            </a:r>
          </a:p>
          <a:p>
            <a:pPr>
              <a:lnSpc>
                <a:spcPts val="20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39370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Characteristics of plants: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4305300"/>
            <a:ext cx="6858000" cy="3949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Tropical wet forests have high net primary productivity because the annual temperatures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precipitation values in these areas are ideal for plant growth. Therefore, the extensive biomass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present in the tropical wet forest leads to plant communities with very high species diversities -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Tropical wet forests have more species of trees than any other biome; on average between 100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300 species of trees are present in a single hectare (2.5 acres) of South America. One way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visualize this is to compare the distinctive horizontal layers within the tropical wet forest biome.</a:t>
            </a:r>
            <a:br>
              <a:rPr lang="en-CA" sz="1204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On the forest floor is a sparse layer of plants</a:t>
            </a: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and decaying plant</a:t>
            </a:r>
            <a:r>
              <a:rPr lang="en-CA" sz="1596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matter. Above that is an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understory of short shrubby foliage. A layer of trees rises above this understory and is topped by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 closed upper </a:t>
            </a:r>
            <a:r>
              <a:rPr lang="en-CA" sz="1210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canopy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—the uppermost overhead layer of branches and leaves. Some additional</a:t>
            </a:r>
            <a:br>
              <a:rPr lang="en-CA" sz="1204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trees emerge through this closed upper canopy. These layers provide diverse and</a:t>
            </a:r>
            <a:r>
              <a:rPr lang="en-CA" sz="1596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complex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habitats for the variety of plants, fungi, animals, and other organisms within the tropical wet</a:t>
            </a:r>
            <a:br>
              <a:rPr lang="en-CA" sz="1204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forests. For instance, epiphytes are plants that grow on other plants, which typically</a:t>
            </a:r>
            <a:r>
              <a:rPr lang="en-CA" sz="1596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are not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harmed. Epiphytes are found throughout tropical wet forest biomes. Many species of animals use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variety of plants and the complex structure of the tropical wet forests for food and shelter.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Some organisms live several meters above ground and have adapted to this arboreal lifestyle</a:t>
            </a:r>
          </a:p>
          <a:p>
            <a:pPr>
              <a:lnSpc>
                <a:spcPts val="207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36322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. Tropical wet forests, such as these forests of Madre de Dios, Peru, near the Amazon River, have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high species diversity.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44069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SAVANNAS: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48641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44195"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Savannas are grasslands with scattered trees, and they are located in Africa -south America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northern Australia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56388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E0E0E"/>
                </a:solidFill>
                <a:latin typeface="Times New Roman Bold"/>
                <a:cs typeface="Times New Roman Bold"/>
              </a:rPr>
              <a:t>Temperature range: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61214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Savannas are hot, tropical areas with temperatures averaging from 24 °C to 29 °C (75 °F to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6311900"/>
            <a:ext cx="68580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84 °F) and an annual rainfall of 10-40 cm (3.9-15.7 in). Savannas have an extensive dry season;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 this reason, forest trees do not grow as well as they do in the tropical wet forest (or other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forest biomes).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73533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Adaptations: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52500" y="7835900"/>
            <a:ext cx="68199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As a result, within the grasses and forbs (herbaceous flowering plants) that dominate the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8026400"/>
            <a:ext cx="68580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savanna, there are relatively few trees (Figure 2). Since fire is an important source of disturbance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this biome, plants have evolved well-developed root systems that allow them to quickly re-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sprout.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6426200" y="3251200"/>
            <a:ext cx="13462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2.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35306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Calibri"/>
                <a:cs typeface="Calibri"/>
              </a:rPr>
              <a:t>Savannas, like this are dominated by grasses</a:t>
            </a: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>
              <a:lnSpc>
                <a:spcPts val="1380"/>
              </a:lnSpc>
            </a:pPr>
            <a:endParaRPr lang="en-CA" sz="1197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3873500"/>
            <a:ext cx="6858000" cy="901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250"/>
              </a:lnSpc>
            </a:pP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SUBTROPICAL DESERT :</a:t>
            </a: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Subtropical deserts exist between 15 ° and 30 ° north and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south latitude and are centered on the Tropics of Cancer and Capricorn-This biome is very dry;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in some years, evaporation exceeds precipitation.</a:t>
            </a:r>
          </a:p>
          <a:p>
            <a:pPr>
              <a:lnSpc>
                <a:spcPts val="225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48895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Temperature range: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52500" y="5295900"/>
            <a:ext cx="68199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Subtropical hot deserts can have daytime soil surface temperatures above 60 °C (140 °F) and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55626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nighttime temperatures approaching 0 °C (32 °F). In cold deserts, temperatures can be as high as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58293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25 °C and can drop below −30 °C (−22 °F).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61849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Precipitation: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6527800"/>
            <a:ext cx="68580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8100"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Subtropical deserts are characterized by low annual precipitation of fewer than 30 cm (12 in)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with little monthly variation and lack of predictability in rainfall. In some cases, the annual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rainfall can be as low as 2 cm (0.8 in) in subtropical deserts located in central Australia (“the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Outback”) and northern Africa.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77470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Adaptations: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82296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vegetation and low animal diversity of this biome is closely related to this low and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914400" y="8432800"/>
            <a:ext cx="68580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unpredictable precipitation. Very dry deserts lack perennial vegetation that lives from one year to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next; instead, many plants are annuals that grow quickly and reproduce when rainfall does</a:t>
            </a:r>
          </a:p>
          <a:p>
            <a:pPr>
              <a:lnSpc>
                <a:spcPts val="20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772400" cy="10045700"/>
          </a:xfrm>
          <a:prstGeom prst="rect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914400" y="838200"/>
            <a:ext cx="6858000" cy="1066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occur, then they die. Many other plants in these areas are characterized by having a number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adaptations that conserve water, such as deep roots, reduced foliage, and water-storing stems.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Seed plants in the desert produce seeds that can be in dormancy for extended periods between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rains. Adaptations in desert animals include nocturnal behavior and</a:t>
            </a:r>
          </a:p>
          <a:p>
            <a:pPr>
              <a:lnSpc>
                <a:spcPts val="2065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47371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burrowing.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5092700"/>
            <a:ext cx="6858000" cy="774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Figure 3. To reduce water loss, many desert plants have tiny leaves or no leaves at all. The leaves of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ocotillo shown here in the Sonora Desert near Gila Bend, Arizona, appear only after rainfall, and then</a:t>
            </a:r>
            <a:br>
              <a:rPr lang="en-CA" sz="1103" smtClean="0">
                <a:solidFill>
                  <a:srgbClr val="000000"/>
                </a:solidFill>
                <a:latin typeface="Times New Roman"/>
              </a:rPr>
            </a:br>
            <a:r>
              <a:rPr lang="en-CA" sz="1103" smtClean="0">
                <a:solidFill>
                  <a:srgbClr val="000000"/>
                </a:solidFill>
                <a:latin typeface="Calibri"/>
                <a:cs typeface="Calibri"/>
              </a:rPr>
              <a:t>are shed.</a:t>
            </a:r>
          </a:p>
          <a:p>
            <a:pPr>
              <a:lnSpc>
                <a:spcPts val="2000"/>
              </a:lnSpc>
            </a:pPr>
            <a:endParaRPr lang="en-CA" sz="1103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6121400"/>
            <a:ext cx="6858000" cy="279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840"/>
              </a:lnSpc>
            </a:pPr>
            <a:r>
              <a:rPr lang="en-CA" sz="1606" b="1" smtClean="0">
                <a:solidFill>
                  <a:srgbClr val="385522"/>
                </a:solidFill>
                <a:latin typeface="Times New Roman Bold"/>
                <a:cs typeface="Times New Roman Bold"/>
              </a:rPr>
              <a:t>CHAPARRAL:</a:t>
            </a:r>
          </a:p>
          <a:p>
            <a:pPr>
              <a:lnSpc>
                <a:spcPts val="1840"/>
              </a:lnSpc>
            </a:pPr>
            <a:endParaRPr lang="en-CA" sz="1596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2171700" y="6642100"/>
            <a:ext cx="56007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chaparral is also called the scrub forest and is found in California, along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6908800"/>
            <a:ext cx="6858000" cy="228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38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Mediterranean Sea, and along the southern coast of Australia.</a:t>
            </a:r>
          </a:p>
          <a:p>
            <a:pPr>
              <a:lnSpc>
                <a:spcPts val="138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73533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Rainfall: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7759700"/>
            <a:ext cx="6858000" cy="800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annual rainfall in this biome ranges from 65 cm to 75 cm (25.6-29.5 in), and the majority of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rain falls in the winter. Summers are very dry and many chaparral plants are dormant during</a:t>
            </a:r>
            <a:br>
              <a:rPr lang="en-CA" sz="1200" smtClean="0">
                <a:solidFill>
                  <a:srgbClr val="000000"/>
                </a:solidFill>
                <a:latin typeface="Times New Roman"/>
              </a:rPr>
            </a:br>
            <a:r>
              <a:rPr lang="en-CA" sz="1200" smtClean="0">
                <a:solidFill>
                  <a:srgbClr val="000000"/>
                </a:solidFill>
                <a:latin typeface="Times New Roman"/>
                <a:cs typeface="Times New Roman"/>
              </a:rPr>
              <a:t>the summertime.</a:t>
            </a:r>
          </a:p>
          <a:p>
            <a:pPr>
              <a:lnSpc>
                <a:spcPts val="2100"/>
              </a:lnSpc>
            </a:pPr>
            <a:endParaRPr lang="en-CA" sz="1200">
              <a:solidFill>
                <a:srgbClr val="000000"/>
              </a:solidFill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8801100"/>
            <a:ext cx="6858000" cy="26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610"/>
              </a:lnSpc>
            </a:pPr>
            <a:r>
              <a:rPr lang="en-CA" sz="1413" b="1" smtClean="0">
                <a:solidFill>
                  <a:srgbClr val="000000"/>
                </a:solidFill>
                <a:latin typeface="Times New Roman Bold"/>
                <a:cs typeface="Times New Roman Bold"/>
              </a:rPr>
              <a:t>Adaptations:</a:t>
            </a:r>
          </a:p>
          <a:p>
            <a:pPr>
              <a:lnSpc>
                <a:spcPts val="1610"/>
              </a:lnSpc>
            </a:pPr>
            <a:endParaRPr lang="en-CA" sz="1403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Privet1</vt:lpstr>
    </vt:vector>
  </TitlesOfParts>
  <Company>Investintech.com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A2E_Engine</dc:creator>
  <cp:lastModifiedBy>A2E_Engine</cp:lastModifiedBy>
  <dcterms:created xsi:type="dcterms:W3CDTF">2020-04-25T07:14:19Z</dcterms:created>
  <dcterms:modified xsi:type="dcterms:W3CDTF">2020-04-25T07:14:19Z</dcterms:modified>
</cp:coreProperties>
</file>