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186" r:id="rId1"/>
  </p:sldMasterIdLst>
  <p:sldIdLst>
    <p:sldId id="256" r:id="rId2"/>
    <p:sldId id="258" r:id="rId3"/>
    <p:sldId id="278" r:id="rId4"/>
    <p:sldId id="259" r:id="rId5"/>
    <p:sldId id="261" r:id="rId6"/>
    <p:sldId id="262" r:id="rId7"/>
    <p:sldId id="263" r:id="rId8"/>
    <p:sldId id="264" r:id="rId9"/>
    <p:sldId id="260" r:id="rId10"/>
    <p:sldId id="271" r:id="rId11"/>
    <p:sldId id="272" r:id="rId12"/>
    <p:sldId id="284" r:id="rId13"/>
    <p:sldId id="273" r:id="rId14"/>
    <p:sldId id="274" r:id="rId15"/>
    <p:sldId id="275" r:id="rId16"/>
    <p:sldId id="280" r:id="rId17"/>
    <p:sldId id="283" r:id="rId18"/>
    <p:sldId id="276" r:id="rId19"/>
    <p:sldId id="281" r:id="rId20"/>
    <p:sldId id="282" r:id="rId21"/>
    <p:sldId id="277" r:id="rId22"/>
    <p:sldId id="266" r:id="rId23"/>
    <p:sldId id="267" r:id="rId24"/>
    <p:sldId id="268" r:id="rId25"/>
    <p:sldId id="269" r:id="rId26"/>
    <p:sldId id="28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p:scale>
          <a:sx n="80" d="100"/>
          <a:sy n="80" d="100"/>
        </p:scale>
        <p:origin x="-120" y="-70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2787834323"/>
      </p:ext>
    </p:extLst>
  </p:cSld>
  <p:clrMapOvr>
    <a:masterClrMapping/>
  </p:clrMapOvr>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1893031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2F73097-F32F-4290-B6DD-8CA4469580BC}" type="slidenum">
              <a:rPr lang="x-none" smtClean="0"/>
              <a:pPr/>
              <a:t>‹#›</a:t>
            </a:fld>
            <a:endParaRPr lang="x-none"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631496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6" name="Footer Placeholder 5"/>
          <p:cNvSpPr>
            <a:spLocks noGrp="1"/>
          </p:cNvSpPr>
          <p:nvPr>
            <p:ph type="ftr" sz="quarter" idx="11"/>
          </p:nvPr>
        </p:nvSpPr>
        <p:spPr/>
        <p:txBody>
          <a:bodyPr/>
          <a:lstStyle/>
          <a:p>
            <a:endParaRPr lang="x-none"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3171148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6" name="Footer Placeholder 5"/>
          <p:cNvSpPr>
            <a:spLocks noGrp="1"/>
          </p:cNvSpPr>
          <p:nvPr>
            <p:ph type="ftr" sz="quarter" idx="11"/>
          </p:nvPr>
        </p:nvSpPr>
        <p:spPr/>
        <p:txBody>
          <a:bodyPr/>
          <a:lstStyle/>
          <a:p>
            <a:endParaRPr lang="x-none"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F73097-F32F-4290-B6DD-8CA4469580BC}" type="slidenum">
              <a:rPr lang="x-none" smtClean="0"/>
              <a:pPr/>
              <a:t>‹#›</a:t>
            </a:fld>
            <a:endParaRPr lang="x-none"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6152598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6" name="Footer Placeholder 5"/>
          <p:cNvSpPr>
            <a:spLocks noGrp="1"/>
          </p:cNvSpPr>
          <p:nvPr>
            <p:ph type="ftr" sz="quarter" idx="11"/>
          </p:nvPr>
        </p:nvSpPr>
        <p:spPr/>
        <p:txBody>
          <a:bodyPr/>
          <a:lstStyle/>
          <a:p>
            <a:endParaRPr lang="x-none"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3539034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1925566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85203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4253279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5" name="Footer Placeholder 4"/>
          <p:cNvSpPr>
            <a:spLocks noGrp="1"/>
          </p:cNvSpPr>
          <p:nvPr>
            <p:ph type="ftr" sz="quarter" idx="11"/>
          </p:nvPr>
        </p:nvSpPr>
        <p:spPr/>
        <p:txBody>
          <a:bodyPr/>
          <a:lstStyle/>
          <a:p>
            <a:endParaRPr lang="x-none"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3272175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6" name="Footer Placeholder 5"/>
          <p:cNvSpPr>
            <a:spLocks noGrp="1"/>
          </p:cNvSpPr>
          <p:nvPr>
            <p:ph type="ftr" sz="quarter" idx="11"/>
          </p:nvPr>
        </p:nvSpPr>
        <p:spPr/>
        <p:txBody>
          <a:bodyPr/>
          <a:lstStyle/>
          <a:p>
            <a:endParaRPr lang="x-none"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429136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8" name="Footer Placeholder 7"/>
          <p:cNvSpPr>
            <a:spLocks noGrp="1"/>
          </p:cNvSpPr>
          <p:nvPr>
            <p:ph type="ftr" sz="quarter" idx="11"/>
          </p:nvPr>
        </p:nvSpPr>
        <p:spPr/>
        <p:txBody>
          <a:bodyPr/>
          <a:lstStyle/>
          <a:p>
            <a:endParaRPr lang="x-none"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119858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4" name="Footer Placeholder 3"/>
          <p:cNvSpPr>
            <a:spLocks noGrp="1"/>
          </p:cNvSpPr>
          <p:nvPr>
            <p:ph type="ftr" sz="quarter" idx="11"/>
          </p:nvPr>
        </p:nvSpPr>
        <p:spPr/>
        <p:txBody>
          <a:bodyPr/>
          <a:lstStyle/>
          <a:p>
            <a:endParaRPr lang="x-none"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2062804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3" name="Footer Placeholder 2"/>
          <p:cNvSpPr>
            <a:spLocks noGrp="1"/>
          </p:cNvSpPr>
          <p:nvPr>
            <p:ph type="ftr" sz="quarter" idx="11"/>
          </p:nvPr>
        </p:nvSpPr>
        <p:spPr/>
        <p:txBody>
          <a:bodyPr/>
          <a:lstStyle/>
          <a:p>
            <a:endParaRPr lang="x-none"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231592775"/>
      </p:ext>
    </p:extLst>
  </p:cSld>
  <p:clrMapOvr>
    <a:masterClrMapping/>
  </p:clrMapOvr>
  <p:extLst>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6" name="Footer Placeholder 5"/>
          <p:cNvSpPr>
            <a:spLocks noGrp="1"/>
          </p:cNvSpPr>
          <p:nvPr>
            <p:ph type="ftr" sz="quarter" idx="11"/>
          </p:nvPr>
        </p:nvSpPr>
        <p:spPr/>
        <p:txBody>
          <a:bodyPr/>
          <a:lstStyle/>
          <a:p>
            <a:endParaRPr lang="x-none"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2554951011"/>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F555D7-A6EB-49A5-932C-736B24C4CF8E}" type="datetimeFigureOut">
              <a:rPr lang="x-none" smtClean="0"/>
              <a:pPr/>
              <a:t>5/8/2020</a:t>
            </a:fld>
            <a:endParaRPr lang="x-none" dirty="0"/>
          </a:p>
        </p:txBody>
      </p:sp>
      <p:sp>
        <p:nvSpPr>
          <p:cNvPr id="6" name="Footer Placeholder 5"/>
          <p:cNvSpPr>
            <a:spLocks noGrp="1"/>
          </p:cNvSpPr>
          <p:nvPr>
            <p:ph type="ftr" sz="quarter" idx="11"/>
          </p:nvPr>
        </p:nvSpPr>
        <p:spPr/>
        <p:txBody>
          <a:bodyPr/>
          <a:lstStyle/>
          <a:p>
            <a:endParaRPr lang="x-none"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2680112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6F555D7-A6EB-49A5-932C-736B24C4CF8E}" type="datetimeFigureOut">
              <a:rPr lang="x-none" smtClean="0"/>
              <a:pPr/>
              <a:t>5/8/2020</a:t>
            </a:fld>
            <a:endParaRPr lang="x-none"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x-none"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2F73097-F32F-4290-B6DD-8CA4469580BC}" type="slidenum">
              <a:rPr lang="x-none" smtClean="0"/>
              <a:pPr/>
              <a:t>‹#›</a:t>
            </a:fld>
            <a:endParaRPr lang="x-none" dirty="0"/>
          </a:p>
        </p:txBody>
      </p:sp>
    </p:spTree>
    <p:extLst>
      <p:ext uri="{BB962C8B-B14F-4D97-AF65-F5344CB8AC3E}">
        <p14:creationId xmlns:p14="http://schemas.microsoft.com/office/powerpoint/2010/main" xmlns="" val="1045462077"/>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 id="2147484198" r:id="rId12"/>
    <p:sldLayoutId id="2147484199" r:id="rId13"/>
    <p:sldLayoutId id="2147484200" r:id="rId14"/>
    <p:sldLayoutId id="2147484201" r:id="rId15"/>
    <p:sldLayoutId id="214748420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2E6C42-7F91-4FA1-86F2-B4042DA63246}"/>
              </a:ext>
            </a:extLst>
          </p:cNvPr>
          <p:cNvSpPr>
            <a:spLocks noGrp="1"/>
          </p:cNvSpPr>
          <p:nvPr>
            <p:ph type="ctrTitle"/>
          </p:nvPr>
        </p:nvSpPr>
        <p:spPr/>
        <p:txBody>
          <a:bodyPr>
            <a:normAutofit/>
          </a:bodyPr>
          <a:lstStyle/>
          <a:p>
            <a:r>
              <a:rPr lang="en-US" sz="4000" b="1" dirty="0"/>
              <a:t>ENERGY METABOLISM IN PLANTS UNDER OXYGEN DEFICIENCY</a:t>
            </a:r>
            <a:endParaRPr lang="x-none" sz="4000" b="1"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2651742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D2C069-9DCC-413E-A4CE-0FC5E23A7DC8}"/>
              </a:ext>
            </a:extLst>
          </p:cNvPr>
          <p:cNvSpPr>
            <a:spLocks noGrp="1"/>
          </p:cNvSpPr>
          <p:nvPr>
            <p:ph type="title"/>
          </p:nvPr>
        </p:nvSpPr>
        <p:spPr/>
        <p:txBody>
          <a:bodyPr/>
          <a:lstStyle/>
          <a:p>
            <a:r>
              <a:rPr lang="en-US" b="1" dirty="0"/>
              <a:t>Metabolic events affected by oxygen deﬁciency</a:t>
            </a:r>
            <a:endParaRPr lang="x-none" b="1" dirty="0"/>
          </a:p>
        </p:txBody>
      </p:sp>
      <p:sp>
        <p:nvSpPr>
          <p:cNvPr id="3" name="Content Placeholder 2">
            <a:extLst>
              <a:ext uri="{FF2B5EF4-FFF2-40B4-BE49-F238E27FC236}">
                <a16:creationId xmlns:a16="http://schemas.microsoft.com/office/drawing/2014/main" xmlns="" id="{110067E9-6797-4755-83DB-A2321F1C4F1B}"/>
              </a:ext>
            </a:extLst>
          </p:cNvPr>
          <p:cNvSpPr>
            <a:spLocks noGrp="1"/>
          </p:cNvSpPr>
          <p:nvPr>
            <p:ph idx="1"/>
          </p:nvPr>
        </p:nvSpPr>
        <p:spPr/>
        <p:txBody>
          <a:bodyPr>
            <a:normAutofit/>
          </a:bodyPr>
          <a:lstStyle/>
          <a:p>
            <a:pPr algn="just"/>
            <a:r>
              <a:rPr lang="en-US" sz="2000" dirty="0">
                <a:solidFill>
                  <a:schemeClr val="tx1"/>
                </a:solidFill>
              </a:rPr>
              <a:t>Under oxygen deﬁciency, glycolysis and fermentation can exceed the aerobic metabolic rate and become the only pathway for energy production. Here, mitochondrial respiration stops in the absence of a terminal electron acceptor. As a result, the generation of ATP falls from 36 to 2 moles per mole of glucose metabolized.</a:t>
            </a:r>
            <a:endParaRPr lang="x-none" sz="2000" dirty="0">
              <a:solidFill>
                <a:schemeClr val="tx1"/>
              </a:solidFill>
            </a:endParaRPr>
          </a:p>
        </p:txBody>
      </p:sp>
    </p:spTree>
    <p:extLst>
      <p:ext uri="{BB962C8B-B14F-4D97-AF65-F5344CB8AC3E}">
        <p14:creationId xmlns:p14="http://schemas.microsoft.com/office/powerpoint/2010/main" xmlns="" val="1529999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6F4DC2-B303-4EFF-A04F-6BB7D44CA694}"/>
              </a:ext>
            </a:extLst>
          </p:cNvPr>
          <p:cNvSpPr>
            <a:spLocks noGrp="1"/>
          </p:cNvSpPr>
          <p:nvPr>
            <p:ph type="title"/>
          </p:nvPr>
        </p:nvSpPr>
        <p:spPr/>
        <p:txBody>
          <a:bodyPr/>
          <a:lstStyle/>
          <a:p>
            <a:r>
              <a:rPr lang="en-US" b="1" dirty="0"/>
              <a:t>CONT……</a:t>
            </a:r>
            <a:endParaRPr lang="x-none" b="1" dirty="0"/>
          </a:p>
        </p:txBody>
      </p:sp>
      <p:sp>
        <p:nvSpPr>
          <p:cNvPr id="3" name="Content Placeholder 2">
            <a:extLst>
              <a:ext uri="{FF2B5EF4-FFF2-40B4-BE49-F238E27FC236}">
                <a16:creationId xmlns:a16="http://schemas.microsoft.com/office/drawing/2014/main" xmlns="" id="{2E2AD983-6C66-4F3E-9560-72D3F3195C00}"/>
              </a:ext>
            </a:extLst>
          </p:cNvPr>
          <p:cNvSpPr>
            <a:spLocks noGrp="1"/>
          </p:cNvSpPr>
          <p:nvPr>
            <p:ph idx="1"/>
          </p:nvPr>
        </p:nvSpPr>
        <p:spPr>
          <a:xfrm>
            <a:off x="838200" y="1865381"/>
            <a:ext cx="10515600" cy="4351338"/>
          </a:xfrm>
        </p:spPr>
        <p:txBody>
          <a:bodyPr>
            <a:normAutofit/>
          </a:bodyPr>
          <a:lstStyle/>
          <a:p>
            <a:r>
              <a:rPr lang="en-US" sz="2000" dirty="0">
                <a:solidFill>
                  <a:schemeClr val="tx1"/>
                </a:solidFill>
              </a:rPr>
              <a:t>Although the coupling of glycolysis with fermentation allows only limited synthesis of ATP , by substrate level phosphorylation, it regenerates NAD+ and removes excess protons. In such situations, the </a:t>
            </a:r>
            <a:r>
              <a:rPr lang="en-US" sz="2000" b="1" dirty="0">
                <a:solidFill>
                  <a:schemeClr val="tx1"/>
                </a:solidFill>
              </a:rPr>
              <a:t>"Pasteur effect" </a:t>
            </a:r>
            <a:r>
              <a:rPr lang="en-US" sz="2000" dirty="0">
                <a:solidFill>
                  <a:schemeClr val="tx1"/>
                </a:solidFill>
              </a:rPr>
              <a:t>can occur.</a:t>
            </a:r>
            <a:endParaRPr lang="x-none" sz="2000" dirty="0">
              <a:solidFill>
                <a:schemeClr val="tx1"/>
              </a:solidFill>
            </a:endParaRPr>
          </a:p>
        </p:txBody>
      </p:sp>
    </p:spTree>
    <p:extLst>
      <p:ext uri="{BB962C8B-B14F-4D97-AF65-F5344CB8AC3E}">
        <p14:creationId xmlns:p14="http://schemas.microsoft.com/office/powerpoint/2010/main" xmlns="" val="3471998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EDC361-500B-4A15-9DA9-307D4E0A45A2}"/>
              </a:ext>
            </a:extLst>
          </p:cNvPr>
          <p:cNvSpPr>
            <a:spLocks noGrp="1"/>
          </p:cNvSpPr>
          <p:nvPr>
            <p:ph type="title"/>
          </p:nvPr>
        </p:nvSpPr>
        <p:spPr/>
        <p:txBody>
          <a:bodyPr/>
          <a:lstStyle/>
          <a:p>
            <a:r>
              <a:rPr lang="en-US" b="1" dirty="0"/>
              <a:t>Pasteur Effect</a:t>
            </a:r>
            <a:endParaRPr lang="x-none" b="1" dirty="0"/>
          </a:p>
        </p:txBody>
      </p:sp>
      <p:sp>
        <p:nvSpPr>
          <p:cNvPr id="3" name="Content Placeholder 2">
            <a:extLst>
              <a:ext uri="{FF2B5EF4-FFF2-40B4-BE49-F238E27FC236}">
                <a16:creationId xmlns:a16="http://schemas.microsoft.com/office/drawing/2014/main" xmlns="" id="{D035086D-57AD-4F58-8358-27799DE6A383}"/>
              </a:ext>
            </a:extLst>
          </p:cNvPr>
          <p:cNvSpPr>
            <a:spLocks noGrp="1"/>
          </p:cNvSpPr>
          <p:nvPr>
            <p:ph idx="1"/>
          </p:nvPr>
        </p:nvSpPr>
        <p:spPr/>
        <p:txBody>
          <a:bodyPr/>
          <a:lstStyle/>
          <a:p>
            <a:r>
              <a:rPr lang="en-US" dirty="0"/>
              <a:t> </a:t>
            </a:r>
            <a:r>
              <a:rPr lang="en-US" sz="2000" dirty="0">
                <a:solidFill>
                  <a:schemeClr val="tx1"/>
                </a:solidFill>
              </a:rPr>
              <a:t>Glycolysis accelerates under anoxia in order to meet the demands for ATP , in spite of its lower efﬁciency in ATP production compared to aerobic respiration. This is known as Pasteur effect.</a:t>
            </a:r>
            <a:endParaRPr lang="x-none" sz="2000" dirty="0">
              <a:solidFill>
                <a:schemeClr val="tx1"/>
              </a:solidFill>
            </a:endParaRPr>
          </a:p>
        </p:txBody>
      </p:sp>
    </p:spTree>
    <p:extLst>
      <p:ext uri="{BB962C8B-B14F-4D97-AF65-F5344CB8AC3E}">
        <p14:creationId xmlns:p14="http://schemas.microsoft.com/office/powerpoint/2010/main" xmlns="" val="1503428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C591BD-023E-4848-9B37-8BE47BCF96B1}"/>
              </a:ext>
            </a:extLst>
          </p:cNvPr>
          <p:cNvSpPr>
            <a:spLocks noGrp="1"/>
          </p:cNvSpPr>
          <p:nvPr>
            <p:ph type="title"/>
          </p:nvPr>
        </p:nvSpPr>
        <p:spPr/>
        <p:txBody>
          <a:bodyPr/>
          <a:lstStyle/>
          <a:p>
            <a:r>
              <a:rPr lang="en-US" b="1" dirty="0"/>
              <a:t>CONT…</a:t>
            </a:r>
            <a:endParaRPr lang="x-none" b="1" dirty="0"/>
          </a:p>
        </p:txBody>
      </p:sp>
      <p:sp>
        <p:nvSpPr>
          <p:cNvPr id="3" name="Content Placeholder 2">
            <a:extLst>
              <a:ext uri="{FF2B5EF4-FFF2-40B4-BE49-F238E27FC236}">
                <a16:creationId xmlns:a16="http://schemas.microsoft.com/office/drawing/2014/main" xmlns="" id="{45107D87-0071-4761-B7AE-8203E36F7143}"/>
              </a:ext>
            </a:extLst>
          </p:cNvPr>
          <p:cNvSpPr>
            <a:spLocks noGrp="1"/>
          </p:cNvSpPr>
          <p:nvPr>
            <p:ph idx="1"/>
          </p:nvPr>
        </p:nvSpPr>
        <p:spPr/>
        <p:txBody>
          <a:bodyPr>
            <a:normAutofit/>
          </a:bodyPr>
          <a:lstStyle/>
          <a:p>
            <a:r>
              <a:rPr lang="en-US" sz="2000" dirty="0">
                <a:solidFill>
                  <a:schemeClr val="tx1"/>
                </a:solidFill>
              </a:rPr>
              <a:t>The supply of carbohydrates and the regulation of carbohydrate and energy metabolism are important for enduring hypoxic stress .Phloem transport is inhibited by hypoxia such that the supply of carbohydrates to the roots diminishes .</a:t>
            </a:r>
          </a:p>
          <a:p>
            <a:r>
              <a:rPr lang="en-US" sz="2000" dirty="0">
                <a:solidFill>
                  <a:schemeClr val="tx1"/>
                </a:solidFill>
              </a:rPr>
              <a:t>In spite of this, the roots of many plants accumulate sugars amino acids and reserves, such as starch and fructans , when subjected to oxygen deﬁciency. While some authors explain the accumulation of these metabolites through a reduction in growth rate</a:t>
            </a:r>
            <a:endParaRPr lang="x-none" sz="2000" dirty="0">
              <a:solidFill>
                <a:schemeClr val="tx1"/>
              </a:solidFill>
            </a:endParaRPr>
          </a:p>
        </p:txBody>
      </p:sp>
    </p:spTree>
    <p:extLst>
      <p:ext uri="{BB962C8B-B14F-4D97-AF65-F5344CB8AC3E}">
        <p14:creationId xmlns:p14="http://schemas.microsoft.com/office/powerpoint/2010/main" xmlns="" val="4019167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37A407-39E5-46E1-AF1B-C666C0CA8F84}"/>
              </a:ext>
            </a:extLst>
          </p:cNvPr>
          <p:cNvSpPr>
            <a:spLocks noGrp="1"/>
          </p:cNvSpPr>
          <p:nvPr>
            <p:ph type="title"/>
          </p:nvPr>
        </p:nvSpPr>
        <p:spPr/>
        <p:txBody>
          <a:bodyPr/>
          <a:lstStyle/>
          <a:p>
            <a:r>
              <a:rPr lang="en-US" dirty="0" err="1"/>
              <a:t>Cont</a:t>
            </a:r>
            <a:r>
              <a:rPr lang="en-US" dirty="0"/>
              <a:t>……</a:t>
            </a:r>
            <a:endParaRPr lang="x-none" dirty="0"/>
          </a:p>
        </p:txBody>
      </p:sp>
      <p:sp>
        <p:nvSpPr>
          <p:cNvPr id="3" name="Content Placeholder 2">
            <a:extLst>
              <a:ext uri="{FF2B5EF4-FFF2-40B4-BE49-F238E27FC236}">
                <a16:creationId xmlns:a16="http://schemas.microsoft.com/office/drawing/2014/main" xmlns="" id="{57DA4DAF-5470-4CE5-A2B1-42B1DCBDA5F7}"/>
              </a:ext>
            </a:extLst>
          </p:cNvPr>
          <p:cNvSpPr>
            <a:spLocks noGrp="1"/>
          </p:cNvSpPr>
          <p:nvPr>
            <p:ph idx="1"/>
          </p:nvPr>
        </p:nvSpPr>
        <p:spPr/>
        <p:txBody>
          <a:bodyPr/>
          <a:lstStyle/>
          <a:p>
            <a:r>
              <a:rPr lang="en-US" sz="2000" dirty="0">
                <a:solidFill>
                  <a:schemeClr val="tx1"/>
                </a:solidFill>
              </a:rPr>
              <a:t>According to </a:t>
            </a:r>
            <a:r>
              <a:rPr lang="en-US" sz="2000" dirty="0" err="1">
                <a:solidFill>
                  <a:schemeClr val="tx1"/>
                </a:solidFill>
              </a:rPr>
              <a:t>Bouny</a:t>
            </a:r>
            <a:r>
              <a:rPr lang="en-US" sz="2000" dirty="0">
                <a:solidFill>
                  <a:schemeClr val="tx1"/>
                </a:solidFill>
              </a:rPr>
              <a:t> &amp; </a:t>
            </a:r>
            <a:r>
              <a:rPr lang="en-US" sz="2000" dirty="0" err="1">
                <a:solidFill>
                  <a:schemeClr val="tx1"/>
                </a:solidFill>
              </a:rPr>
              <a:t>Saglio</a:t>
            </a:r>
            <a:r>
              <a:rPr lang="en-US" sz="2000" dirty="0">
                <a:solidFill>
                  <a:schemeClr val="tx1"/>
                </a:solidFill>
              </a:rPr>
              <a:t> (1996), the limiting step of glycolysis under anaerobiosis is the phosphorylation of hexoses by kinases, due to the fall in pH and ATP concentration. It is also probable that fermentation is combined with some partial activity of the TCA cycle, as proposed by Fox et al. (1994), to explain the greater efﬁciency of some species under anoxia compared to others.</a:t>
            </a:r>
            <a:endParaRPr lang="x-none" sz="2000" dirty="0">
              <a:solidFill>
                <a:schemeClr val="tx1"/>
              </a:solidFill>
            </a:endParaRPr>
          </a:p>
          <a:p>
            <a:endParaRPr lang="x-none" dirty="0"/>
          </a:p>
        </p:txBody>
      </p:sp>
    </p:spTree>
    <p:extLst>
      <p:ext uri="{BB962C8B-B14F-4D97-AF65-F5344CB8AC3E}">
        <p14:creationId xmlns:p14="http://schemas.microsoft.com/office/powerpoint/2010/main" xmlns="" val="1898164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130321-3CCD-44E6-9B96-68B961498713}"/>
              </a:ext>
            </a:extLst>
          </p:cNvPr>
          <p:cNvSpPr>
            <a:spLocks noGrp="1"/>
          </p:cNvSpPr>
          <p:nvPr>
            <p:ph type="title"/>
          </p:nvPr>
        </p:nvSpPr>
        <p:spPr>
          <a:xfrm>
            <a:off x="1097280" y="273351"/>
            <a:ext cx="10058400" cy="1450757"/>
          </a:xfrm>
        </p:spPr>
        <p:txBody>
          <a:bodyPr/>
          <a:lstStyle/>
          <a:p>
            <a:pPr>
              <a:buSzPct val="122000"/>
            </a:pPr>
            <a:r>
              <a:rPr lang="en-US" b="1" dirty="0"/>
              <a:t>           Mitochondrial Ultrastructure</a:t>
            </a:r>
            <a:endParaRPr lang="x-none" b="1" dirty="0"/>
          </a:p>
        </p:txBody>
      </p:sp>
      <p:sp>
        <p:nvSpPr>
          <p:cNvPr id="3" name="Content Placeholder 2">
            <a:extLst>
              <a:ext uri="{FF2B5EF4-FFF2-40B4-BE49-F238E27FC236}">
                <a16:creationId xmlns:a16="http://schemas.microsoft.com/office/drawing/2014/main" xmlns="" id="{4451F294-7FFB-4927-886B-50CCCD3316CC}"/>
              </a:ext>
            </a:extLst>
          </p:cNvPr>
          <p:cNvSpPr>
            <a:spLocks noGrp="1"/>
          </p:cNvSpPr>
          <p:nvPr>
            <p:ph idx="1"/>
          </p:nvPr>
        </p:nvSpPr>
        <p:spPr/>
        <p:txBody>
          <a:bodyPr>
            <a:normAutofit fontScale="92500" lnSpcReduction="20000"/>
          </a:bodyPr>
          <a:lstStyle/>
          <a:p>
            <a:pPr algn="just">
              <a:buSzPct val="120000"/>
              <a:buFont typeface="Arial" panose="020B0604020202020204" pitchFamily="34" charset="0"/>
              <a:buChar char="•"/>
            </a:pPr>
            <a:r>
              <a:rPr lang="en-US" sz="2400" dirty="0">
                <a:solidFill>
                  <a:schemeClr val="tx1"/>
                </a:solidFill>
              </a:rPr>
              <a:t>Although mitochondrial ultrastructure can be affected by anaerobiosis, all enzymes of the TCA cycle continue present. In spite of being of little quantitative importance, the partial operation of the TCA cycle may play an important qualitative role in providing precursors for several biosynthetic pathways such as assimilation of NH4+ or synthesis of the heme molecule. </a:t>
            </a:r>
          </a:p>
          <a:p>
            <a:pPr>
              <a:buSzPct val="120000"/>
              <a:buFont typeface="Arial" panose="020B0604020202020204" pitchFamily="34" charset="0"/>
              <a:buChar char="•"/>
            </a:pPr>
            <a:r>
              <a:rPr lang="en-US" sz="2400" dirty="0">
                <a:solidFill>
                  <a:schemeClr val="tx1"/>
                </a:solidFill>
              </a:rPr>
              <a:t>The advantages of these alternative strategies to anaerobic fermentation are based on the increase in ATP production per mole of substrate fermented, the formation of NAD+, the supply of a sink for reducing agents and the maintenance of cellular pH. </a:t>
            </a:r>
            <a:endParaRPr lang="x-none" sz="2400" dirty="0">
              <a:solidFill>
                <a:schemeClr val="tx1"/>
              </a:solidFill>
            </a:endParaRPr>
          </a:p>
        </p:txBody>
      </p:sp>
    </p:spTree>
    <p:extLst>
      <p:ext uri="{BB962C8B-B14F-4D97-AF65-F5344CB8AC3E}">
        <p14:creationId xmlns:p14="http://schemas.microsoft.com/office/powerpoint/2010/main" xmlns="" val="1638668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C48A44-058C-47EF-A380-004632D1ED9A}"/>
              </a:ext>
            </a:extLst>
          </p:cNvPr>
          <p:cNvSpPr>
            <a:spLocks noGrp="1"/>
          </p:cNvSpPr>
          <p:nvPr>
            <p:ph type="title"/>
          </p:nvPr>
        </p:nvSpPr>
        <p:spPr/>
        <p:txBody>
          <a:bodyPr/>
          <a:lstStyle/>
          <a:p>
            <a:r>
              <a:rPr lang="en-US" b="1" dirty="0"/>
              <a:t>RESPIRATION</a:t>
            </a:r>
            <a:endParaRPr lang="x-none" b="1" dirty="0"/>
          </a:p>
        </p:txBody>
      </p:sp>
      <p:sp>
        <p:nvSpPr>
          <p:cNvPr id="3" name="Content Placeholder 2">
            <a:extLst>
              <a:ext uri="{FF2B5EF4-FFF2-40B4-BE49-F238E27FC236}">
                <a16:creationId xmlns:a16="http://schemas.microsoft.com/office/drawing/2014/main" xmlns="" id="{48F849FB-35E3-48A8-9DC1-207D66A35247}"/>
              </a:ext>
            </a:extLst>
          </p:cNvPr>
          <p:cNvSpPr>
            <a:spLocks noGrp="1"/>
          </p:cNvSpPr>
          <p:nvPr>
            <p:ph idx="1"/>
          </p:nvPr>
        </p:nvSpPr>
        <p:spPr>
          <a:xfrm>
            <a:off x="838200" y="1690688"/>
            <a:ext cx="10515600" cy="21699917"/>
          </a:xfrm>
        </p:spPr>
        <p:txBody>
          <a:bodyPr/>
          <a:lstStyle/>
          <a:p>
            <a:r>
              <a:rPr lang="en-US" sz="2000" dirty="0">
                <a:solidFill>
                  <a:schemeClr val="tx1"/>
                </a:solidFill>
              </a:rPr>
              <a:t>Respiration is the process through which energy stored in organic molecules is released to do metabolic work. A stepwise process conducted in all living cells, it is controlled by enzymes, and releases carbon dioxide and water.</a:t>
            </a:r>
          </a:p>
          <a:p>
            <a:endParaRPr lang="en-US" sz="2000" dirty="0">
              <a:solidFill>
                <a:schemeClr val="tx1"/>
              </a:solidFill>
            </a:endParaRPr>
          </a:p>
          <a:p>
            <a:endParaRPr lang="x-none" dirty="0"/>
          </a:p>
        </p:txBody>
      </p:sp>
      <p:pic>
        <p:nvPicPr>
          <p:cNvPr id="1026" name="Picture 2" descr="https://www.cliffsnotes.com/assets/23605.jpg">
            <a:extLst>
              <a:ext uri="{FF2B5EF4-FFF2-40B4-BE49-F238E27FC236}">
                <a16:creationId xmlns:a16="http://schemas.microsoft.com/office/drawing/2014/main" xmlns="" id="{D0768992-A549-4831-B3D6-C250B1B9DFAF}"/>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379477" y="3690426"/>
            <a:ext cx="6724357" cy="12625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34973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D49B6A8E-54E1-43DF-88C3-4160032F7C5B}"/>
              </a:ext>
            </a:extLst>
          </p:cNvPr>
          <p:cNvPicPr>
            <a:picLocks noGrp="1" noChangeAspect="1"/>
          </p:cNvPicPr>
          <p:nvPr>
            <p:ph idx="4294967295"/>
          </p:nvPr>
        </p:nvPicPr>
        <p:blipFill>
          <a:blip r:embed="rId2">
            <a:extLst>
              <a:ext uri="{28A0092B-C50C-407E-A947-70E740481C1C}">
                <a14:useLocalDpi xmlns:a14="http://schemas.microsoft.com/office/drawing/2010/main" xmlns="" val="0"/>
              </a:ext>
            </a:extLst>
          </a:blip>
          <a:stretch>
            <a:fillRect/>
          </a:stretch>
        </p:blipFill>
        <p:spPr>
          <a:xfrm>
            <a:off x="2430379" y="400843"/>
            <a:ext cx="8415338" cy="6056313"/>
          </a:xfrm>
        </p:spPr>
      </p:pic>
    </p:spTree>
    <p:extLst>
      <p:ext uri="{BB962C8B-B14F-4D97-AF65-F5344CB8AC3E}">
        <p14:creationId xmlns:p14="http://schemas.microsoft.com/office/powerpoint/2010/main" xmlns="" val="3922964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4F3314-D98A-4FDD-8BE6-3AD2D34F8CBC}"/>
              </a:ext>
            </a:extLst>
          </p:cNvPr>
          <p:cNvSpPr>
            <a:spLocks noGrp="1"/>
          </p:cNvSpPr>
          <p:nvPr>
            <p:ph type="title"/>
          </p:nvPr>
        </p:nvSpPr>
        <p:spPr/>
        <p:txBody>
          <a:bodyPr/>
          <a:lstStyle/>
          <a:p>
            <a:r>
              <a:rPr lang="en-US" b="1" dirty="0"/>
              <a:t>Anaerobic Respiration: </a:t>
            </a:r>
            <a:br>
              <a:rPr lang="en-US" b="1" dirty="0"/>
            </a:br>
            <a:endParaRPr lang="x-none" dirty="0"/>
          </a:p>
        </p:txBody>
      </p:sp>
      <p:sp>
        <p:nvSpPr>
          <p:cNvPr id="3" name="Content Placeholder 2">
            <a:extLst>
              <a:ext uri="{FF2B5EF4-FFF2-40B4-BE49-F238E27FC236}">
                <a16:creationId xmlns:a16="http://schemas.microsoft.com/office/drawing/2014/main" xmlns="" id="{5EB755EA-E99F-4791-9576-BD91910A60A0}"/>
              </a:ext>
            </a:extLst>
          </p:cNvPr>
          <p:cNvSpPr>
            <a:spLocks noGrp="1"/>
          </p:cNvSpPr>
          <p:nvPr>
            <p:ph idx="1"/>
          </p:nvPr>
        </p:nvSpPr>
        <p:spPr>
          <a:xfrm>
            <a:off x="838200" y="1865381"/>
            <a:ext cx="10515600" cy="4351338"/>
          </a:xfrm>
        </p:spPr>
        <p:txBody>
          <a:bodyPr/>
          <a:lstStyle/>
          <a:p>
            <a:r>
              <a:rPr lang="en-US" sz="2000" dirty="0">
                <a:solidFill>
                  <a:schemeClr val="tx1"/>
                </a:solidFill>
              </a:rPr>
              <a:t>A supply and demand problem arises among cells when glycolysis produces more NADH than can be utilized or when NAD </a:t>
            </a:r>
            <a:r>
              <a:rPr lang="en-US" sz="2000" baseline="30000" dirty="0">
                <a:solidFill>
                  <a:schemeClr val="tx1"/>
                </a:solidFill>
              </a:rPr>
              <a:t>+</a:t>
            </a:r>
            <a:r>
              <a:rPr lang="en-US" sz="2000" dirty="0">
                <a:solidFill>
                  <a:schemeClr val="tx1"/>
                </a:solidFill>
              </a:rPr>
              <a:t> supplies are diminished or oxygen is unavailable.</a:t>
            </a:r>
          </a:p>
          <a:p>
            <a:r>
              <a:rPr lang="en-US" sz="2000" dirty="0">
                <a:solidFill>
                  <a:schemeClr val="tx1"/>
                </a:solidFill>
              </a:rPr>
              <a:t> NADH production in glycolysis is a way to dispose of electrons and hydrogen; the NADH needs the electron transport chain with its terminal oxygen acceptor and NAD </a:t>
            </a:r>
            <a:r>
              <a:rPr lang="en-US" sz="2000" baseline="30000" dirty="0">
                <a:solidFill>
                  <a:schemeClr val="tx1"/>
                </a:solidFill>
              </a:rPr>
              <a:t>+</a:t>
            </a:r>
            <a:r>
              <a:rPr lang="en-US" sz="2000" dirty="0">
                <a:solidFill>
                  <a:schemeClr val="tx1"/>
                </a:solidFill>
              </a:rPr>
              <a:t> is needed to complete the conversion of PGAL to pyruvate.</a:t>
            </a:r>
          </a:p>
          <a:p>
            <a:pPr marL="0" indent="0">
              <a:buNone/>
            </a:pPr>
            <a:endParaRPr lang="x-none" dirty="0"/>
          </a:p>
        </p:txBody>
      </p:sp>
    </p:spTree>
    <p:extLst>
      <p:ext uri="{BB962C8B-B14F-4D97-AF65-F5344CB8AC3E}">
        <p14:creationId xmlns:p14="http://schemas.microsoft.com/office/powerpoint/2010/main" xmlns="" val="3787055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DD6DA3-77DA-40BF-AC58-16782118725A}"/>
              </a:ext>
            </a:extLst>
          </p:cNvPr>
          <p:cNvSpPr>
            <a:spLocks noGrp="1"/>
          </p:cNvSpPr>
          <p:nvPr>
            <p:ph type="title"/>
          </p:nvPr>
        </p:nvSpPr>
        <p:spPr/>
        <p:txBody>
          <a:bodyPr/>
          <a:lstStyle/>
          <a:p>
            <a:r>
              <a:rPr lang="en-US" b="1" dirty="0"/>
              <a:t>GLYCOLYSIS</a:t>
            </a:r>
            <a:endParaRPr lang="x-none" b="1" dirty="0"/>
          </a:p>
        </p:txBody>
      </p:sp>
      <p:sp>
        <p:nvSpPr>
          <p:cNvPr id="3" name="Content Placeholder 2">
            <a:extLst>
              <a:ext uri="{FF2B5EF4-FFF2-40B4-BE49-F238E27FC236}">
                <a16:creationId xmlns:a16="http://schemas.microsoft.com/office/drawing/2014/main" xmlns="" id="{3D7B2299-F7B7-4E89-BDA6-A2F11AE5D2FF}"/>
              </a:ext>
            </a:extLst>
          </p:cNvPr>
          <p:cNvSpPr>
            <a:spLocks noGrp="1"/>
          </p:cNvSpPr>
          <p:nvPr>
            <p:ph idx="1"/>
          </p:nvPr>
        </p:nvSpPr>
        <p:spPr/>
        <p:txBody>
          <a:bodyPr/>
          <a:lstStyle/>
          <a:p>
            <a:pPr algn="just"/>
            <a:r>
              <a:rPr lang="en-US" sz="2000" dirty="0">
                <a:solidFill>
                  <a:schemeClr val="tx1"/>
                </a:solidFill>
              </a:rPr>
              <a:t>Glycolysis (from glycose, an older term for glucose + -lysis degradation) is the metabolic pathway that converts glucose C6H12O6, into pyruvate, CH3COCOO + H. The free energy released in this process is used to form the high-energy compounds ATP (adenosine triphosphate) and NADH (reduced nicotinamide adenine dinucleotide).</a:t>
            </a:r>
          </a:p>
          <a:p>
            <a:endParaRPr lang="x-none" dirty="0"/>
          </a:p>
        </p:txBody>
      </p:sp>
    </p:spTree>
    <p:extLst>
      <p:ext uri="{BB962C8B-B14F-4D97-AF65-F5344CB8AC3E}">
        <p14:creationId xmlns:p14="http://schemas.microsoft.com/office/powerpoint/2010/main" xmlns="" val="2364508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881DB5-1FCD-40C5-9E99-989D646DE5B5}"/>
              </a:ext>
            </a:extLst>
          </p:cNvPr>
          <p:cNvSpPr>
            <a:spLocks noGrp="1"/>
          </p:cNvSpPr>
          <p:nvPr>
            <p:ph type="title"/>
          </p:nvPr>
        </p:nvSpPr>
        <p:spPr/>
        <p:txBody>
          <a:bodyPr/>
          <a:lstStyle/>
          <a:p>
            <a:r>
              <a:rPr lang="en-US" b="1" dirty="0"/>
              <a:t>ENERGY METABOLISM</a:t>
            </a:r>
            <a:endParaRPr lang="x-none" b="1" dirty="0"/>
          </a:p>
        </p:txBody>
      </p:sp>
      <p:sp>
        <p:nvSpPr>
          <p:cNvPr id="3" name="Content Placeholder 2">
            <a:extLst>
              <a:ext uri="{FF2B5EF4-FFF2-40B4-BE49-F238E27FC236}">
                <a16:creationId xmlns:a16="http://schemas.microsoft.com/office/drawing/2014/main" xmlns="" id="{21441A41-6D4C-4F1D-9247-4954CFA0CB90}"/>
              </a:ext>
            </a:extLst>
          </p:cNvPr>
          <p:cNvSpPr>
            <a:spLocks noGrp="1"/>
          </p:cNvSpPr>
          <p:nvPr>
            <p:ph idx="1"/>
          </p:nvPr>
        </p:nvSpPr>
        <p:spPr/>
        <p:txBody>
          <a:bodyPr>
            <a:normAutofit/>
          </a:bodyPr>
          <a:lstStyle/>
          <a:p>
            <a:endParaRPr lang="en-US" sz="2800" dirty="0"/>
          </a:p>
          <a:p>
            <a:r>
              <a:rPr lang="en-US" sz="2000" dirty="0">
                <a:solidFill>
                  <a:schemeClr val="tx1"/>
                </a:solidFill>
              </a:rPr>
              <a:t>Energy metabolism can be defined as the processes that underlie food intake, burning the food to release energy, and storing the excess for the time of energy shortage.</a:t>
            </a:r>
            <a:endParaRPr lang="x-none" sz="2000" dirty="0">
              <a:solidFill>
                <a:schemeClr val="tx1"/>
              </a:solidFill>
            </a:endParaRPr>
          </a:p>
        </p:txBody>
      </p:sp>
    </p:spTree>
    <p:extLst>
      <p:ext uri="{BB962C8B-B14F-4D97-AF65-F5344CB8AC3E}">
        <p14:creationId xmlns:p14="http://schemas.microsoft.com/office/powerpoint/2010/main" xmlns="" val="4098415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587CB3-CEA3-40AB-B95F-D8A25DB13BE8}"/>
              </a:ext>
            </a:extLst>
          </p:cNvPr>
          <p:cNvSpPr>
            <a:spLocks noGrp="1"/>
          </p:cNvSpPr>
          <p:nvPr>
            <p:ph type="title"/>
          </p:nvPr>
        </p:nvSpPr>
        <p:spPr/>
        <p:txBody>
          <a:bodyPr/>
          <a:lstStyle/>
          <a:p>
            <a:r>
              <a:rPr lang="en-US" b="1" dirty="0"/>
              <a:t>Anaerobic Glycolysis</a:t>
            </a:r>
            <a:endParaRPr lang="x-none" b="1" dirty="0"/>
          </a:p>
        </p:txBody>
      </p:sp>
      <p:sp>
        <p:nvSpPr>
          <p:cNvPr id="3" name="Content Placeholder 2">
            <a:extLst>
              <a:ext uri="{FF2B5EF4-FFF2-40B4-BE49-F238E27FC236}">
                <a16:creationId xmlns:a16="http://schemas.microsoft.com/office/drawing/2014/main" xmlns="" id="{72B86E02-4E5D-4032-852B-9BFF528B2219}"/>
              </a:ext>
            </a:extLst>
          </p:cNvPr>
          <p:cNvSpPr>
            <a:spLocks noGrp="1"/>
          </p:cNvSpPr>
          <p:nvPr>
            <p:ph idx="1"/>
          </p:nvPr>
        </p:nvSpPr>
        <p:spPr/>
        <p:txBody>
          <a:bodyPr>
            <a:normAutofit/>
          </a:bodyPr>
          <a:lstStyle/>
          <a:p>
            <a:r>
              <a:rPr lang="en-US" sz="2000" dirty="0">
                <a:solidFill>
                  <a:schemeClr val="tx1"/>
                </a:solidFill>
              </a:rPr>
              <a:t>Anaerobic glycolysis has carbon dioxide and water as by product, while anaerobic glycolysis has different by products in plants and animals. Ethyl alcohol in plants and lactic acid in animals.</a:t>
            </a:r>
            <a:endParaRPr lang="x-none" sz="2000" dirty="0">
              <a:solidFill>
                <a:schemeClr val="tx1"/>
              </a:solidFill>
            </a:endParaRPr>
          </a:p>
        </p:txBody>
      </p:sp>
    </p:spTree>
    <p:extLst>
      <p:ext uri="{BB962C8B-B14F-4D97-AF65-F5344CB8AC3E}">
        <p14:creationId xmlns:p14="http://schemas.microsoft.com/office/powerpoint/2010/main" xmlns="" val="1377370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977745-D84A-406F-BA2B-659BFF4DE760}"/>
              </a:ext>
            </a:extLst>
          </p:cNvPr>
          <p:cNvSpPr>
            <a:spLocks noGrp="1"/>
          </p:cNvSpPr>
          <p:nvPr>
            <p:ph type="title"/>
          </p:nvPr>
        </p:nvSpPr>
        <p:spPr/>
        <p:txBody>
          <a:bodyPr>
            <a:normAutofit fontScale="90000"/>
          </a:bodyPr>
          <a:lstStyle/>
          <a:p>
            <a:r>
              <a:rPr lang="en-US" dirty="0"/>
              <a:t/>
            </a:r>
            <a:br>
              <a:rPr lang="en-US" dirty="0"/>
            </a:br>
            <a:r>
              <a:rPr lang="en-US" b="1" dirty="0"/>
              <a:t>Alcohol fermentation</a:t>
            </a:r>
            <a:r>
              <a:rPr lang="en-US" dirty="0">
                <a:latin typeface="+mn-lt"/>
              </a:rPr>
              <a:t/>
            </a:r>
            <a:br>
              <a:rPr lang="en-US" dirty="0">
                <a:latin typeface="+mn-lt"/>
              </a:rPr>
            </a:br>
            <a:r>
              <a:rPr lang="en-US" dirty="0">
                <a:latin typeface="+mn-lt"/>
              </a:rPr>
              <a:t/>
            </a:r>
            <a:br>
              <a:rPr lang="en-US" dirty="0">
                <a:latin typeface="+mn-lt"/>
              </a:rPr>
            </a:br>
            <a:r>
              <a:rPr lang="en-US" sz="2700" dirty="0">
                <a:latin typeface="+mn-lt"/>
              </a:rPr>
              <a:t>Most plant cells and yeasts (fungi) breakdown pyruvate to acetaldehyde, releasing CO </a:t>
            </a:r>
            <a:r>
              <a:rPr lang="en-US" sz="2700" baseline="-25000" dirty="0">
                <a:latin typeface="+mn-lt"/>
              </a:rPr>
              <a:t>2</a:t>
            </a:r>
            <a:r>
              <a:rPr lang="en-US" sz="2700" dirty="0">
                <a:latin typeface="+mn-lt"/>
              </a:rPr>
              <a:t>. The acetaldehyde is then reduced by NADH to ethanol. </a:t>
            </a:r>
            <a:r>
              <a:rPr lang="en-US" sz="2700" dirty="0"/>
              <a:t/>
            </a:r>
            <a:br>
              <a:rPr lang="en-US" sz="2700" dirty="0"/>
            </a:br>
            <a:endParaRPr lang="x-none" sz="2700" dirty="0"/>
          </a:p>
        </p:txBody>
      </p:sp>
      <p:pic>
        <p:nvPicPr>
          <p:cNvPr id="2050" name="Picture 2" descr="https://www.cliffsnotes.com/assets/23609.jpg">
            <a:extLst>
              <a:ext uri="{FF2B5EF4-FFF2-40B4-BE49-F238E27FC236}">
                <a16:creationId xmlns:a16="http://schemas.microsoft.com/office/drawing/2014/main" xmlns="" id="{0EC12778-A4AA-43B8-83B3-AADCE4D75C21}"/>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tretch>
            <a:fillRect/>
          </a:stretch>
        </p:blipFill>
        <p:spPr bwMode="auto">
          <a:xfrm>
            <a:off x="3941765" y="3653065"/>
            <a:ext cx="6214005" cy="58309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23739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E76C78-9DF3-4535-9BB4-66D326D0FA36}"/>
              </a:ext>
            </a:extLst>
          </p:cNvPr>
          <p:cNvSpPr>
            <a:spLocks noGrp="1"/>
          </p:cNvSpPr>
          <p:nvPr>
            <p:ph type="title"/>
          </p:nvPr>
        </p:nvSpPr>
        <p:spPr/>
        <p:txBody>
          <a:bodyPr/>
          <a:lstStyle/>
          <a:p>
            <a:r>
              <a:rPr lang="en-US" b="1" dirty="0"/>
              <a:t>EFFECTS OF OXYGEN DEFICIENCY</a:t>
            </a:r>
            <a:endParaRPr lang="x-none" b="1" dirty="0"/>
          </a:p>
        </p:txBody>
      </p:sp>
      <p:sp>
        <p:nvSpPr>
          <p:cNvPr id="3" name="Content Placeholder 2">
            <a:extLst>
              <a:ext uri="{FF2B5EF4-FFF2-40B4-BE49-F238E27FC236}">
                <a16:creationId xmlns:a16="http://schemas.microsoft.com/office/drawing/2014/main" xmlns="" id="{4504018E-AA2D-40CD-9E4A-9E4E36712697}"/>
              </a:ext>
            </a:extLst>
          </p:cNvPr>
          <p:cNvSpPr>
            <a:spLocks noGrp="1"/>
          </p:cNvSpPr>
          <p:nvPr>
            <p:ph idx="1"/>
          </p:nvPr>
        </p:nvSpPr>
        <p:spPr/>
        <p:txBody>
          <a:bodyPr/>
          <a:lstStyle/>
          <a:p>
            <a:r>
              <a:rPr lang="x-none" b="1" dirty="0"/>
              <a:t> </a:t>
            </a:r>
            <a:r>
              <a:rPr lang="en-US" sz="2400" b="1" dirty="0">
                <a:solidFill>
                  <a:schemeClr val="tx1"/>
                </a:solidFill>
              </a:rPr>
              <a:t>R</a:t>
            </a:r>
            <a:r>
              <a:rPr lang="x-none" sz="2400" b="1" dirty="0">
                <a:solidFill>
                  <a:schemeClr val="tx1"/>
                </a:solidFill>
              </a:rPr>
              <a:t>estriction of metabolic activity</a:t>
            </a:r>
            <a:endParaRPr lang="en-US" sz="2400" b="1" dirty="0">
              <a:solidFill>
                <a:schemeClr val="tx1"/>
              </a:solidFill>
            </a:endParaRPr>
          </a:p>
          <a:p>
            <a:pPr marL="0" indent="0">
              <a:buNone/>
            </a:pPr>
            <a:r>
              <a:rPr lang="en-US" sz="2000" dirty="0">
                <a:solidFill>
                  <a:schemeClr val="tx1"/>
                </a:solidFill>
              </a:rPr>
              <a:t> </a:t>
            </a:r>
            <a:r>
              <a:rPr lang="x-none" sz="2000" dirty="0">
                <a:solidFill>
                  <a:schemeClr val="tx1"/>
                </a:solidFill>
              </a:rPr>
              <a:t>ATP provides energy that drives chemical reactions to take place along biosynthetic pathways</a:t>
            </a:r>
            <a:r>
              <a:rPr lang="en-US" sz="2000" dirty="0">
                <a:solidFill>
                  <a:schemeClr val="tx1"/>
                </a:solidFill>
              </a:rPr>
              <a:t>.</a:t>
            </a:r>
            <a:r>
              <a:rPr lang="x-none" sz="2000" dirty="0">
                <a:solidFill>
                  <a:schemeClr val="tx1"/>
                </a:solidFill>
              </a:rPr>
              <a:t> Short-term depletion of oxygen within the tissue inhibits respiration concomitant with a reduction in ATP/ADP ratio and the adenylate energy. This has been demonstrated in potato tubers, pea and bean seeds</a:t>
            </a:r>
            <a:r>
              <a:rPr lang="en-US" sz="2000" dirty="0">
                <a:solidFill>
                  <a:schemeClr val="tx1"/>
                </a:solidFill>
              </a:rPr>
              <a:t> and</a:t>
            </a:r>
            <a:r>
              <a:rPr lang="x-none" sz="2000" dirty="0">
                <a:solidFill>
                  <a:schemeClr val="tx1"/>
                </a:solidFill>
              </a:rPr>
              <a:t> the phloem of </a:t>
            </a:r>
            <a:r>
              <a:rPr lang="x-none" sz="2000" i="1" dirty="0">
                <a:solidFill>
                  <a:schemeClr val="tx1"/>
                </a:solidFill>
              </a:rPr>
              <a:t>Ricinus</a:t>
            </a:r>
            <a:r>
              <a:rPr lang="x-none" sz="2000" dirty="0">
                <a:solidFill>
                  <a:schemeClr val="tx1"/>
                </a:solidFill>
              </a:rPr>
              <a:t> plants</a:t>
            </a:r>
            <a:r>
              <a:rPr lang="en-US" sz="2000" dirty="0">
                <a:solidFill>
                  <a:schemeClr val="tx1"/>
                </a:solidFill>
              </a:rPr>
              <a:t>.</a:t>
            </a:r>
            <a:endParaRPr lang="x-none" sz="2000" dirty="0">
              <a:solidFill>
                <a:schemeClr val="tx1"/>
              </a:solidFill>
            </a:endParaRPr>
          </a:p>
        </p:txBody>
      </p:sp>
    </p:spTree>
    <p:extLst>
      <p:ext uri="{BB962C8B-B14F-4D97-AF65-F5344CB8AC3E}">
        <p14:creationId xmlns:p14="http://schemas.microsoft.com/office/powerpoint/2010/main" xmlns="" val="3975660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6B4D91-2106-4D30-8929-8DFB9E00E459}"/>
              </a:ext>
            </a:extLst>
          </p:cNvPr>
          <p:cNvSpPr>
            <a:spLocks noGrp="1"/>
          </p:cNvSpPr>
          <p:nvPr>
            <p:ph type="title"/>
          </p:nvPr>
        </p:nvSpPr>
        <p:spPr/>
        <p:txBody>
          <a:bodyPr/>
          <a:lstStyle/>
          <a:p>
            <a:r>
              <a:rPr lang="en-US" b="1" dirty="0"/>
              <a:t>Cont.….</a:t>
            </a:r>
            <a:endParaRPr lang="x-none" b="1" dirty="0"/>
          </a:p>
        </p:txBody>
      </p:sp>
      <p:sp>
        <p:nvSpPr>
          <p:cNvPr id="3" name="Content Placeholder 2">
            <a:extLst>
              <a:ext uri="{FF2B5EF4-FFF2-40B4-BE49-F238E27FC236}">
                <a16:creationId xmlns:a16="http://schemas.microsoft.com/office/drawing/2014/main" xmlns="" id="{35B2976C-41D3-4802-9695-85E16729F5B8}"/>
              </a:ext>
            </a:extLst>
          </p:cNvPr>
          <p:cNvSpPr>
            <a:spLocks noGrp="1"/>
          </p:cNvSpPr>
          <p:nvPr>
            <p:ph idx="1"/>
          </p:nvPr>
        </p:nvSpPr>
        <p:spPr/>
        <p:txBody>
          <a:bodyPr>
            <a:normAutofit/>
          </a:bodyPr>
          <a:lstStyle/>
          <a:p>
            <a:r>
              <a:rPr lang="x-none" sz="2000" b="1" dirty="0">
                <a:solidFill>
                  <a:schemeClr val="tx1"/>
                </a:solidFill>
              </a:rPr>
              <a:t>Low oxygen slows down biosynthetic activities to save ATP</a:t>
            </a:r>
            <a:endParaRPr lang="en-US" sz="2000" b="1" dirty="0">
              <a:solidFill>
                <a:schemeClr val="tx1"/>
              </a:solidFill>
            </a:endParaRPr>
          </a:p>
          <a:p>
            <a:pPr marL="0" indent="0">
              <a:buNone/>
            </a:pPr>
            <a:r>
              <a:rPr lang="en-US" sz="2000" b="1" dirty="0">
                <a:solidFill>
                  <a:schemeClr val="tx1"/>
                </a:solidFill>
              </a:rPr>
              <a:t>     </a:t>
            </a:r>
            <a:r>
              <a:rPr lang="x-none" sz="2000" dirty="0">
                <a:solidFill>
                  <a:schemeClr val="tx1"/>
                </a:solidFill>
              </a:rPr>
              <a:t>When </a:t>
            </a:r>
            <a:r>
              <a:rPr lang="x-none" sz="2000" i="1" dirty="0">
                <a:solidFill>
                  <a:schemeClr val="tx1"/>
                </a:solidFill>
              </a:rPr>
              <a:t>Arabidopsis,</a:t>
            </a:r>
            <a:r>
              <a:rPr lang="x-none" sz="2000" dirty="0">
                <a:solidFill>
                  <a:schemeClr val="tx1"/>
                </a:solidFill>
              </a:rPr>
              <a:t> rice and rape seeds or siliques are subjected to below normal oxygen supply for two hours, they show progressive decrease in the cellular energy state. As a result, biosynthesis of lipids, protein and cell wall material are adversely affected.</a:t>
            </a:r>
            <a:endParaRPr lang="en-US" sz="2000" dirty="0">
              <a:solidFill>
                <a:schemeClr val="tx1"/>
              </a:solidFill>
            </a:endParaRPr>
          </a:p>
          <a:p>
            <a:r>
              <a:rPr lang="x-none" sz="2000" dirty="0">
                <a:solidFill>
                  <a:schemeClr val="tx1"/>
                </a:solidFill>
              </a:rPr>
              <a:t> The low oxygen concentrations within the phloem of </a:t>
            </a:r>
            <a:r>
              <a:rPr lang="x-none" sz="2000" i="1" dirty="0">
                <a:solidFill>
                  <a:schemeClr val="tx1"/>
                </a:solidFill>
              </a:rPr>
              <a:t>Ricinus </a:t>
            </a:r>
            <a:r>
              <a:rPr lang="x-none" sz="2000" dirty="0">
                <a:solidFill>
                  <a:schemeClr val="tx1"/>
                </a:solidFill>
              </a:rPr>
              <a:t>plants (around 5–6%) limit phloem energy metabolism, restricting phloem loading and transport of metabolites such as sucrose.</a:t>
            </a:r>
            <a:endParaRPr lang="en-US" sz="2000" b="1" dirty="0">
              <a:solidFill>
                <a:schemeClr val="tx1"/>
              </a:solidFill>
            </a:endParaRPr>
          </a:p>
          <a:p>
            <a:pPr marL="0" indent="0">
              <a:buNone/>
            </a:pPr>
            <a:r>
              <a:rPr lang="en-US" sz="2000" b="1" dirty="0">
                <a:solidFill>
                  <a:schemeClr val="tx1"/>
                </a:solidFill>
              </a:rPr>
              <a:t>                            </a:t>
            </a:r>
            <a:endParaRPr lang="x-none" sz="2000" dirty="0">
              <a:solidFill>
                <a:schemeClr val="tx1"/>
              </a:solidFill>
            </a:endParaRPr>
          </a:p>
        </p:txBody>
      </p:sp>
    </p:spTree>
    <p:extLst>
      <p:ext uri="{BB962C8B-B14F-4D97-AF65-F5344CB8AC3E}">
        <p14:creationId xmlns:p14="http://schemas.microsoft.com/office/powerpoint/2010/main" xmlns="" val="3874829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A9B60E-0069-4D20-B7F8-BB11186768C4}"/>
              </a:ext>
            </a:extLst>
          </p:cNvPr>
          <p:cNvSpPr>
            <a:spLocks noGrp="1"/>
          </p:cNvSpPr>
          <p:nvPr>
            <p:ph type="title"/>
          </p:nvPr>
        </p:nvSpPr>
        <p:spPr/>
        <p:txBody>
          <a:bodyPr/>
          <a:lstStyle/>
          <a:p>
            <a:r>
              <a:rPr lang="en-US" dirty="0" err="1"/>
              <a:t>Cont</a:t>
            </a:r>
            <a:r>
              <a:rPr lang="en-US" dirty="0"/>
              <a:t>….</a:t>
            </a:r>
            <a:endParaRPr lang="x-none" dirty="0"/>
          </a:p>
        </p:txBody>
      </p:sp>
      <p:sp>
        <p:nvSpPr>
          <p:cNvPr id="3" name="Content Placeholder 2">
            <a:extLst>
              <a:ext uri="{FF2B5EF4-FFF2-40B4-BE49-F238E27FC236}">
                <a16:creationId xmlns:a16="http://schemas.microsoft.com/office/drawing/2014/main" xmlns="" id="{6FAE341E-92DF-4A3B-9698-C3FB5B7F3A9C}"/>
              </a:ext>
            </a:extLst>
          </p:cNvPr>
          <p:cNvSpPr>
            <a:spLocks noGrp="1"/>
          </p:cNvSpPr>
          <p:nvPr>
            <p:ph idx="1"/>
          </p:nvPr>
        </p:nvSpPr>
        <p:spPr/>
        <p:txBody>
          <a:bodyPr>
            <a:normAutofit/>
          </a:bodyPr>
          <a:lstStyle/>
          <a:p>
            <a:r>
              <a:rPr lang="x-none" sz="2000" b="1" dirty="0">
                <a:solidFill>
                  <a:schemeClr val="tx1"/>
                </a:solidFill>
              </a:rPr>
              <a:t>Low internal oxygen supply leads to less consumption of ATP:</a:t>
            </a:r>
            <a:endParaRPr lang="en-US" sz="2000" b="1" dirty="0">
              <a:solidFill>
                <a:schemeClr val="tx1"/>
              </a:solidFill>
            </a:endParaRPr>
          </a:p>
          <a:p>
            <a:pPr marL="0" indent="0">
              <a:buNone/>
            </a:pPr>
            <a:r>
              <a:rPr lang="en-US" sz="2000" dirty="0">
                <a:solidFill>
                  <a:schemeClr val="tx1"/>
                </a:solidFill>
              </a:rPr>
              <a:t> </a:t>
            </a:r>
            <a:r>
              <a:rPr lang="x-none" sz="2000" dirty="0">
                <a:solidFill>
                  <a:schemeClr val="tx1"/>
                </a:solidFill>
              </a:rPr>
              <a:t>Two biochemical pathways, differing in their energy requirements,  are involved in sucrose breakdown into hexose phosphates.</a:t>
            </a:r>
            <a:endParaRPr lang="en-US" sz="2000" dirty="0">
              <a:solidFill>
                <a:schemeClr val="tx1"/>
              </a:solidFill>
            </a:endParaRPr>
          </a:p>
          <a:p>
            <a:pPr marL="514350" indent="-514350">
              <a:buFont typeface="+mj-lt"/>
              <a:buAutoNum type="arabicPeriod"/>
            </a:pPr>
            <a:r>
              <a:rPr lang="en-US" sz="2000" b="1" dirty="0">
                <a:solidFill>
                  <a:schemeClr val="tx1"/>
                </a:solidFill>
              </a:rPr>
              <a:t>Pathway require ATP</a:t>
            </a:r>
          </a:p>
          <a:p>
            <a:pPr marL="0" indent="0">
              <a:buNone/>
            </a:pPr>
            <a:r>
              <a:rPr lang="en-US" sz="2000" b="1" dirty="0">
                <a:solidFill>
                  <a:schemeClr val="tx1"/>
                </a:solidFill>
              </a:rPr>
              <a:t> </a:t>
            </a:r>
            <a:r>
              <a:rPr lang="x-none" sz="2000" dirty="0">
                <a:solidFill>
                  <a:schemeClr val="tx1"/>
                </a:solidFill>
              </a:rPr>
              <a:t>The pathway that involves the enzymes, invertase and hexokinase </a:t>
            </a:r>
            <a:r>
              <a:rPr lang="en-US" sz="2000" dirty="0">
                <a:solidFill>
                  <a:schemeClr val="tx1"/>
                </a:solidFill>
              </a:rPr>
              <a:t>  </a:t>
            </a:r>
            <a:r>
              <a:rPr lang="x-none" sz="2000" dirty="0">
                <a:solidFill>
                  <a:schemeClr val="tx1"/>
                </a:solidFill>
              </a:rPr>
              <a:t>consumes two molecules of ATP when one molecule of sucrose is metabolized.</a:t>
            </a:r>
            <a:endParaRPr lang="x-none" sz="2000" b="1" dirty="0">
              <a:solidFill>
                <a:schemeClr val="tx1"/>
              </a:solidFill>
            </a:endParaRPr>
          </a:p>
        </p:txBody>
      </p:sp>
    </p:spTree>
    <p:extLst>
      <p:ext uri="{BB962C8B-B14F-4D97-AF65-F5344CB8AC3E}">
        <p14:creationId xmlns:p14="http://schemas.microsoft.com/office/powerpoint/2010/main" xmlns="" val="2007116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E1360F-A25D-4C6A-9077-A405EF9DEC30}"/>
              </a:ext>
            </a:extLst>
          </p:cNvPr>
          <p:cNvSpPr>
            <a:spLocks noGrp="1"/>
          </p:cNvSpPr>
          <p:nvPr>
            <p:ph type="title"/>
          </p:nvPr>
        </p:nvSpPr>
        <p:spPr/>
        <p:txBody>
          <a:bodyPr/>
          <a:lstStyle/>
          <a:p>
            <a:r>
              <a:rPr lang="en-US" b="1" dirty="0"/>
              <a:t>2.Pathway not require ATP</a:t>
            </a:r>
            <a:br>
              <a:rPr lang="en-US" b="1" dirty="0"/>
            </a:br>
            <a:endParaRPr lang="x-none" dirty="0"/>
          </a:p>
        </p:txBody>
      </p:sp>
      <p:sp>
        <p:nvSpPr>
          <p:cNvPr id="3" name="Content Placeholder 2">
            <a:extLst>
              <a:ext uri="{FF2B5EF4-FFF2-40B4-BE49-F238E27FC236}">
                <a16:creationId xmlns:a16="http://schemas.microsoft.com/office/drawing/2014/main" xmlns="" id="{D1FDE153-7943-40D6-83F5-CC31D0D054F3}"/>
              </a:ext>
            </a:extLst>
          </p:cNvPr>
          <p:cNvSpPr>
            <a:spLocks noGrp="1"/>
          </p:cNvSpPr>
          <p:nvPr>
            <p:ph idx="1"/>
          </p:nvPr>
        </p:nvSpPr>
        <p:spPr>
          <a:xfrm>
            <a:off x="2592925" y="2133600"/>
            <a:ext cx="8915400" cy="3777622"/>
          </a:xfrm>
        </p:spPr>
        <p:txBody>
          <a:bodyPr>
            <a:normAutofit/>
          </a:bodyPr>
          <a:lstStyle/>
          <a:p>
            <a:pPr marL="0" indent="0">
              <a:buNone/>
            </a:pPr>
            <a:r>
              <a:rPr lang="x-none" sz="2000" dirty="0">
                <a:solidFill>
                  <a:schemeClr val="tx1"/>
                </a:solidFill>
              </a:rPr>
              <a:t>The other degradation pathway involving</a:t>
            </a:r>
            <a:r>
              <a:rPr lang="en-US" sz="2000" dirty="0">
                <a:solidFill>
                  <a:schemeClr val="tx1"/>
                </a:solidFill>
              </a:rPr>
              <a:t> </a:t>
            </a:r>
            <a:r>
              <a:rPr lang="x-none" sz="2000" dirty="0">
                <a:solidFill>
                  <a:schemeClr val="tx1"/>
                </a:solidFill>
              </a:rPr>
              <a:t>sucrose</a:t>
            </a:r>
            <a:r>
              <a:rPr lang="en-US" sz="2000" dirty="0">
                <a:solidFill>
                  <a:schemeClr val="tx1"/>
                </a:solidFill>
              </a:rPr>
              <a:t> </a:t>
            </a:r>
            <a:r>
              <a:rPr lang="x-none" sz="2000" dirty="0">
                <a:solidFill>
                  <a:schemeClr val="tx1"/>
                </a:solidFill>
              </a:rPr>
              <a:t>synthase </a:t>
            </a:r>
            <a:r>
              <a:rPr lang="x-none" sz="2000" i="1" dirty="0">
                <a:solidFill>
                  <a:schemeClr val="tx1"/>
                </a:solidFill>
              </a:rPr>
              <a:t>(SuSy)</a:t>
            </a:r>
            <a:r>
              <a:rPr lang="en-US" sz="2000" i="1" dirty="0">
                <a:solidFill>
                  <a:schemeClr val="tx1"/>
                </a:solidFill>
              </a:rPr>
              <a:t> </a:t>
            </a:r>
            <a:r>
              <a:rPr lang="x-none" sz="2000" dirty="0">
                <a:solidFill>
                  <a:schemeClr val="tx1"/>
                </a:solidFill>
              </a:rPr>
              <a:t> and UDP-glucose pyrophosphorylase requires no ATP. Instead it uses one molecule of inorganic pyrophosphate (PPi) per sucrose molecule.</a:t>
            </a:r>
            <a:endParaRPr lang="en-US" sz="2000" dirty="0">
              <a:solidFill>
                <a:schemeClr val="tx1"/>
              </a:solidFill>
            </a:endParaRPr>
          </a:p>
          <a:p>
            <a:r>
              <a:rPr lang="en-US" sz="2000" dirty="0">
                <a:solidFill>
                  <a:schemeClr val="tx1"/>
                </a:solidFill>
              </a:rPr>
              <a:t> </a:t>
            </a:r>
            <a:r>
              <a:rPr lang="x-none" sz="2000" dirty="0">
                <a:solidFill>
                  <a:schemeClr val="tx1"/>
                </a:solidFill>
              </a:rPr>
              <a:t>Another characteristic about the </a:t>
            </a:r>
            <a:r>
              <a:rPr lang="x-none" sz="2000" i="1" dirty="0">
                <a:solidFill>
                  <a:schemeClr val="tx1"/>
                </a:solidFill>
              </a:rPr>
              <a:t>(SuSy)</a:t>
            </a:r>
            <a:r>
              <a:rPr lang="x-none" sz="2000" dirty="0">
                <a:solidFill>
                  <a:schemeClr val="tx1"/>
                </a:solidFill>
              </a:rPr>
              <a:t> gene is that it is upregulated in an oxygen-deficient environment, whereas low levels of oxygen down-regulate the invertase gene. This switch  indeed provides protection to plants because it saves ATP, conserves oxygen and allows higher oxygen concentrations to be maintained</a:t>
            </a:r>
            <a:r>
              <a:rPr lang="en-US" sz="2000" dirty="0">
                <a:solidFill>
                  <a:schemeClr val="tx1"/>
                </a:solidFill>
              </a:rPr>
              <a:t>.</a:t>
            </a:r>
            <a:endParaRPr lang="x-none" sz="2000" b="1" dirty="0">
              <a:solidFill>
                <a:schemeClr val="tx1"/>
              </a:solidFill>
            </a:endParaRPr>
          </a:p>
        </p:txBody>
      </p:sp>
    </p:spTree>
    <p:extLst>
      <p:ext uri="{BB962C8B-B14F-4D97-AF65-F5344CB8AC3E}">
        <p14:creationId xmlns:p14="http://schemas.microsoft.com/office/powerpoint/2010/main" xmlns="" val="3884121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F8CAA19B-C6DD-4495-B29A-BB0177B23C21}"/>
              </a:ext>
            </a:extLst>
          </p:cNvPr>
          <p:cNvSpPr/>
          <p:nvPr/>
        </p:nvSpPr>
        <p:spPr>
          <a:xfrm>
            <a:off x="4824788" y="2967335"/>
            <a:ext cx="3237172" cy="923330"/>
          </a:xfrm>
          <a:prstGeom prst="rect">
            <a:avLst/>
          </a:prstGeom>
          <a:noFill/>
        </p:spPr>
        <p:txBody>
          <a:bodyPr wrap="square" lIns="91440" tIns="45720" rIns="91440" bIns="45720">
            <a:spAutoFit/>
          </a:bodyPr>
          <a:lstStyle/>
          <a:p>
            <a:pPr algn="ctr"/>
            <a:r>
              <a:rPr lang="en-US" sz="5400" b="1" cap="none" spc="0" dirty="0">
                <a:ln w="13462">
                  <a:solidFill>
                    <a:schemeClr val="bg1"/>
                  </a:solidFill>
                  <a:prstDash val="solid"/>
                </a:ln>
                <a:solidFill>
                  <a:schemeClr val="tx1">
                    <a:lumMod val="85000"/>
                    <a:lumOff val="15000"/>
                  </a:schemeClr>
                </a:solidFill>
                <a:effectLst>
                  <a:glow rad="63500">
                    <a:schemeClr val="accent2">
                      <a:satMod val="175000"/>
                      <a:alpha val="40000"/>
                    </a:schemeClr>
                  </a:glow>
                  <a:outerShdw dist="38100" dir="2700000" algn="bl" rotWithShape="0">
                    <a:schemeClr val="accent5"/>
                  </a:outerShdw>
                </a:effectLst>
              </a:rPr>
              <a:t>THANKS</a:t>
            </a:r>
          </a:p>
        </p:txBody>
      </p:sp>
    </p:spTree>
    <p:extLst>
      <p:ext uri="{BB962C8B-B14F-4D97-AF65-F5344CB8AC3E}">
        <p14:creationId xmlns:p14="http://schemas.microsoft.com/office/powerpoint/2010/main" xmlns="" val="796806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887FA6-A1E4-44B4-A3DA-D4C27E9676A3}"/>
              </a:ext>
            </a:extLst>
          </p:cNvPr>
          <p:cNvSpPr>
            <a:spLocks noGrp="1"/>
          </p:cNvSpPr>
          <p:nvPr>
            <p:ph type="title"/>
          </p:nvPr>
        </p:nvSpPr>
        <p:spPr/>
        <p:txBody>
          <a:bodyPr/>
          <a:lstStyle/>
          <a:p>
            <a:r>
              <a:rPr lang="en-US" b="1" dirty="0"/>
              <a:t>Conti</a:t>
            </a:r>
            <a:r>
              <a:rPr lang="en-US" dirty="0"/>
              <a:t>…..</a:t>
            </a:r>
            <a:endParaRPr lang="x-none" dirty="0"/>
          </a:p>
        </p:txBody>
      </p:sp>
      <p:sp>
        <p:nvSpPr>
          <p:cNvPr id="3" name="Content Placeholder 2">
            <a:extLst>
              <a:ext uri="{FF2B5EF4-FFF2-40B4-BE49-F238E27FC236}">
                <a16:creationId xmlns:a16="http://schemas.microsoft.com/office/drawing/2014/main" xmlns="" id="{7D7AEB5C-2261-4148-97A0-0710315F8240}"/>
              </a:ext>
            </a:extLst>
          </p:cNvPr>
          <p:cNvSpPr>
            <a:spLocks noGrp="1"/>
          </p:cNvSpPr>
          <p:nvPr>
            <p:ph idx="1"/>
          </p:nvPr>
        </p:nvSpPr>
        <p:spPr/>
        <p:txBody>
          <a:bodyPr>
            <a:normAutofit/>
          </a:bodyPr>
          <a:lstStyle/>
          <a:p>
            <a:r>
              <a:rPr lang="en-US" sz="2000" dirty="0">
                <a:solidFill>
                  <a:schemeClr val="tx1"/>
                </a:solidFill>
              </a:rPr>
              <a:t>The digested food is carried to cells by the circulatory system. The food is then broken down into pyruvate. The fate of pyruvate depends on the presence of oxygen. In presence of oxygen, products formed are Carbon dioxide, water and energy. In absence of oxygen, products are Lactic acid and energy. In case of plants, in absence of oxygen result into Ethanol and energy, and the same products are released in case of animals.</a:t>
            </a:r>
            <a:endParaRPr lang="x-none" sz="2000" dirty="0">
              <a:solidFill>
                <a:schemeClr val="tx1"/>
              </a:solidFill>
            </a:endParaRPr>
          </a:p>
        </p:txBody>
      </p:sp>
    </p:spTree>
    <p:extLst>
      <p:ext uri="{BB962C8B-B14F-4D97-AF65-F5344CB8AC3E}">
        <p14:creationId xmlns:p14="http://schemas.microsoft.com/office/powerpoint/2010/main" xmlns="" val="2752623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24B92D-8F68-430D-99DE-68A5986AA3C9}"/>
              </a:ext>
            </a:extLst>
          </p:cNvPr>
          <p:cNvSpPr>
            <a:spLocks noGrp="1"/>
          </p:cNvSpPr>
          <p:nvPr>
            <p:ph type="title"/>
          </p:nvPr>
        </p:nvSpPr>
        <p:spPr/>
        <p:txBody>
          <a:bodyPr/>
          <a:lstStyle/>
          <a:p>
            <a:r>
              <a:rPr lang="en-US" b="1" dirty="0"/>
              <a:t>OXYGEN DEFICIENCY</a:t>
            </a:r>
            <a:endParaRPr lang="x-none" b="1" dirty="0"/>
          </a:p>
        </p:txBody>
      </p:sp>
      <p:sp>
        <p:nvSpPr>
          <p:cNvPr id="3" name="Content Placeholder 2">
            <a:extLst>
              <a:ext uri="{FF2B5EF4-FFF2-40B4-BE49-F238E27FC236}">
                <a16:creationId xmlns:a16="http://schemas.microsoft.com/office/drawing/2014/main" xmlns="" id="{9BC19388-D9A8-42CF-A6C4-5C0BCE258F34}"/>
              </a:ext>
            </a:extLst>
          </p:cNvPr>
          <p:cNvSpPr>
            <a:spLocks noGrp="1"/>
          </p:cNvSpPr>
          <p:nvPr>
            <p:ph idx="1"/>
          </p:nvPr>
        </p:nvSpPr>
        <p:spPr/>
        <p:txBody>
          <a:bodyPr>
            <a:normAutofit lnSpcReduction="10000"/>
          </a:bodyPr>
          <a:lstStyle/>
          <a:p>
            <a:pPr algn="just">
              <a:buFont typeface="Wingdings" panose="05000000000000000000" pitchFamily="2" charset="2"/>
              <a:buChar char="§"/>
            </a:pPr>
            <a:r>
              <a:rPr lang="x-none" sz="2400" dirty="0">
                <a:solidFill>
                  <a:schemeClr val="tx1"/>
                </a:solidFill>
              </a:rPr>
              <a:t>Reduction in oxygen level below ambient levels poses a significant threat to the survival of a plant. Such deficiency may be caused by temporary flooding,  water logging or microbial attack.</a:t>
            </a:r>
            <a:endParaRPr lang="en-US" sz="2400" dirty="0">
              <a:solidFill>
                <a:schemeClr val="tx1"/>
              </a:solidFill>
            </a:endParaRPr>
          </a:p>
          <a:p>
            <a:pPr algn="just"/>
            <a:r>
              <a:rPr lang="x-none" sz="2400" dirty="0">
                <a:solidFill>
                  <a:schemeClr val="tx1"/>
                </a:solidFill>
              </a:rPr>
              <a:t> Plant growth is affected by an oxygen-deficient environment</a:t>
            </a:r>
            <a:r>
              <a:rPr lang="en-US" sz="2400" dirty="0">
                <a:solidFill>
                  <a:schemeClr val="tx1"/>
                </a:solidFill>
              </a:rPr>
              <a:t>.</a:t>
            </a:r>
          </a:p>
          <a:p>
            <a:pPr algn="just"/>
            <a:r>
              <a:rPr lang="x-none" sz="2400" dirty="0">
                <a:solidFill>
                  <a:schemeClr val="tx1"/>
                </a:solidFill>
              </a:rPr>
              <a:t>The yield of a crop in such adverse circumstances is reduced drastically. The main reason for reduced yield is low ATP production, resulting from inadequate oxidative phosphorylation</a:t>
            </a:r>
            <a:r>
              <a:rPr lang="en-US" sz="2400" dirty="0">
                <a:solidFill>
                  <a:schemeClr val="tx1"/>
                </a:solidFill>
              </a:rPr>
              <a:t>.</a:t>
            </a:r>
            <a:endParaRPr lang="x-none" sz="2400" dirty="0">
              <a:solidFill>
                <a:schemeClr val="tx1"/>
              </a:solidFill>
            </a:endParaRPr>
          </a:p>
        </p:txBody>
      </p:sp>
    </p:spTree>
    <p:extLst>
      <p:ext uri="{BB962C8B-B14F-4D97-AF65-F5344CB8AC3E}">
        <p14:creationId xmlns:p14="http://schemas.microsoft.com/office/powerpoint/2010/main" xmlns="" val="4260890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8A94C1-A4D5-4B04-BFD8-6EB2EFAEBE9C}"/>
              </a:ext>
            </a:extLst>
          </p:cNvPr>
          <p:cNvSpPr>
            <a:spLocks noGrp="1"/>
          </p:cNvSpPr>
          <p:nvPr>
            <p:ph type="title"/>
          </p:nvPr>
        </p:nvSpPr>
        <p:spPr/>
        <p:txBody>
          <a:bodyPr/>
          <a:lstStyle/>
          <a:p>
            <a:r>
              <a:rPr lang="en-US" sz="4000" b="1" dirty="0"/>
              <a:t>Conti</a:t>
            </a:r>
            <a:r>
              <a:rPr lang="en-US" b="1" dirty="0"/>
              <a:t>.</a:t>
            </a:r>
            <a:r>
              <a:rPr lang="en-US" dirty="0"/>
              <a:t>….</a:t>
            </a:r>
            <a:endParaRPr lang="x-none" dirty="0"/>
          </a:p>
        </p:txBody>
      </p:sp>
      <p:sp>
        <p:nvSpPr>
          <p:cNvPr id="3" name="Content Placeholder 2">
            <a:extLst>
              <a:ext uri="{FF2B5EF4-FFF2-40B4-BE49-F238E27FC236}">
                <a16:creationId xmlns:a16="http://schemas.microsoft.com/office/drawing/2014/main" xmlns="" id="{1EB52E88-0AD6-4DE3-A5A0-41385A17EF76}"/>
              </a:ext>
            </a:extLst>
          </p:cNvPr>
          <p:cNvSpPr>
            <a:spLocks noGrp="1"/>
          </p:cNvSpPr>
          <p:nvPr>
            <p:ph idx="1"/>
          </p:nvPr>
        </p:nvSpPr>
        <p:spPr/>
        <p:txBody>
          <a:bodyPr/>
          <a:lstStyle/>
          <a:p>
            <a:pPr algn="just"/>
            <a:r>
              <a:rPr lang="x-none" sz="2400" dirty="0">
                <a:solidFill>
                  <a:schemeClr val="tx1"/>
                </a:solidFill>
              </a:rPr>
              <a:t>In extreme cases of the total absence of oxygen, the affected plant switches over to alternative pathways leading to fermentation. The latter yields only up to 3 molecules of ATP instead of up to 39 generated under aerobic condition. </a:t>
            </a:r>
            <a:endParaRPr lang="en-US" sz="2400" dirty="0">
              <a:solidFill>
                <a:schemeClr val="tx1"/>
              </a:solidFill>
            </a:endParaRPr>
          </a:p>
          <a:p>
            <a:pPr algn="just"/>
            <a:r>
              <a:rPr lang="x-none" sz="2400" dirty="0">
                <a:solidFill>
                  <a:schemeClr val="tx1"/>
                </a:solidFill>
              </a:rPr>
              <a:t>The fermentation process is also accompanied by the induction of glycolysis and the accumulation of lactate and ethanol.</a:t>
            </a:r>
          </a:p>
          <a:p>
            <a:endParaRPr lang="x-none" dirty="0"/>
          </a:p>
        </p:txBody>
      </p:sp>
    </p:spTree>
    <p:extLst>
      <p:ext uri="{BB962C8B-B14F-4D97-AF65-F5344CB8AC3E}">
        <p14:creationId xmlns:p14="http://schemas.microsoft.com/office/powerpoint/2010/main" xmlns="" val="1370472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47778B-3B5C-4BBF-8173-A466D385958D}"/>
              </a:ext>
            </a:extLst>
          </p:cNvPr>
          <p:cNvSpPr>
            <a:spLocks noGrp="1"/>
          </p:cNvSpPr>
          <p:nvPr>
            <p:ph type="title"/>
          </p:nvPr>
        </p:nvSpPr>
        <p:spPr/>
        <p:txBody>
          <a:bodyPr/>
          <a:lstStyle/>
          <a:p>
            <a:r>
              <a:rPr lang="en-US" sz="4000" b="1" dirty="0"/>
              <a:t>Cont.</a:t>
            </a:r>
            <a:r>
              <a:rPr lang="en-US" dirty="0"/>
              <a:t>….</a:t>
            </a:r>
            <a:endParaRPr lang="x-none" dirty="0"/>
          </a:p>
        </p:txBody>
      </p:sp>
      <p:sp>
        <p:nvSpPr>
          <p:cNvPr id="3" name="Content Placeholder 2">
            <a:extLst>
              <a:ext uri="{FF2B5EF4-FFF2-40B4-BE49-F238E27FC236}">
                <a16:creationId xmlns:a16="http://schemas.microsoft.com/office/drawing/2014/main" xmlns="" id="{F6FB9636-3875-4EC4-A15A-BC376BB51B65}"/>
              </a:ext>
            </a:extLst>
          </p:cNvPr>
          <p:cNvSpPr>
            <a:spLocks noGrp="1"/>
          </p:cNvSpPr>
          <p:nvPr>
            <p:ph idx="1"/>
          </p:nvPr>
        </p:nvSpPr>
        <p:spPr/>
        <p:txBody>
          <a:bodyPr>
            <a:normAutofit/>
          </a:bodyPr>
          <a:lstStyle/>
          <a:p>
            <a:pPr algn="just"/>
            <a:r>
              <a:rPr lang="x-none" sz="2000" dirty="0">
                <a:solidFill>
                  <a:schemeClr val="tx1"/>
                </a:solidFill>
              </a:rPr>
              <a:t>Equally important is another problem in which oxygen does not reach tissues in the inner parts of the plant body, even though there may be a normal oxygen level in the environment.</a:t>
            </a:r>
            <a:endParaRPr lang="en-US" sz="2000" dirty="0">
              <a:solidFill>
                <a:schemeClr val="tx1"/>
              </a:solidFill>
            </a:endParaRPr>
          </a:p>
          <a:p>
            <a:pPr algn="just"/>
            <a:r>
              <a:rPr lang="x-none" sz="2000" dirty="0">
                <a:solidFill>
                  <a:schemeClr val="tx1"/>
                </a:solidFill>
              </a:rPr>
              <a:t> Lack of intercellular spaces restricts internal oxygen diffusion and slows down oxygen delivery to internal tissues.</a:t>
            </a:r>
          </a:p>
        </p:txBody>
      </p:sp>
    </p:spTree>
    <p:extLst>
      <p:ext uri="{BB962C8B-B14F-4D97-AF65-F5344CB8AC3E}">
        <p14:creationId xmlns:p14="http://schemas.microsoft.com/office/powerpoint/2010/main" xmlns="" val="454712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D819E5-6CA2-4B70-8E5A-48BF0193B6F2}"/>
              </a:ext>
            </a:extLst>
          </p:cNvPr>
          <p:cNvSpPr>
            <a:spLocks noGrp="1"/>
          </p:cNvSpPr>
          <p:nvPr>
            <p:ph type="title"/>
          </p:nvPr>
        </p:nvSpPr>
        <p:spPr/>
        <p:txBody>
          <a:bodyPr/>
          <a:lstStyle/>
          <a:p>
            <a:r>
              <a:rPr lang="en-US" b="1" dirty="0"/>
              <a:t>ANOXIA</a:t>
            </a:r>
            <a:endParaRPr lang="x-none" b="1" dirty="0"/>
          </a:p>
        </p:txBody>
      </p:sp>
      <p:sp>
        <p:nvSpPr>
          <p:cNvPr id="3" name="Content Placeholder 2">
            <a:extLst>
              <a:ext uri="{FF2B5EF4-FFF2-40B4-BE49-F238E27FC236}">
                <a16:creationId xmlns:a16="http://schemas.microsoft.com/office/drawing/2014/main" xmlns="" id="{EE6CF5F7-F68F-43D2-9EB5-EDCB6DA33333}"/>
              </a:ext>
            </a:extLst>
          </p:cNvPr>
          <p:cNvSpPr>
            <a:spLocks noGrp="1"/>
          </p:cNvSpPr>
          <p:nvPr>
            <p:ph idx="1"/>
          </p:nvPr>
        </p:nvSpPr>
        <p:spPr>
          <a:xfrm>
            <a:off x="868680" y="1878634"/>
            <a:ext cx="10515600" cy="4351338"/>
          </a:xfrm>
        </p:spPr>
        <p:txBody>
          <a:bodyPr anchor="t"/>
          <a:lstStyle/>
          <a:p>
            <a:pPr algn="just"/>
            <a:r>
              <a:rPr lang="en-US" dirty="0"/>
              <a:t> </a:t>
            </a:r>
            <a:r>
              <a:rPr lang="en-US" sz="2400" dirty="0">
                <a:solidFill>
                  <a:schemeClr val="tx1"/>
                </a:solidFill>
              </a:rPr>
              <a:t>W</a:t>
            </a:r>
            <a:r>
              <a:rPr lang="x-none" sz="2400" dirty="0">
                <a:solidFill>
                  <a:schemeClr val="tx1"/>
                </a:solidFill>
              </a:rPr>
              <a:t>hen the oxygen supply is dangerously lo</a:t>
            </a:r>
            <a:r>
              <a:rPr lang="en-US" sz="2400" dirty="0">
                <a:solidFill>
                  <a:schemeClr val="tx1"/>
                </a:solidFill>
              </a:rPr>
              <a:t>w and mitochondrial production of ATP is insignificant compared to that generated by glycolysis and fermentation, this state is called anoxia.</a:t>
            </a:r>
          </a:p>
          <a:p>
            <a:pPr algn="just">
              <a:buFont typeface="Arial" panose="020B0604020202020204" pitchFamily="34" charset="0"/>
              <a:buChar char="•"/>
            </a:pPr>
            <a:r>
              <a:rPr lang="en-US" sz="2400" dirty="0">
                <a:solidFill>
                  <a:prstClr val="black"/>
                </a:solidFill>
              </a:rPr>
              <a:t>O</a:t>
            </a:r>
            <a:r>
              <a:rPr lang="x-none" sz="2400" dirty="0">
                <a:solidFill>
                  <a:prstClr val="black"/>
                </a:solidFill>
              </a:rPr>
              <a:t>xygen supply into internal tissues falls below the rate at which oxygen is consumed by such tissues. </a:t>
            </a:r>
            <a:endParaRPr lang="en-US" sz="2400" dirty="0"/>
          </a:p>
          <a:p>
            <a:pPr marL="0" indent="0">
              <a:buNone/>
            </a:pPr>
            <a:endParaRPr lang="x-none" dirty="0"/>
          </a:p>
        </p:txBody>
      </p:sp>
    </p:spTree>
    <p:extLst>
      <p:ext uri="{BB962C8B-B14F-4D97-AF65-F5344CB8AC3E}">
        <p14:creationId xmlns:p14="http://schemas.microsoft.com/office/powerpoint/2010/main" xmlns="" val="240455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F92D02-C992-4FA8-81E6-1CA22A4FCDE6}"/>
              </a:ext>
            </a:extLst>
          </p:cNvPr>
          <p:cNvSpPr>
            <a:spLocks noGrp="1"/>
          </p:cNvSpPr>
          <p:nvPr>
            <p:ph type="title"/>
          </p:nvPr>
        </p:nvSpPr>
        <p:spPr>
          <a:xfrm>
            <a:off x="692426" y="391629"/>
            <a:ext cx="10515600" cy="1325563"/>
          </a:xfrm>
        </p:spPr>
        <p:txBody>
          <a:bodyPr/>
          <a:lstStyle/>
          <a:p>
            <a:r>
              <a:rPr lang="en-US" b="1" dirty="0"/>
              <a:t>HYPOXIA &amp; NORMAXIA</a:t>
            </a:r>
            <a:endParaRPr lang="x-none" b="1" dirty="0"/>
          </a:p>
        </p:txBody>
      </p:sp>
      <p:sp>
        <p:nvSpPr>
          <p:cNvPr id="3" name="Content Placeholder 2">
            <a:extLst>
              <a:ext uri="{FF2B5EF4-FFF2-40B4-BE49-F238E27FC236}">
                <a16:creationId xmlns:a16="http://schemas.microsoft.com/office/drawing/2014/main" xmlns="" id="{9C447B01-DFED-4330-B9D6-6F0050F55917}"/>
              </a:ext>
            </a:extLst>
          </p:cNvPr>
          <p:cNvSpPr>
            <a:spLocks noGrp="1"/>
          </p:cNvSpPr>
          <p:nvPr>
            <p:ph idx="1"/>
          </p:nvPr>
        </p:nvSpPr>
        <p:spPr>
          <a:xfrm>
            <a:off x="887896" y="1865381"/>
            <a:ext cx="10465904" cy="4351338"/>
          </a:xfrm>
        </p:spPr>
        <p:txBody>
          <a:bodyPr/>
          <a:lstStyle/>
          <a:p>
            <a:pPr algn="just"/>
            <a:r>
              <a:rPr lang="en-US" sz="2400" b="1" dirty="0">
                <a:solidFill>
                  <a:schemeClr val="tx1"/>
                </a:solidFill>
              </a:rPr>
              <a:t>HYPOXIA</a:t>
            </a:r>
          </a:p>
          <a:p>
            <a:pPr marL="0" indent="0" algn="just">
              <a:buNone/>
            </a:pPr>
            <a:r>
              <a:rPr lang="en-US" sz="2400" dirty="0">
                <a:solidFill>
                  <a:schemeClr val="tx1"/>
                </a:solidFill>
              </a:rPr>
              <a:t>W</a:t>
            </a:r>
            <a:r>
              <a:rPr lang="x-none" sz="2400" dirty="0">
                <a:solidFill>
                  <a:schemeClr val="tx1"/>
                </a:solidFill>
              </a:rPr>
              <a:t>hen the level is low but not threatening</a:t>
            </a:r>
            <a:r>
              <a:rPr lang="en-US" sz="2400" dirty="0">
                <a:solidFill>
                  <a:schemeClr val="tx1"/>
                </a:solidFill>
              </a:rPr>
              <a:t>  and enough to limit the production of ATP by mitochondria, this state is called hypoxia.</a:t>
            </a:r>
          </a:p>
          <a:p>
            <a:pPr marL="0" indent="0" algn="just">
              <a:buNone/>
            </a:pPr>
            <a:endParaRPr lang="en-US" sz="2400" dirty="0">
              <a:solidFill>
                <a:schemeClr val="tx1"/>
              </a:solidFill>
            </a:endParaRPr>
          </a:p>
          <a:p>
            <a:pPr algn="just"/>
            <a:r>
              <a:rPr lang="en-US" sz="2400" b="1" dirty="0">
                <a:solidFill>
                  <a:schemeClr val="tx1"/>
                </a:solidFill>
              </a:rPr>
              <a:t>NORMAXIA</a:t>
            </a:r>
          </a:p>
          <a:p>
            <a:pPr marL="0" indent="0" algn="just">
              <a:buNone/>
            </a:pPr>
            <a:r>
              <a:rPr lang="en-US" sz="2400" dirty="0">
                <a:solidFill>
                  <a:schemeClr val="tx1"/>
                </a:solidFill>
              </a:rPr>
              <a:t>When oxygen available at normal level, this state is called </a:t>
            </a:r>
            <a:r>
              <a:rPr lang="en-US" sz="2400" dirty="0" err="1">
                <a:solidFill>
                  <a:schemeClr val="tx1"/>
                </a:solidFill>
              </a:rPr>
              <a:t>normaxia</a:t>
            </a:r>
            <a:r>
              <a:rPr lang="en-US" sz="2400" dirty="0">
                <a:solidFill>
                  <a:schemeClr val="tx1"/>
                </a:solidFill>
              </a:rPr>
              <a:t>.</a:t>
            </a:r>
          </a:p>
          <a:p>
            <a:pPr marL="0" indent="0">
              <a:buNone/>
            </a:pPr>
            <a:endParaRPr lang="x-none" dirty="0"/>
          </a:p>
        </p:txBody>
      </p:sp>
    </p:spTree>
    <p:extLst>
      <p:ext uri="{BB962C8B-B14F-4D97-AF65-F5344CB8AC3E}">
        <p14:creationId xmlns:p14="http://schemas.microsoft.com/office/powerpoint/2010/main" xmlns="" val="744038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8C7721-8B45-4E55-913A-AA4DE0FD4AD3}"/>
              </a:ext>
            </a:extLst>
          </p:cNvPr>
          <p:cNvSpPr>
            <a:spLocks noGrp="1"/>
          </p:cNvSpPr>
          <p:nvPr>
            <p:ph type="title"/>
          </p:nvPr>
        </p:nvSpPr>
        <p:spPr/>
        <p:txBody>
          <a:bodyPr/>
          <a:lstStyle/>
          <a:p>
            <a:r>
              <a:rPr lang="x-none" b="1" dirty="0"/>
              <a:t>How do plants sense that oxygen concentration is low?</a:t>
            </a:r>
            <a:endParaRPr lang="x-none" dirty="0"/>
          </a:p>
        </p:txBody>
      </p:sp>
      <p:sp>
        <p:nvSpPr>
          <p:cNvPr id="3" name="Content Placeholder 2">
            <a:extLst>
              <a:ext uri="{FF2B5EF4-FFF2-40B4-BE49-F238E27FC236}">
                <a16:creationId xmlns:a16="http://schemas.microsoft.com/office/drawing/2014/main" xmlns="" id="{0B73D901-AEBD-4E10-888F-BFF0B0583403}"/>
              </a:ext>
            </a:extLst>
          </p:cNvPr>
          <p:cNvSpPr>
            <a:spLocks noGrp="1"/>
          </p:cNvSpPr>
          <p:nvPr>
            <p:ph idx="1"/>
          </p:nvPr>
        </p:nvSpPr>
        <p:spPr/>
        <p:txBody>
          <a:bodyPr/>
          <a:lstStyle/>
          <a:p>
            <a:pPr algn="just"/>
            <a:r>
              <a:rPr lang="x-none" sz="2000" dirty="0">
                <a:solidFill>
                  <a:schemeClr val="tx1"/>
                </a:solidFill>
              </a:rPr>
              <a:t>Recent studies have shown that an oxygen-sensing system may operate in higher plants somewhat analogous to that found in bacteria and yeast</a:t>
            </a:r>
            <a:r>
              <a:rPr lang="en-US" sz="2000" dirty="0">
                <a:solidFill>
                  <a:schemeClr val="tx1"/>
                </a:solidFill>
              </a:rPr>
              <a:t>.</a:t>
            </a:r>
          </a:p>
          <a:p>
            <a:pPr algn="just"/>
            <a:r>
              <a:rPr lang="en-US" sz="2000" dirty="0">
                <a:solidFill>
                  <a:schemeClr val="tx1"/>
                </a:solidFill>
              </a:rPr>
              <a:t>I</a:t>
            </a:r>
            <a:r>
              <a:rPr lang="x-none" sz="2000" dirty="0">
                <a:solidFill>
                  <a:schemeClr val="tx1"/>
                </a:solidFill>
              </a:rPr>
              <a:t>n higher plants, non-symbiotic hemoglobins have been indirectly implicated in oxygen sensing. It has been shown that low incidence of oxygen activates the hemoglobin gene </a:t>
            </a:r>
            <a:r>
              <a:rPr lang="x-none" sz="2000" i="1" dirty="0">
                <a:solidFill>
                  <a:schemeClr val="tx1"/>
                </a:solidFill>
              </a:rPr>
              <a:t>GLB1</a:t>
            </a:r>
            <a:r>
              <a:rPr lang="x-none" sz="2000" dirty="0">
                <a:solidFill>
                  <a:schemeClr val="tx1"/>
                </a:solidFill>
              </a:rPr>
              <a:t> in </a:t>
            </a:r>
            <a:r>
              <a:rPr lang="x-none" sz="2000" i="1" dirty="0">
                <a:solidFill>
                  <a:schemeClr val="tx1"/>
                </a:solidFill>
              </a:rPr>
              <a:t>Arabidopsis</a:t>
            </a:r>
            <a:r>
              <a:rPr lang="x-none" sz="2000" dirty="0">
                <a:solidFill>
                  <a:schemeClr val="tx1"/>
                </a:solidFill>
              </a:rPr>
              <a:t>, barley and potato</a:t>
            </a:r>
            <a:r>
              <a:rPr lang="en-US" dirty="0"/>
              <a:t>.</a:t>
            </a:r>
            <a:endParaRPr lang="x-none" dirty="0"/>
          </a:p>
        </p:txBody>
      </p:sp>
    </p:spTree>
    <p:extLst>
      <p:ext uri="{BB962C8B-B14F-4D97-AF65-F5344CB8AC3E}">
        <p14:creationId xmlns:p14="http://schemas.microsoft.com/office/powerpoint/2010/main" xmlns="" val="194804922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1108</Words>
  <Application>Microsoft Office PowerPoint</Application>
  <PresentationFormat>Custom</PresentationFormat>
  <Paragraphs>69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Wisp</vt:lpstr>
      <vt:lpstr>ENERGY METABOLISM IN PLANTS UNDER OXYGEN DEFICIENCY</vt:lpstr>
      <vt:lpstr>ENERGY METABOLISM</vt:lpstr>
      <vt:lpstr>Conti…..</vt:lpstr>
      <vt:lpstr>OXYGEN DEFICIENCY</vt:lpstr>
      <vt:lpstr>Conti.….</vt:lpstr>
      <vt:lpstr>Cont.….</vt:lpstr>
      <vt:lpstr>ANOXIA</vt:lpstr>
      <vt:lpstr>HYPOXIA &amp; NORMAXIA</vt:lpstr>
      <vt:lpstr>How do plants sense that oxygen concentration is low?</vt:lpstr>
      <vt:lpstr>Metabolic events affected by oxygen deﬁciency</vt:lpstr>
      <vt:lpstr>CONT……</vt:lpstr>
      <vt:lpstr>Pasteur Effect</vt:lpstr>
      <vt:lpstr>CONT…</vt:lpstr>
      <vt:lpstr>Cont……</vt:lpstr>
      <vt:lpstr>           Mitochondrial Ultrastructure</vt:lpstr>
      <vt:lpstr>RESPIRATION</vt:lpstr>
      <vt:lpstr>Slide 17</vt:lpstr>
      <vt:lpstr>Anaerobic Respiration:  </vt:lpstr>
      <vt:lpstr>GLYCOLYSIS</vt:lpstr>
      <vt:lpstr>Anaerobic Glycolysis</vt:lpstr>
      <vt:lpstr> Alcohol fermentation  Most plant cells and yeasts (fungi) breakdown pyruvate to acetaldehyde, releasing CO 2. The acetaldehyde is then reduced by NADH to ethanol.  </vt:lpstr>
      <vt:lpstr>EFFECTS OF OXYGEN DEFICIENCY</vt:lpstr>
      <vt:lpstr>Cont.….</vt:lpstr>
      <vt:lpstr>Cont….</vt:lpstr>
      <vt:lpstr>2.Pathway not require ATP </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MARIAM JABEEN</dc:creator>
  <cp:lastModifiedBy>BASHARAT MAHMOOD</cp:lastModifiedBy>
  <cp:revision>34</cp:revision>
  <dcterms:created xsi:type="dcterms:W3CDTF">2019-02-16T07:41:03Z</dcterms:created>
  <dcterms:modified xsi:type="dcterms:W3CDTF">2020-05-08T05:55:35Z</dcterms:modified>
</cp:coreProperties>
</file>