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82" r:id="rId4"/>
    <p:sldId id="283" r:id="rId5"/>
    <p:sldId id="257" r:id="rId6"/>
    <p:sldId id="258" r:id="rId7"/>
    <p:sldId id="259" r:id="rId8"/>
    <p:sldId id="260" r:id="rId9"/>
    <p:sldId id="261" r:id="rId10"/>
    <p:sldId id="28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91" r:id="rId24"/>
    <p:sldId id="275" r:id="rId25"/>
    <p:sldId id="276" r:id="rId26"/>
    <p:sldId id="286" r:id="rId27"/>
    <p:sldId id="288" r:id="rId28"/>
    <p:sldId id="289" r:id="rId29"/>
    <p:sldId id="278" r:id="rId30"/>
    <p:sldId id="279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6552A5-4974-4063-8AD8-21D27008D3D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0BE66-871C-4B76-8DBA-F1A08DFD3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36" y="571499"/>
            <a:ext cx="8915400" cy="1295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 </a:t>
            </a:r>
            <a:endParaRPr lang="en-US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838200"/>
            <a:ext cx="6400800" cy="43434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219199"/>
            <a:ext cx="6096000" cy="2438401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rgbClr val="FF0000"/>
                </a:solidFill>
              </a:rPr>
              <a:t>Tillage practices i.e. contouring, terracing and Benching.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21934" y="4083422"/>
            <a:ext cx="5308866" cy="1936377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z="2400" smtClean="0">
                <a:solidFill>
                  <a:srgbClr val="00B0F0"/>
                </a:solidFill>
              </a:rPr>
              <a:t>Presented  by</a:t>
            </a:r>
          </a:p>
          <a:p>
            <a:pPr algn="l"/>
            <a:r>
              <a:rPr lang="en-US" sz="2400" smtClean="0">
                <a:solidFill>
                  <a:srgbClr val="FF0000"/>
                </a:solidFill>
              </a:rPr>
              <a:t>M.SALAMAT                     BAGF11M020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408"/>
            <a:ext cx="9144000" cy="645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/>
          </a:bodyPr>
          <a:lstStyle/>
          <a:p>
            <a:pPr marL="469265" marR="5080" indent="-457200" algn="just">
              <a:lnSpc>
                <a:spcPct val="74300"/>
              </a:lnSpc>
              <a:spcBef>
                <a:spcPts val="960"/>
              </a:spcBef>
              <a:buFont typeface="Wingdings" panose="05000000000000000000" pitchFamily="2" charset="2"/>
              <a:buChar char="Ø"/>
            </a:pPr>
            <a:r>
              <a:rPr lang="en-US" sz="2800" spc="-195" dirty="0" smtClean="0">
                <a:cs typeface="Arial"/>
              </a:rPr>
              <a:t>In </a:t>
            </a:r>
            <a:r>
              <a:rPr lang="en-US" sz="2800" spc="-5" dirty="0">
                <a:cs typeface="Arial"/>
              </a:rPr>
              <a:t>this form mulching  material </a:t>
            </a:r>
            <a:r>
              <a:rPr lang="en-US" sz="2800" dirty="0">
                <a:cs typeface="Arial"/>
              </a:rPr>
              <a:t>is </a:t>
            </a:r>
            <a:r>
              <a:rPr lang="en-US" sz="2800" spc="-10" dirty="0">
                <a:cs typeface="Arial"/>
              </a:rPr>
              <a:t>always </a:t>
            </a:r>
            <a:r>
              <a:rPr lang="en-US" sz="2800" spc="-5" dirty="0">
                <a:cs typeface="Arial"/>
              </a:rPr>
              <a:t>from  </a:t>
            </a:r>
            <a:r>
              <a:rPr lang="en-US" sz="2800" spc="-10" dirty="0">
                <a:cs typeface="Arial"/>
              </a:rPr>
              <a:t>inorganic </a:t>
            </a:r>
            <a:r>
              <a:rPr lang="en-US" sz="2800" spc="-5" dirty="0">
                <a:cs typeface="Arial"/>
              </a:rPr>
              <a:t>source</a:t>
            </a:r>
            <a:r>
              <a:rPr lang="en-US" sz="2800" spc="-235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(synthetic</a:t>
            </a:r>
            <a:r>
              <a:rPr lang="en-US" sz="2800" spc="-5" dirty="0" smtClean="0">
                <a:cs typeface="Arial"/>
              </a:rPr>
              <a:t>)</a:t>
            </a:r>
            <a:r>
              <a:rPr lang="en-US" sz="2800" dirty="0" smtClean="0">
                <a:cs typeface="Arial"/>
              </a:rPr>
              <a:t>.</a:t>
            </a:r>
          </a:p>
          <a:p>
            <a:pPr marL="469265" marR="5080" indent="-457200" algn="just">
              <a:lnSpc>
                <a:spcPct val="74200"/>
              </a:lnSpc>
              <a:spcBef>
                <a:spcPts val="135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cs typeface="Arial"/>
              </a:rPr>
              <a:t> </a:t>
            </a:r>
            <a:r>
              <a:rPr lang="en-US" sz="2800" dirty="0" smtClean="0">
                <a:cs typeface="Arial"/>
              </a:rPr>
              <a:t> </a:t>
            </a:r>
            <a:r>
              <a:rPr lang="en-US" sz="2800" spc="-150" dirty="0" smtClean="0">
                <a:cs typeface="Arial"/>
              </a:rPr>
              <a:t>The </a:t>
            </a:r>
            <a:r>
              <a:rPr lang="en-US" sz="2800" dirty="0">
                <a:cs typeface="Arial"/>
              </a:rPr>
              <a:t>material </a:t>
            </a:r>
            <a:r>
              <a:rPr lang="en-US" sz="2800" spc="-5" dirty="0">
                <a:cs typeface="Arial"/>
              </a:rPr>
              <a:t>used in this  type is </a:t>
            </a:r>
            <a:r>
              <a:rPr lang="en-US" sz="2800" spc="-5" dirty="0" smtClean="0">
                <a:cs typeface="Arial"/>
              </a:rPr>
              <a:t>usually</a:t>
            </a:r>
          </a:p>
          <a:p>
            <a:pPr marL="12065" marR="5080" indent="0" algn="just">
              <a:lnSpc>
                <a:spcPct val="74200"/>
              </a:lnSpc>
              <a:spcBef>
                <a:spcPts val="1350"/>
              </a:spcBef>
              <a:buNone/>
            </a:pPr>
            <a:r>
              <a:rPr lang="en-US" sz="2800" spc="-5" dirty="0" smtClean="0">
                <a:cs typeface="Arial"/>
              </a:rPr>
              <a:t>      </a:t>
            </a:r>
            <a:r>
              <a:rPr lang="en-US" sz="2800" spc="-5" dirty="0">
                <a:cs typeface="Arial"/>
              </a:rPr>
              <a:t>stones,  plastic </a:t>
            </a:r>
            <a:r>
              <a:rPr lang="en-US" sz="2800" spc="-10" dirty="0">
                <a:cs typeface="Arial"/>
              </a:rPr>
              <a:t>bags </a:t>
            </a:r>
            <a:r>
              <a:rPr lang="en-US" sz="2800" dirty="0">
                <a:cs typeface="Arial"/>
              </a:rPr>
              <a:t>, </a:t>
            </a:r>
            <a:r>
              <a:rPr lang="en-US" sz="2800" spc="-15" dirty="0">
                <a:cs typeface="Arial"/>
              </a:rPr>
              <a:t>nylon </a:t>
            </a:r>
            <a:r>
              <a:rPr lang="en-US" sz="2800" spc="-5" dirty="0">
                <a:cs typeface="Arial"/>
              </a:rPr>
              <a:t>sheets  </a:t>
            </a:r>
            <a:r>
              <a:rPr lang="en-US" sz="2800" spc="-5" dirty="0" smtClean="0">
                <a:cs typeface="Arial"/>
              </a:rPr>
              <a:t>etc.</a:t>
            </a:r>
          </a:p>
          <a:p>
            <a:pPr marL="469265" marR="5080" indent="-457200" algn="just">
              <a:lnSpc>
                <a:spcPct val="74200"/>
              </a:lnSpc>
              <a:spcBef>
                <a:spcPts val="1350"/>
              </a:spcBef>
              <a:buFont typeface="Wingdings" panose="05000000000000000000" pitchFamily="2" charset="2"/>
              <a:buChar char="Ø"/>
            </a:pPr>
            <a:endParaRPr lang="en-US" sz="2800" dirty="0">
              <a:cs typeface="Arial"/>
            </a:endParaRPr>
          </a:p>
          <a:p>
            <a:pPr marL="213868" indent="-457200">
              <a:lnSpc>
                <a:spcPts val="2925"/>
              </a:lnSpc>
              <a:spcBef>
                <a:spcPts val="490"/>
              </a:spcBef>
              <a:buFont typeface="Wingdings" panose="05000000000000000000" pitchFamily="2" charset="2"/>
              <a:buChar char="Ø"/>
              <a:tabLst>
                <a:tab pos="1367155" algn="l"/>
                <a:tab pos="2081530" algn="l"/>
                <a:tab pos="2915285" algn="l"/>
              </a:tabLst>
            </a:pPr>
            <a:r>
              <a:rPr lang="en-US" sz="2800" spc="-120" dirty="0" smtClean="0">
                <a:cs typeface="Arial"/>
              </a:rPr>
              <a:t>They</a:t>
            </a:r>
            <a:r>
              <a:rPr lang="en-US" sz="2800" spc="-120" dirty="0">
                <a:cs typeface="Arial"/>
              </a:rPr>
              <a:t>	</a:t>
            </a:r>
            <a:r>
              <a:rPr lang="en-US" sz="2800" spc="-10" dirty="0">
                <a:cs typeface="Arial"/>
              </a:rPr>
              <a:t>do	not	</a:t>
            </a:r>
            <a:r>
              <a:rPr lang="en-US" sz="2800" spc="-10" dirty="0" smtClean="0">
                <a:cs typeface="Arial"/>
              </a:rPr>
              <a:t>decompose</a:t>
            </a:r>
            <a:r>
              <a:rPr lang="en-US" sz="2800" dirty="0">
                <a:cs typeface="Arial"/>
              </a:rPr>
              <a:t> </a:t>
            </a:r>
            <a:r>
              <a:rPr lang="en-US" sz="2800" spc="-10" dirty="0" smtClean="0">
                <a:cs typeface="Arial"/>
              </a:rPr>
              <a:t>with </a:t>
            </a:r>
            <a:r>
              <a:rPr lang="en-US" sz="2800" spc="-5" dirty="0">
                <a:cs typeface="Arial"/>
              </a:rPr>
              <a:t>time.</a:t>
            </a:r>
            <a:endParaRPr lang="en-US" sz="2800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76200"/>
            <a:ext cx="8229600" cy="1143000"/>
          </a:xfrm>
        </p:spPr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315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Organic mulches are of following types;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Bark (hardwood)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Bark (softwood)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Municipal tree waste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Cocoa bean hulls/cocoa bean mulch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Leaf mulch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Grass clippings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Composted animal manure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sz="4000" dirty="0" smtClean="0">
                <a:latin typeface="+mn-lt"/>
              </a:rPr>
              <a:t>Types Of Organic Mulches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This type of mulch is generally used around trees and shrubs as well as in perennial beds.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Shredded hardwood is a by-product of the lumber and paper industries.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Dyed varieties are often a mix of hardwood or recycled wood waste containing artificial dyes.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z="4000" dirty="0" smtClean="0">
                <a:latin typeface="+mn-lt"/>
              </a:rPr>
              <a:t>Bark (hardwood)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914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Softwood bark is also a byproduct of the timber and paper industries.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Pine bark is a common example and is frequently used under large trees and shrubs.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Pine bark is slightly acidic in nature, takes time to decompose, and does not need replacing as often as other types of organic mulch.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127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         </a:t>
            </a:r>
            <a:r>
              <a:rPr lang="en-US" sz="4000" dirty="0" smtClean="0">
                <a:latin typeface="+mn-lt"/>
              </a:rPr>
              <a:t>Bark (softwoo</a:t>
            </a:r>
            <a:r>
              <a:rPr lang="en-US" dirty="0" smtClean="0">
                <a:latin typeface="+mn-lt"/>
              </a:rPr>
              <a:t>d)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9929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This mulch is made up of larger chunks of wood and is not aged.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The fresh material will utilize larger amounts of nitrogen in the soil as it decomposes.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This type of mulch is especially useful for creating pathways.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dirty="0" smtClean="0">
                <a:latin typeface="+mn-lt"/>
              </a:rPr>
              <a:t>Municipal Tree Waste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Cocoa hulls are a byproduct of the chocolate industry.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The hulls are lightweight, easy to handle, appropriate for all planting areas, and smell pleasantly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They decompose quickly and require annual application.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Cocoa bean hulls/cocoa bean mulch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</a:t>
            </a:r>
            <a:r>
              <a:rPr lang="en-US" sz="4400" dirty="0" smtClean="0">
                <a:latin typeface="+mn-lt"/>
              </a:rPr>
              <a:t>Leaf mulch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Leaf mulch can be created at home by composting shredded leaves.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Leaf mulch can be used in all garden beds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Leaves that may be infected with scab, leaf spot, or anthracnose should be disposed of instead of composted for mulch.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64" y="141763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Grass clippings may be spread in thin layers across vegetable and perennial beds and turned in at the end of the growing season.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Allow each layer to dry before adding additional layers.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not apply in thick layers as clippings will mat.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4000" dirty="0" smtClean="0">
                <a:latin typeface="+mn-lt"/>
              </a:rPr>
              <a:t>Grass clippings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not use clippings from lawns that have been treated with herbicides or insecticides.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Also, do not apply grass clippings that have turned to seed to prevent undesirable turf grass from growing in garden beds.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sz="4000" dirty="0" smtClean="0"/>
              <a:t>Cont…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831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Well composted animal manure can be used as a mulch or soil amendment.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Composted animal manure is an excellent choice for new planting beds as it improves soil quality and adds nutrients.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Fresh manure should not be used in garden beds because it can burn plant roots.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sz="4000" dirty="0" smtClean="0">
                <a:latin typeface="+mn-lt"/>
              </a:rPr>
              <a:t>Composted animal manure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University College Of Agriculture,</a:t>
            </a:r>
          </a:p>
          <a:p>
            <a:pPr marL="109728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University Of Sargodha</a:t>
            </a:r>
          </a:p>
          <a:p>
            <a:pPr marL="109728" indent="0" algn="ctr">
              <a:buNone/>
            </a:pPr>
            <a:r>
              <a:rPr lang="en-US" sz="2800" dirty="0"/>
              <a:t>   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mulching in soil and water     conservation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Manure should be well composted prior to using as mulch at temperatures reaching 130 to 140 degrees F.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Dog, cat, and pig manure should never be added to vegetable gardens.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4000" dirty="0" smtClean="0">
                <a:latin typeface="+mn-lt"/>
              </a:rPr>
              <a:t>Cont…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500"/>
            <a:ext cx="8229600" cy="4823346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Organic mulches serve several important functions in gardens and landscape plantings. Mulches help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Reduce annual weeds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onserve soil moisture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educe soil erosion by reducing the impact of   raindrops and water runoff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educe the severity of some diseases.</a:t>
            </a:r>
          </a:p>
          <a:p>
            <a:pPr>
              <a:lnSpc>
                <a:spcPct val="170000"/>
              </a:lnSpc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</a:t>
            </a:r>
            <a:r>
              <a:rPr lang="en-US" sz="4400" dirty="0" smtClean="0">
                <a:latin typeface="+mn-lt"/>
              </a:rPr>
              <a:t>Why mulch? </a:t>
            </a:r>
            <a:endParaRPr lang="en-US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Keep </a:t>
            </a:r>
            <a:r>
              <a:rPr lang="en-US" sz="2800" dirty="0"/>
              <a:t>fruits, vegetables, and flowers free of rain-spattered soil.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Reduce fruit and vegetable spoilage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M</a:t>
            </a:r>
            <a:r>
              <a:rPr lang="en-US" sz="2800" dirty="0" smtClean="0"/>
              <a:t>oderate soil temperatures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</a:t>
            </a:r>
            <a:r>
              <a:rPr lang="en-US" sz="2800" dirty="0" smtClean="0"/>
              <a:t>rovide an attractive background for plantings.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4000" dirty="0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0" y="0"/>
            <a:ext cx="92735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0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Helps reduce soil moisture loss through evaporation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Helps control weed germination and growth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Insulates soil, protecting roots from extreme summer and winter temperatures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>
                <a:latin typeface="+mn-lt"/>
              </a:rPr>
              <a:t>   </a:t>
            </a:r>
            <a:r>
              <a:rPr lang="en-US" sz="4400" b="0" dirty="0" smtClean="0">
                <a:latin typeface="+mn-lt"/>
                <a:cs typeface="Aharoni" pitchFamily="2" charset="-79"/>
              </a:rPr>
              <a:t>Benefits of Proper Mulching</a:t>
            </a:r>
            <a:endParaRPr lang="en-US" sz="4400" b="0" dirty="0"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Can improve soil fertility as certain mulch types decompose.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Inhibits certain plant diseases.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Gives planting beds a uniform, well-cared-for look.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               </a:t>
            </a:r>
            <a:r>
              <a:rPr lang="en-US" sz="4000" dirty="0" err="1" smtClean="0"/>
              <a:t>Cont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51308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 smtClean="0">
                <a:cs typeface="Arial"/>
              </a:rPr>
              <a:t>Moderates </a:t>
            </a:r>
            <a:r>
              <a:rPr lang="en-US" sz="2800" spc="-5" dirty="0">
                <a:cs typeface="Arial"/>
              </a:rPr>
              <a:t>soil</a:t>
            </a:r>
            <a:r>
              <a:rPr lang="en-US" sz="2800" spc="-1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temperature</a:t>
            </a:r>
            <a:endParaRPr lang="en-US" sz="2800" dirty="0"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>
                <a:cs typeface="Arial"/>
              </a:rPr>
              <a:t>Reduces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evaporation</a:t>
            </a:r>
            <a:endParaRPr lang="en-US" sz="2800" dirty="0"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>
                <a:cs typeface="Arial"/>
              </a:rPr>
              <a:t>Stabilizes soil</a:t>
            </a:r>
            <a:r>
              <a:rPr lang="en-US" sz="2800" spc="5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moisture</a:t>
            </a:r>
            <a:endParaRPr lang="en-US" sz="2800" dirty="0"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>
                <a:cs typeface="Arial"/>
              </a:rPr>
              <a:t>Controls </a:t>
            </a:r>
            <a:r>
              <a:rPr lang="en-US" sz="2800" spc="-10" dirty="0">
                <a:cs typeface="Arial"/>
              </a:rPr>
              <a:t>weeds</a:t>
            </a:r>
            <a:endParaRPr lang="en-US" sz="2800" dirty="0"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>
                <a:cs typeface="Arial"/>
              </a:rPr>
              <a:t>Controls soil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erosion</a:t>
            </a:r>
            <a:endParaRPr lang="en-US" sz="2800" dirty="0"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>
                <a:cs typeface="Arial"/>
              </a:rPr>
              <a:t>Provides valuable nutrients as breaks</a:t>
            </a:r>
            <a:r>
              <a:rPr lang="en-US" sz="2800" spc="15" dirty="0">
                <a:cs typeface="Arial"/>
              </a:rPr>
              <a:t> </a:t>
            </a:r>
            <a:r>
              <a:rPr lang="en-US" sz="2800" spc="-10" dirty="0">
                <a:cs typeface="Arial"/>
              </a:rPr>
              <a:t>down</a:t>
            </a:r>
            <a:endParaRPr lang="en-US" sz="2800" dirty="0">
              <a:cs typeface="Arial"/>
            </a:endParaRPr>
          </a:p>
          <a:p>
            <a:pPr marL="525780" indent="-51308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5145" algn="l"/>
                <a:tab pos="525780" algn="l"/>
              </a:tabLst>
            </a:pPr>
            <a:r>
              <a:rPr lang="en-US" sz="2800" spc="-5" dirty="0">
                <a:cs typeface="Arial"/>
              </a:rPr>
              <a:t>Encourages worms, which aerate the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soil</a:t>
            </a:r>
            <a:endParaRPr lang="en-US" sz="2800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Cont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237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3868" indent="-45720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sz="2800" kern="0" spc="-5" dirty="0"/>
              <a:t>Mulches Prevent from </a:t>
            </a:r>
            <a:r>
              <a:rPr lang="en-US" sz="2800" kern="0" spc="-10" dirty="0"/>
              <a:t>water </a:t>
            </a:r>
            <a:r>
              <a:rPr lang="en-US" sz="2800" kern="0" spc="-5" dirty="0"/>
              <a:t>loss</a:t>
            </a:r>
            <a:r>
              <a:rPr lang="en-US" sz="2800" kern="0" spc="30" dirty="0"/>
              <a:t> </a:t>
            </a:r>
            <a:r>
              <a:rPr lang="en-US" sz="2800" kern="0" spc="-10" dirty="0"/>
              <a:t>by:</a:t>
            </a:r>
          </a:p>
          <a:p>
            <a:pPr marL="469900" indent="-457200">
              <a:lnSpc>
                <a:spcPct val="100000"/>
              </a:lnSpc>
              <a:spcBef>
                <a:spcPts val="980"/>
              </a:spcBef>
              <a:buFont typeface="Wingdings" panose="05000000000000000000" pitchFamily="2" charset="2"/>
              <a:buChar char="Ø"/>
              <a:tabLst>
                <a:tab pos="377190" algn="l"/>
              </a:tabLst>
            </a:pPr>
            <a:r>
              <a:rPr lang="en-US" sz="2800" spc="-5" dirty="0" smtClean="0">
                <a:cs typeface="Arial"/>
              </a:rPr>
              <a:t>Moderation </a:t>
            </a:r>
            <a:r>
              <a:rPr lang="en-US" sz="2800" spc="-5" dirty="0">
                <a:cs typeface="Arial"/>
              </a:rPr>
              <a:t>of soil Temperature</a:t>
            </a:r>
            <a:endParaRPr lang="en-US" sz="28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80"/>
              </a:spcBef>
              <a:buFont typeface="Wingdings" panose="05000000000000000000" pitchFamily="2" charset="2"/>
              <a:buChar char="Ø"/>
              <a:tabLst>
                <a:tab pos="377190" algn="l"/>
              </a:tabLst>
            </a:pPr>
            <a:r>
              <a:rPr lang="en-US" sz="2800" spc="-5" dirty="0">
                <a:cs typeface="Arial"/>
              </a:rPr>
              <a:t>Minimizing </a:t>
            </a:r>
            <a:r>
              <a:rPr lang="en-US" sz="2800" spc="-10" dirty="0">
                <a:cs typeface="Arial"/>
              </a:rPr>
              <a:t>Evaporation</a:t>
            </a:r>
            <a:endParaRPr lang="en-US" sz="28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9"/>
              </a:spcBef>
              <a:buFont typeface="Wingdings" panose="05000000000000000000" pitchFamily="2" charset="2"/>
              <a:buChar char="Ø"/>
              <a:tabLst>
                <a:tab pos="377190" algn="l"/>
              </a:tabLst>
            </a:pPr>
            <a:r>
              <a:rPr lang="en-US" sz="2800" spc="-10" dirty="0">
                <a:cs typeface="Arial"/>
              </a:rPr>
              <a:t>Preventing</a:t>
            </a:r>
            <a:r>
              <a:rPr lang="en-US" sz="2800" spc="-5" dirty="0">
                <a:cs typeface="Arial"/>
              </a:rPr>
              <a:t> Run-off</a:t>
            </a:r>
            <a:endParaRPr lang="en-US" sz="28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80"/>
              </a:spcBef>
              <a:buFont typeface="Wingdings" panose="05000000000000000000" pitchFamily="2" charset="2"/>
              <a:buChar char="Ø"/>
              <a:tabLst>
                <a:tab pos="377190" algn="l"/>
              </a:tabLst>
            </a:pPr>
            <a:r>
              <a:rPr lang="en-US" sz="2800" spc="-10" dirty="0">
                <a:cs typeface="Arial"/>
              </a:rPr>
              <a:t>Suppress </a:t>
            </a:r>
            <a:r>
              <a:rPr lang="en-US" sz="2800" spc="-5" dirty="0">
                <a:cs typeface="Arial"/>
              </a:rPr>
              <a:t>water-stealing</a:t>
            </a:r>
            <a:r>
              <a:rPr lang="en-US" sz="2800" spc="10" dirty="0">
                <a:cs typeface="Arial"/>
              </a:rPr>
              <a:t> </a:t>
            </a:r>
            <a:r>
              <a:rPr lang="en-US" sz="2800" spc="-10" dirty="0">
                <a:cs typeface="Arial"/>
              </a:rPr>
              <a:t>weeds</a:t>
            </a:r>
            <a:endParaRPr lang="en-US" sz="28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69"/>
              </a:spcBef>
              <a:buFont typeface="Wingdings" panose="05000000000000000000" pitchFamily="2" charset="2"/>
              <a:buChar char="Ø"/>
              <a:tabLst>
                <a:tab pos="377190" algn="l"/>
              </a:tabLst>
            </a:pPr>
            <a:r>
              <a:rPr lang="en-US" sz="2800" spc="-10" dirty="0">
                <a:cs typeface="Arial"/>
              </a:rPr>
              <a:t>Add </a:t>
            </a:r>
            <a:r>
              <a:rPr lang="en-US" sz="2800" spc="-5" dirty="0">
                <a:cs typeface="Arial"/>
              </a:rPr>
              <a:t>organic </a:t>
            </a:r>
            <a:r>
              <a:rPr lang="en-US" sz="2800" dirty="0">
                <a:cs typeface="Arial"/>
              </a:rPr>
              <a:t>matter to </a:t>
            </a:r>
            <a:r>
              <a:rPr lang="en-US" sz="2800" spc="-5" dirty="0">
                <a:cs typeface="Arial"/>
              </a:rPr>
              <a:t>the soil</a:t>
            </a:r>
            <a:endParaRPr lang="en-US" sz="28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80"/>
              </a:spcBef>
              <a:buFont typeface="Wingdings" panose="05000000000000000000" pitchFamily="2" charset="2"/>
              <a:buChar char="Ø"/>
              <a:tabLst>
                <a:tab pos="377190" algn="l"/>
              </a:tabLst>
            </a:pPr>
            <a:r>
              <a:rPr lang="en-US" sz="2800" spc="-5" dirty="0">
                <a:cs typeface="Arial"/>
              </a:rPr>
              <a:t>Improve water retention capacity </a:t>
            </a:r>
            <a:r>
              <a:rPr lang="en-US" sz="2800" dirty="0">
                <a:cs typeface="Arial"/>
              </a:rPr>
              <a:t>of</a:t>
            </a:r>
            <a:r>
              <a:rPr lang="en-US" sz="2800" spc="-15" dirty="0">
                <a:cs typeface="Arial"/>
              </a:rPr>
              <a:t> </a:t>
            </a:r>
            <a:r>
              <a:rPr lang="en-US" sz="2800" spc="-5" dirty="0" smtClean="0">
                <a:cs typeface="Arial"/>
              </a:rPr>
              <a:t>soil</a:t>
            </a:r>
            <a:endParaRPr lang="en-US" sz="2800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Water conservation by mulching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73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429000"/>
          </a:xfrm>
        </p:spPr>
        <p:txBody>
          <a:bodyPr>
            <a:normAutofit/>
          </a:bodyPr>
          <a:lstStyle/>
          <a:p>
            <a:pPr marL="213868" marR="5080" indent="-457200">
              <a:lnSpc>
                <a:spcPts val="2810"/>
              </a:lnSpc>
              <a:spcBef>
                <a:spcPts val="650"/>
              </a:spcBef>
              <a:buFont typeface="Wingdings" panose="05000000000000000000" pitchFamily="2" charset="2"/>
              <a:buChar char="Ø"/>
              <a:tabLst>
                <a:tab pos="1516380" algn="l"/>
                <a:tab pos="2587625" algn="l"/>
                <a:tab pos="3261995" algn="l"/>
                <a:tab pos="4234180" algn="l"/>
                <a:tab pos="4711065" algn="l"/>
                <a:tab pos="5484495" algn="l"/>
              </a:tabLst>
            </a:pPr>
            <a:r>
              <a:rPr lang="en-US" sz="2800" spc="-15" dirty="0" smtClean="0"/>
              <a:t>M</a:t>
            </a:r>
            <a:r>
              <a:rPr lang="en-US" sz="2800" spc="-5" dirty="0" smtClean="0"/>
              <a:t>u</a:t>
            </a:r>
            <a:r>
              <a:rPr lang="en-US" sz="2800" dirty="0" smtClean="0"/>
              <a:t>lches </a:t>
            </a:r>
            <a:r>
              <a:rPr lang="en-US" sz="2800" spc="-5" dirty="0" smtClean="0"/>
              <a:t>b</a:t>
            </a:r>
            <a:r>
              <a:rPr lang="en-US" sz="2800" dirty="0" smtClean="0"/>
              <a:t>r</a:t>
            </a:r>
            <a:r>
              <a:rPr lang="en-US" sz="2800" spc="-5" dirty="0" smtClean="0"/>
              <a:t>ea</a:t>
            </a:r>
            <a:r>
              <a:rPr lang="en-US" sz="2800" dirty="0" smtClean="0"/>
              <a:t>k</a:t>
            </a:r>
            <a:r>
              <a:rPr lang="en-US" sz="2800" dirty="0"/>
              <a:t>	t</a:t>
            </a:r>
            <a:r>
              <a:rPr lang="en-US" sz="2800" spc="-5" dirty="0"/>
              <a:t>h</a:t>
            </a:r>
            <a:r>
              <a:rPr lang="en-US" sz="2800" dirty="0"/>
              <a:t>e	f</a:t>
            </a:r>
            <a:r>
              <a:rPr lang="en-US" sz="2800" spc="-5" dirty="0"/>
              <a:t>o</a:t>
            </a:r>
            <a:r>
              <a:rPr lang="en-US" sz="2800" dirty="0"/>
              <a:t>rce	</a:t>
            </a:r>
            <a:r>
              <a:rPr lang="en-US" sz="2800" spc="-5" dirty="0"/>
              <a:t>o</a:t>
            </a:r>
            <a:r>
              <a:rPr lang="en-US" sz="2800" dirty="0"/>
              <a:t>f	r</a:t>
            </a:r>
            <a:r>
              <a:rPr lang="en-US" sz="2800" spc="-5" dirty="0"/>
              <a:t>ai</a:t>
            </a:r>
            <a:r>
              <a:rPr lang="en-US" sz="2800" dirty="0"/>
              <a:t>n	</a:t>
            </a:r>
            <a:r>
              <a:rPr lang="en-US" sz="2800" spc="5" dirty="0"/>
              <a:t>a</a:t>
            </a:r>
            <a:r>
              <a:rPr lang="en-US" sz="2800" spc="-10" dirty="0"/>
              <a:t>n</a:t>
            </a:r>
            <a:r>
              <a:rPr lang="en-US" sz="2800" dirty="0"/>
              <a:t>d  </a:t>
            </a:r>
            <a:r>
              <a:rPr lang="en-US" sz="2800" spc="-5" dirty="0" smtClean="0"/>
              <a:t>irrigation</a:t>
            </a:r>
          </a:p>
          <a:p>
            <a:pPr marL="457200" marR="5080" indent="-457200">
              <a:lnSpc>
                <a:spcPts val="2810"/>
              </a:lnSpc>
              <a:spcBef>
                <a:spcPts val="650"/>
              </a:spcBef>
              <a:buFont typeface="Wingdings" panose="05000000000000000000" pitchFamily="2" charset="2"/>
              <a:buChar char="Ø"/>
              <a:tabLst>
                <a:tab pos="1516380" algn="l"/>
                <a:tab pos="2587625" algn="l"/>
                <a:tab pos="3261995" algn="l"/>
                <a:tab pos="4234180" algn="l"/>
                <a:tab pos="4711065" algn="l"/>
                <a:tab pos="5484495" algn="l"/>
              </a:tabLst>
            </a:pPr>
            <a:r>
              <a:rPr lang="en-US" sz="2800" spc="-5" dirty="0"/>
              <a:t> </a:t>
            </a:r>
            <a:r>
              <a:rPr lang="en-US" sz="2800" spc="-5" dirty="0" smtClean="0"/>
              <a:t>   P</a:t>
            </a:r>
            <a:r>
              <a:rPr lang="en-US" sz="3200" spc="-30" dirty="0" smtClean="0"/>
              <a:t>reventing</a:t>
            </a:r>
            <a:r>
              <a:rPr lang="en-US" sz="3200" spc="-5" dirty="0" smtClean="0"/>
              <a:t> </a:t>
            </a:r>
            <a:r>
              <a:rPr lang="en-US" sz="3200" spc="-5" dirty="0"/>
              <a:t>erosion</a:t>
            </a:r>
            <a:endParaRPr lang="en-US" sz="3200" dirty="0">
              <a:cs typeface="MS Office Symbol Regular"/>
            </a:endParaRPr>
          </a:p>
          <a:p>
            <a:pPr marL="328168" indent="-571500">
              <a:lnSpc>
                <a:spcPct val="100000"/>
              </a:lnSpc>
              <a:spcBef>
                <a:spcPts val="870"/>
              </a:spcBef>
              <a:buFont typeface="Wingdings" panose="05000000000000000000" pitchFamily="2" charset="2"/>
              <a:buChar char="Ø"/>
            </a:pPr>
            <a:r>
              <a:rPr lang="en-US" sz="3200" spc="-45" dirty="0" smtClean="0"/>
              <a:t>soil </a:t>
            </a:r>
            <a:r>
              <a:rPr lang="en-US" sz="3200" spc="-5" dirty="0"/>
              <a:t>compaction </a:t>
            </a:r>
            <a:r>
              <a:rPr lang="en-US" sz="3200" spc="-10" dirty="0"/>
              <a:t>and</a:t>
            </a:r>
            <a:r>
              <a:rPr lang="en-US" sz="3200" spc="25" dirty="0"/>
              <a:t> </a:t>
            </a:r>
            <a:r>
              <a:rPr lang="en-US" sz="3200" spc="-5" dirty="0"/>
              <a:t>crusting</a:t>
            </a:r>
            <a:endParaRPr lang="en-US" sz="3200" dirty="0">
              <a:cs typeface="MS Office Symbol Regular"/>
            </a:endParaRPr>
          </a:p>
          <a:p>
            <a:pPr marL="328168" indent="-571500">
              <a:lnSpc>
                <a:spcPct val="100000"/>
              </a:lnSpc>
              <a:spcBef>
                <a:spcPts val="880"/>
              </a:spcBef>
              <a:buFont typeface="Wingdings" panose="05000000000000000000" pitchFamily="2" charset="2"/>
              <a:buChar char="Ø"/>
            </a:pPr>
            <a:r>
              <a:rPr lang="en-US" sz="3200" spc="-30" dirty="0" smtClean="0"/>
              <a:t>Mulched </a:t>
            </a:r>
            <a:r>
              <a:rPr lang="en-US" sz="3200" spc="-5" dirty="0"/>
              <a:t>soils </a:t>
            </a:r>
            <a:r>
              <a:rPr lang="en-US" sz="3200" spc="-10" dirty="0"/>
              <a:t>absorb </a:t>
            </a:r>
            <a:r>
              <a:rPr lang="en-US" sz="3200" spc="-5" dirty="0"/>
              <a:t>water</a:t>
            </a:r>
            <a:r>
              <a:rPr lang="en-US" sz="3200" spc="10" dirty="0"/>
              <a:t> </a:t>
            </a:r>
            <a:r>
              <a:rPr lang="en-US" sz="3200" spc="-5" dirty="0"/>
              <a:t>faster</a:t>
            </a:r>
            <a:endParaRPr lang="en-US" sz="3200" dirty="0">
              <a:cs typeface="MS Office Symbol Regular"/>
            </a:endParaRPr>
          </a:p>
          <a:p>
            <a:pPr marL="328168" indent="-571500">
              <a:lnSpc>
                <a:spcPct val="100000"/>
              </a:lnSpc>
              <a:spcBef>
                <a:spcPts val="880"/>
              </a:spcBef>
              <a:buFont typeface="Wingdings" panose="05000000000000000000" pitchFamily="2" charset="2"/>
              <a:buChar char="Ø"/>
            </a:pPr>
            <a:r>
              <a:rPr lang="en-US" sz="3200" spc="-30" dirty="0" smtClean="0"/>
              <a:t>Improve </a:t>
            </a:r>
            <a:r>
              <a:rPr lang="en-US" sz="3200" spc="-10" dirty="0"/>
              <a:t>Soil</a:t>
            </a:r>
            <a:r>
              <a:rPr lang="en-US" sz="3200" spc="25" dirty="0"/>
              <a:t> </a:t>
            </a:r>
            <a:r>
              <a:rPr lang="en-US" sz="3200" spc="-10" dirty="0"/>
              <a:t>texture</a:t>
            </a:r>
            <a:endParaRPr lang="en-US" sz="3200" dirty="0">
              <a:cs typeface="MS Office Symbol Regular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Soil conversation by mulching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29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On wet soils, deep mulch can lead to excess moisture in the root zone, which can stress the plant and cause root rot.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Piling mulch against the trunk or stems of plants can stress stem tissues and may lead to the development of insect and disease problems or stem girdling roots.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n-lt"/>
                <a:cs typeface="Aharoni" pitchFamily="2" charset="-79"/>
              </a:rPr>
              <a:t> </a:t>
            </a:r>
            <a:r>
              <a:rPr lang="en-US" sz="4400" dirty="0" smtClean="0">
                <a:latin typeface="+mn-lt"/>
                <a:cs typeface="Aharoni" pitchFamily="2" charset="-79"/>
              </a:rPr>
              <a:t>Problems Associated with Improper Mulching</a:t>
            </a:r>
            <a:endParaRPr lang="en-US" sz="4400" dirty="0"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7050" indent="-514350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Introduction</a:t>
            </a:r>
            <a:endParaRPr lang="en-US" sz="2800" dirty="0"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Mulching</a:t>
            </a:r>
            <a:endParaRPr lang="en-US" sz="2800" dirty="0"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Types of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Mulching</a:t>
            </a:r>
            <a:endParaRPr lang="en-US" sz="2800" dirty="0"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Working of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Mulch</a:t>
            </a:r>
            <a:endParaRPr lang="en-US" sz="2800" dirty="0"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Advantages of</a:t>
            </a:r>
            <a:r>
              <a:rPr lang="en-US" sz="280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Mulching</a:t>
            </a:r>
            <a:endParaRPr lang="en-US" sz="2800" dirty="0"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79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Water </a:t>
            </a:r>
            <a:r>
              <a:rPr lang="en-US" sz="2800" dirty="0">
                <a:cs typeface="Arial"/>
              </a:rPr>
              <a:t>&amp; </a:t>
            </a:r>
            <a:r>
              <a:rPr lang="en-US" sz="2800" spc="-5" dirty="0">
                <a:cs typeface="Arial"/>
              </a:rPr>
              <a:t>Soil Conservation by</a:t>
            </a:r>
            <a:r>
              <a:rPr lang="en-US" sz="2800" spc="-55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Mulching</a:t>
            </a:r>
            <a:endParaRPr lang="en-US" sz="2800" dirty="0"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526415" algn="l"/>
                <a:tab pos="527050" algn="l"/>
              </a:tabLst>
            </a:pPr>
            <a:r>
              <a:rPr lang="en-US" sz="2800" spc="-5" dirty="0">
                <a:cs typeface="Arial"/>
              </a:rPr>
              <a:t>Conclusion</a:t>
            </a:r>
            <a:endParaRPr lang="en-US" sz="2800" dirty="0"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0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64" y="990600"/>
            <a:ext cx="8229600" cy="5486399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Some mulches, especially those containing fresh grass clippings, can affect soil pH and may eventually lead to nutrient deficiencies or toxic buildups.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Mulch piled high against the trunks of young trees may create habitats for rodents that chew the bark and can girdle the trees.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909" y="1181100"/>
            <a:ext cx="8229600" cy="4525963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Thick blankets of fine mulch can become matted and may reduce the penetration of water and air.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Anaerobic “sour” mulch may give off pungent odors, and the alcohols and organic acids that build up may be toxic to young plants.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sz="4000" dirty="0" err="1" smtClean="0"/>
              <a:t>Cont</a:t>
            </a:r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3200" b="1" spc="-5" dirty="0">
                <a:solidFill>
                  <a:srgbClr val="002060"/>
                </a:solidFill>
                <a:cs typeface="Arial"/>
              </a:rPr>
              <a:t>Main Characteristics </a:t>
            </a:r>
            <a:r>
              <a:rPr lang="en-US" sz="3200" b="1" dirty="0">
                <a:solidFill>
                  <a:srgbClr val="002060"/>
                </a:solidFill>
                <a:cs typeface="Arial"/>
              </a:rPr>
              <a:t>of Arid</a:t>
            </a:r>
            <a:r>
              <a:rPr lang="en-US" sz="3200" b="1" spc="-7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3200" b="1" spc="-5" dirty="0">
                <a:solidFill>
                  <a:srgbClr val="002060"/>
                </a:solidFill>
                <a:cs typeface="Arial"/>
              </a:rPr>
              <a:t>Zone</a:t>
            </a:r>
            <a:endParaRPr lang="en-US" sz="3200" spc="-67" baseline="2777" dirty="0" smtClean="0">
              <a:solidFill>
                <a:srgbClr val="002060"/>
              </a:solidFill>
              <a:cs typeface="MS Office Symbol Regular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US" sz="2800" spc="-45" dirty="0" smtClean="0">
                <a:cs typeface="Arial"/>
              </a:rPr>
              <a:t>Low</a:t>
            </a:r>
            <a:r>
              <a:rPr lang="en-US" sz="2800" spc="-25" dirty="0" smtClean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Precipitation</a:t>
            </a:r>
            <a:endParaRPr lang="en-US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2800" spc="-40" dirty="0" smtClean="0">
                <a:cs typeface="Arial"/>
              </a:rPr>
              <a:t>High</a:t>
            </a:r>
            <a:r>
              <a:rPr lang="en-US" sz="2800" spc="-5" dirty="0" smtClean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Temperature</a:t>
            </a:r>
            <a:endParaRPr lang="en-US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en-US" sz="3200" b="1" spc="-5" dirty="0">
                <a:solidFill>
                  <a:srgbClr val="002060"/>
                </a:solidFill>
                <a:cs typeface="Arial"/>
              </a:rPr>
              <a:t>Major </a:t>
            </a:r>
            <a:r>
              <a:rPr lang="en-US" sz="3200" u="sng" spc="-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Problems</a:t>
            </a:r>
            <a:r>
              <a:rPr lang="en-US" sz="3200" b="1" spc="-5" dirty="0">
                <a:solidFill>
                  <a:srgbClr val="002060"/>
                </a:solidFill>
                <a:cs typeface="Arial"/>
              </a:rPr>
              <a:t> of </a:t>
            </a:r>
            <a:r>
              <a:rPr lang="en-US" sz="3200" b="1" dirty="0">
                <a:solidFill>
                  <a:srgbClr val="002060"/>
                </a:solidFill>
                <a:cs typeface="Arial"/>
              </a:rPr>
              <a:t>Arid</a:t>
            </a:r>
            <a:r>
              <a:rPr lang="en-US" sz="3200" b="1" spc="-2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3200" b="1" spc="-5" dirty="0">
                <a:solidFill>
                  <a:srgbClr val="002060"/>
                </a:solidFill>
                <a:cs typeface="Arial"/>
              </a:rPr>
              <a:t>Zone</a:t>
            </a:r>
            <a:endParaRPr lang="en-US" sz="3200" dirty="0">
              <a:solidFill>
                <a:srgbClr val="002060"/>
              </a:solidFill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2800" spc="-40" dirty="0" smtClean="0">
                <a:cs typeface="Arial"/>
              </a:rPr>
              <a:t>Less </a:t>
            </a:r>
            <a:r>
              <a:rPr lang="en-US" sz="2800" spc="-5" dirty="0">
                <a:cs typeface="Arial"/>
              </a:rPr>
              <a:t>availability </a:t>
            </a:r>
            <a:r>
              <a:rPr lang="en-US" sz="2800" dirty="0">
                <a:cs typeface="Arial"/>
              </a:rPr>
              <a:t>of</a:t>
            </a:r>
            <a:r>
              <a:rPr lang="en-US" sz="2800" spc="10" dirty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Moisture</a:t>
            </a:r>
            <a:endParaRPr lang="en-US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US" sz="2800" spc="-40" dirty="0" smtClean="0">
                <a:cs typeface="Arial"/>
              </a:rPr>
              <a:t>Soil</a:t>
            </a:r>
            <a:r>
              <a:rPr lang="en-US" sz="2800" spc="-10" dirty="0" smtClean="0">
                <a:cs typeface="Arial"/>
              </a:rPr>
              <a:t> </a:t>
            </a:r>
            <a:r>
              <a:rPr lang="en-US" sz="2800" spc="-5" dirty="0">
                <a:cs typeface="Arial"/>
              </a:rPr>
              <a:t>Erosion</a:t>
            </a:r>
            <a:endParaRPr lang="en-US" sz="28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en-US" sz="3200" b="1" spc="-5" dirty="0">
                <a:solidFill>
                  <a:srgbClr val="002060"/>
                </a:solidFill>
                <a:cs typeface="Arial"/>
              </a:rPr>
              <a:t>One of the Solutions </a:t>
            </a:r>
            <a:r>
              <a:rPr lang="en-US" sz="3200" b="1" dirty="0">
                <a:solidFill>
                  <a:srgbClr val="002060"/>
                </a:solidFill>
                <a:cs typeface="Arial"/>
              </a:rPr>
              <a:t>to</a:t>
            </a:r>
            <a:r>
              <a:rPr lang="en-US" sz="3200" b="1" spc="-5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3200" b="1" spc="-5" dirty="0" smtClean="0">
                <a:solidFill>
                  <a:srgbClr val="002060"/>
                </a:solidFill>
                <a:cs typeface="Arial"/>
              </a:rPr>
              <a:t>Problems</a:t>
            </a: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lang="en-US" sz="4000" dirty="0" smtClean="0">
                <a:cs typeface="Arial"/>
              </a:rPr>
              <a:t>             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cs typeface="Arial"/>
              </a:rPr>
              <a:t>Mulching </a:t>
            </a:r>
            <a:endParaRPr lang="en-US" sz="4000" dirty="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618" y="20782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4000" dirty="0" smtClean="0"/>
              <a:t> Introduction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32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sz="4400" dirty="0" smtClean="0">
                <a:latin typeface="+mn-lt"/>
              </a:rPr>
              <a:t>What is a Mulch..??</a:t>
            </a:r>
            <a:br>
              <a:rPr lang="en-US" sz="4400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100" b="0" dirty="0" smtClean="0">
                <a:latin typeface="+mn-lt"/>
              </a:rPr>
              <a:t>Mulch</a:t>
            </a:r>
            <a:r>
              <a:rPr lang="en-US" sz="3100" b="0" dirty="0" smtClean="0"/>
              <a:t> is often defined as any material applied to the soil surface as cover.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14" y="2805752"/>
            <a:ext cx="5360786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Mulches can be divided into two general groups.</a:t>
            </a:r>
          </a:p>
          <a:p>
            <a:pPr>
              <a:buNone/>
            </a:pPr>
            <a:endParaRPr lang="en-US" sz="2800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Organic Mulches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In-organic Mulches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sz="4000" dirty="0" smtClean="0">
                <a:latin typeface="+mn-lt"/>
              </a:rPr>
              <a:t>Types Of Mulches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305800" cy="609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          </a:t>
            </a:r>
            <a:r>
              <a:rPr lang="en-US" sz="4400" dirty="0" smtClean="0">
                <a:latin typeface="+mn-lt"/>
              </a:rPr>
              <a:t>Organic Mulches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It consist of bark and wood chip etc..</a:t>
            </a:r>
            <a:br>
              <a:rPr lang="en-US" sz="3100" dirty="0" smtClean="0"/>
            </a:br>
            <a:r>
              <a:rPr lang="en-US" sz="3100" dirty="0" smtClean="0"/>
              <a:t>They decompose readily over time by enhancing soil fertility and it’s structure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7600"/>
            <a:ext cx="4932528" cy="3187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Inorganic mulches such as plastic sheeting do not decompose quickly and may actually remain in the environment for an Indefinite period of time.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Inorganic mulches are generally used to create barriers to weeds.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</a:t>
            </a:r>
            <a:r>
              <a:rPr lang="en-US" sz="4000" dirty="0" smtClean="0">
                <a:latin typeface="+mn-lt"/>
              </a:rPr>
              <a:t>In-Organic Mulches</a:t>
            </a:r>
            <a:endParaRPr lang="en-US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Inorganic mulch, such as rocks or gravel, does not readily decompose.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They do not decompose quickly, inorganic mulches do not improve soil quality.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They are also used for decorative purposes.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sz="4000" dirty="0" smtClean="0"/>
              <a:t>Cont…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</TotalTime>
  <Words>1025</Words>
  <Application>Microsoft Office PowerPoint</Application>
  <PresentationFormat>On-screen Show (4:3)</PresentationFormat>
  <Paragraphs>151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Aharoni</vt:lpstr>
      <vt:lpstr>Arial</vt:lpstr>
      <vt:lpstr>Lucida Sans Unicode</vt:lpstr>
      <vt:lpstr>MS Office Symbol Regular</vt:lpstr>
      <vt:lpstr>Verdana</vt:lpstr>
      <vt:lpstr>Wingdings</vt:lpstr>
      <vt:lpstr>Wingdings 2</vt:lpstr>
      <vt:lpstr>Wingdings 3</vt:lpstr>
      <vt:lpstr>Concourse</vt:lpstr>
      <vt:lpstr> </vt:lpstr>
      <vt:lpstr>Role of mulching in soil and water     conservation </vt:lpstr>
      <vt:lpstr>Outline</vt:lpstr>
      <vt:lpstr>    Introduction </vt:lpstr>
      <vt:lpstr>       What is a Mulch..??  Mulch is often defined as any material applied to the soil surface as cover. </vt:lpstr>
      <vt:lpstr>          Types Of Mulches</vt:lpstr>
      <vt:lpstr>          Organic Mulches  It consist of bark and wood chip etc.. They decompose readily over time by enhancing soil fertility and it’s structure</vt:lpstr>
      <vt:lpstr>       In-Organic Mulches</vt:lpstr>
      <vt:lpstr>                Cont…</vt:lpstr>
      <vt:lpstr>Cont…</vt:lpstr>
      <vt:lpstr>    Types Of Organic Mulches</vt:lpstr>
      <vt:lpstr>         Bark (hardwood)</vt:lpstr>
      <vt:lpstr>         Bark (softwood)</vt:lpstr>
      <vt:lpstr>      Municipal Tree Waste</vt:lpstr>
      <vt:lpstr>Cocoa bean hulls/cocoa bean mulch</vt:lpstr>
      <vt:lpstr>               Leaf mulch </vt:lpstr>
      <vt:lpstr>           Grass clippings</vt:lpstr>
      <vt:lpstr>                  Cont…</vt:lpstr>
      <vt:lpstr>    Composted animal manure</vt:lpstr>
      <vt:lpstr>                   Cont…</vt:lpstr>
      <vt:lpstr>                Why mulch? </vt:lpstr>
      <vt:lpstr>                 Cont…</vt:lpstr>
      <vt:lpstr>PowerPoint Presentation</vt:lpstr>
      <vt:lpstr>     Benefits of Proper Mulching</vt:lpstr>
      <vt:lpstr>                  Cont…</vt:lpstr>
      <vt:lpstr>Cont…</vt:lpstr>
      <vt:lpstr>Water conservation by mulching</vt:lpstr>
      <vt:lpstr>Soil conversation by mulching</vt:lpstr>
      <vt:lpstr>   Problems Associated with Improper Mulching</vt:lpstr>
      <vt:lpstr>                  Cont…</vt:lpstr>
      <vt:lpstr>                  Cont…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Mulches</dc:title>
  <dc:creator>saqi</dc:creator>
  <cp:lastModifiedBy>Windows User</cp:lastModifiedBy>
  <cp:revision>54</cp:revision>
  <dcterms:created xsi:type="dcterms:W3CDTF">2016-03-06T12:56:59Z</dcterms:created>
  <dcterms:modified xsi:type="dcterms:W3CDTF">2020-10-20T08:11:52Z</dcterms:modified>
</cp:coreProperties>
</file>