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4" r:id="rId1"/>
  </p:sldMasterIdLst>
  <p:sldIdLst>
    <p:sldId id="259" r:id="rId2"/>
    <p:sldId id="260" r:id="rId3"/>
    <p:sldId id="262" r:id="rId4"/>
    <p:sldId id="261" r:id="rId5"/>
    <p:sldId id="264" r:id="rId6"/>
    <p:sldId id="263" r:id="rId7"/>
    <p:sldId id="265" r:id="rId8"/>
    <p:sldId id="266" r:id="rId9"/>
    <p:sldId id="267" r:id="rId10"/>
    <p:sldId id="270" r:id="rId11"/>
    <p:sldId id="268" r:id="rId12"/>
    <p:sldId id="269"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9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700B27-DE4C-4B9E-BB11-B9027034A00F}" type="datetimeFigureOut">
              <a:rPr lang="en-US" smtClean="0"/>
              <a:pPr/>
              <a:t>5/2/2020</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5267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0D914D-B099-4142-A885-11F276715148}" type="datetimeFigureOut">
              <a:rPr lang="en-US" smtClean="0"/>
              <a:t>5/2/2020</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40345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0D914D-B099-4142-A885-11F276715148}" type="datetimeFigureOut">
              <a:rPr lang="en-US" smtClean="0"/>
              <a:t>5/2/2020</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0160228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0D914D-B099-4142-A885-11F276715148}" type="datetimeFigureOut">
              <a:rPr lang="en-US" smtClean="0"/>
              <a:t>5/2/2020</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356171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0D914D-B099-4142-A885-11F276715148}" type="datetimeFigureOut">
              <a:rPr lang="en-US" smtClean="0"/>
              <a:t>5/2/2020</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8176232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0D914D-B099-4142-A885-11F276715148}" type="datetimeFigureOut">
              <a:rPr lang="en-US" smtClean="0"/>
              <a:t>5/2/2020</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442510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smtClean="0"/>
              <a:t>5/2/2020</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5853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smtClean="0"/>
              <a:t>5/2/2020</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9087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smtClean="0"/>
              <a:t>5/2/2020</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7992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smtClean="0"/>
              <a:t>5/2/2020</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6833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smtClean="0"/>
              <a:t>5/2/2020</a:t>
            </a:fld>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5809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smtClean="0"/>
              <a:t>5/2/2020</a:t>
            </a:fld>
            <a:endParaRPr lang="en-US" dirty="0"/>
          </a:p>
        </p:txBody>
      </p:sp>
      <p:sp>
        <p:nvSpPr>
          <p:cNvPr id="8" name="Footer Placeholder 7"/>
          <p:cNvSpPr>
            <a:spLocks noGrp="1"/>
          </p:cNvSpPr>
          <p:nvPr>
            <p:ph type="ftr" sz="quarter" idx="11"/>
          </p:nvPr>
        </p:nvSpPr>
        <p:spPr/>
        <p:txBody>
          <a:bodyPr/>
          <a:lstStyle/>
          <a:p>
            <a:r>
              <a:rPr lang="en-US" dirty="0"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3076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smtClean="0"/>
              <a:t>5/2/2020</a:t>
            </a:fld>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2573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smtClean="0"/>
              <a:t>5/2/2020</a:t>
            </a:fld>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5472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smtClean="0"/>
              <a:t>5/2/2020</a:t>
            </a:fld>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0931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A6149E5E-3896-4118-99A7-7B85668F1C5E}" type="datetimeFigureOut">
              <a:rPr lang="en-US" smtClean="0"/>
              <a:t>5/2/2020</a:t>
            </a:fld>
            <a:endParaRPr lang="en-US" dirty="0"/>
          </a:p>
        </p:txBody>
      </p:sp>
    </p:spTree>
    <p:extLst>
      <p:ext uri="{BB962C8B-B14F-4D97-AF65-F5344CB8AC3E}">
        <p14:creationId xmlns:p14="http://schemas.microsoft.com/office/powerpoint/2010/main" val="2007758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0D914D-B099-4142-A885-11F276715148}" type="datetimeFigureOut">
              <a:rPr lang="en-US" smtClean="0"/>
              <a:t>5/2/2020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9977275"/>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858" y="2801654"/>
            <a:ext cx="6839210" cy="1795398"/>
          </a:xfrm>
        </p:spPr>
        <p:txBody>
          <a:bodyPr>
            <a:noAutofit/>
          </a:bodyPr>
          <a:lstStyle/>
          <a:p>
            <a:r>
              <a:rPr lang="en-US" sz="4800" b="1" i="1" u="sng" dirty="0" smtClean="0"/>
              <a:t>Interphase, Mitoses &amp; Significance </a:t>
            </a:r>
            <a:endParaRPr lang="en-US" sz="4800" b="1" i="1" u="sng" dirty="0"/>
          </a:p>
        </p:txBody>
      </p:sp>
    </p:spTree>
    <p:extLst>
      <p:ext uri="{BB962C8B-B14F-4D97-AF65-F5344CB8AC3E}">
        <p14:creationId xmlns:p14="http://schemas.microsoft.com/office/powerpoint/2010/main" val="15147755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11" y="872648"/>
            <a:ext cx="8015729" cy="1569928"/>
          </a:xfrm>
        </p:spPr>
        <p:txBody>
          <a:bodyPr>
            <a:noAutofit/>
          </a:bodyPr>
          <a:lstStyle/>
          <a:p>
            <a:r>
              <a:rPr lang="en-US" sz="4800" b="1" i="1" u="sng" dirty="0" smtClean="0"/>
              <a:t>Two Fundamental types of (Organisms)</a:t>
            </a:r>
            <a:endParaRPr lang="en-US" sz="4800" b="1" i="1" u="sng" dirty="0"/>
          </a:p>
        </p:txBody>
      </p:sp>
      <p:sp>
        <p:nvSpPr>
          <p:cNvPr id="3" name="Content Placeholder 2"/>
          <p:cNvSpPr>
            <a:spLocks noGrp="1"/>
          </p:cNvSpPr>
          <p:nvPr>
            <p:ph idx="1"/>
          </p:nvPr>
        </p:nvSpPr>
        <p:spPr>
          <a:xfrm>
            <a:off x="589652" y="2977227"/>
            <a:ext cx="3243312" cy="1644877"/>
          </a:xfrm>
        </p:spPr>
        <p:txBody>
          <a:bodyPr>
            <a:normAutofit/>
          </a:bodyPr>
          <a:lstStyle/>
          <a:p>
            <a:r>
              <a:rPr lang="en-US" sz="4000" dirty="0" smtClean="0"/>
              <a:t>Eukaryotic</a:t>
            </a:r>
            <a:endParaRPr lang="en-US" sz="4000" dirty="0"/>
          </a:p>
          <a:p>
            <a:r>
              <a:rPr lang="en-US" sz="4000" dirty="0"/>
              <a:t>Prokaryotic</a:t>
            </a:r>
          </a:p>
          <a:p>
            <a:endParaRPr lang="en-US" sz="4400" dirty="0"/>
          </a:p>
        </p:txBody>
      </p:sp>
    </p:spTree>
    <p:extLst>
      <p:ext uri="{BB962C8B-B14F-4D97-AF65-F5344CB8AC3E}">
        <p14:creationId xmlns:p14="http://schemas.microsoft.com/office/powerpoint/2010/main" val="1013171460"/>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501" y="1135693"/>
            <a:ext cx="3581515" cy="830893"/>
          </a:xfrm>
        </p:spPr>
        <p:txBody>
          <a:bodyPr>
            <a:normAutofit/>
          </a:bodyPr>
          <a:lstStyle/>
          <a:p>
            <a:r>
              <a:rPr lang="en-US" sz="4800" b="1" i="1" u="sng" dirty="0" smtClean="0"/>
              <a:t>Type of cell</a:t>
            </a:r>
            <a:endParaRPr lang="en-US" sz="4800" b="1" i="1" u="sng" dirty="0"/>
          </a:p>
        </p:txBody>
      </p:sp>
      <p:sp>
        <p:nvSpPr>
          <p:cNvPr id="3" name="Content Placeholder 2"/>
          <p:cNvSpPr>
            <a:spLocks noGrp="1"/>
          </p:cNvSpPr>
          <p:nvPr>
            <p:ph idx="1"/>
          </p:nvPr>
        </p:nvSpPr>
        <p:spPr/>
        <p:txBody>
          <a:bodyPr>
            <a:normAutofit/>
          </a:bodyPr>
          <a:lstStyle/>
          <a:p>
            <a:r>
              <a:rPr lang="en-US" sz="2400" b="1" u="sng" dirty="0" smtClean="0"/>
              <a:t>1) Eukaryotic cell </a:t>
            </a:r>
          </a:p>
          <a:p>
            <a:r>
              <a:rPr lang="en-US" sz="2400" dirty="0"/>
              <a:t> </a:t>
            </a:r>
            <a:r>
              <a:rPr lang="en-US" sz="2400" dirty="0" smtClean="0"/>
              <a:t>  membrane bound organelles including a nucleus</a:t>
            </a:r>
          </a:p>
          <a:p>
            <a:r>
              <a:rPr lang="en-US" sz="2400" dirty="0"/>
              <a:t> </a:t>
            </a:r>
            <a:r>
              <a:rPr lang="en-US" sz="2400" dirty="0" smtClean="0"/>
              <a:t>  Genetic material DNA contained within the nucleus </a:t>
            </a:r>
            <a:endParaRPr lang="en-US" sz="2400" dirty="0"/>
          </a:p>
          <a:p>
            <a:r>
              <a:rPr lang="en-US" sz="2400" dirty="0" smtClean="0"/>
              <a:t>   Cell division of somatic cells called Mitotic cell division</a:t>
            </a:r>
            <a:endParaRPr lang="en-US" sz="2400" dirty="0"/>
          </a:p>
          <a:p>
            <a:r>
              <a:rPr lang="en-US" sz="2400" b="1" i="1" u="sng" dirty="0" smtClean="0"/>
              <a:t>Examples</a:t>
            </a:r>
          </a:p>
          <a:p>
            <a:r>
              <a:rPr lang="en-US" sz="2400" dirty="0"/>
              <a:t> </a:t>
            </a:r>
            <a:r>
              <a:rPr lang="en-US" sz="2400" dirty="0" smtClean="0"/>
              <a:t>   Fungi, Protest, Plants, Animals</a:t>
            </a:r>
            <a:endParaRPr lang="en-US" sz="2400" dirty="0"/>
          </a:p>
        </p:txBody>
      </p:sp>
    </p:spTree>
    <p:extLst>
      <p:ext uri="{BB962C8B-B14F-4D97-AF65-F5344CB8AC3E}">
        <p14:creationId xmlns:p14="http://schemas.microsoft.com/office/powerpoint/2010/main" val="7436928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346" y="947803"/>
            <a:ext cx="3631619" cy="943627"/>
          </a:xfrm>
        </p:spPr>
        <p:txBody>
          <a:bodyPr>
            <a:normAutofit/>
          </a:bodyPr>
          <a:lstStyle/>
          <a:p>
            <a:r>
              <a:rPr lang="en-US" sz="4800" b="1" i="1" u="sng" dirty="0"/>
              <a:t>Type of cell</a:t>
            </a:r>
          </a:p>
        </p:txBody>
      </p:sp>
      <p:sp>
        <p:nvSpPr>
          <p:cNvPr id="3" name="Content Placeholder 2"/>
          <p:cNvSpPr>
            <a:spLocks noGrp="1"/>
          </p:cNvSpPr>
          <p:nvPr>
            <p:ph idx="1"/>
          </p:nvPr>
        </p:nvSpPr>
        <p:spPr/>
        <p:txBody>
          <a:bodyPr/>
          <a:lstStyle/>
          <a:p>
            <a:r>
              <a:rPr lang="en-US" sz="2800" b="1" i="1" u="sng" dirty="0" smtClean="0"/>
              <a:t>2) Prokaryotic Cell</a:t>
            </a:r>
          </a:p>
          <a:p>
            <a:r>
              <a:rPr lang="en-US" sz="2800" dirty="0"/>
              <a:t> </a:t>
            </a:r>
            <a:r>
              <a:rPr lang="en-US" sz="2800" dirty="0" smtClean="0"/>
              <a:t>    No nucleus-genetic material (DNA) in cytoplasm</a:t>
            </a:r>
            <a:endParaRPr lang="en-US" sz="2800" dirty="0"/>
          </a:p>
          <a:p>
            <a:r>
              <a:rPr lang="en-US" sz="2800" dirty="0" smtClean="0"/>
              <a:t>     No-membrane-bound organelles</a:t>
            </a:r>
          </a:p>
          <a:p>
            <a:r>
              <a:rPr lang="en-US" sz="2800" dirty="0" smtClean="0"/>
              <a:t>     Cell divisions is called binary fission</a:t>
            </a:r>
          </a:p>
          <a:p>
            <a:r>
              <a:rPr lang="en-US" sz="2800" b="1" i="1" u="sng" dirty="0" smtClean="0"/>
              <a:t>Example</a:t>
            </a:r>
          </a:p>
          <a:p>
            <a:r>
              <a:rPr lang="en-US" sz="2800" dirty="0"/>
              <a:t> </a:t>
            </a:r>
            <a:r>
              <a:rPr lang="en-US" sz="2800" dirty="0" smtClean="0"/>
              <a:t>    Bacteria</a:t>
            </a:r>
          </a:p>
          <a:p>
            <a:endParaRPr lang="en-US" dirty="0"/>
          </a:p>
        </p:txBody>
      </p:sp>
    </p:spTree>
    <p:extLst>
      <p:ext uri="{BB962C8B-B14F-4D97-AF65-F5344CB8AC3E}">
        <p14:creationId xmlns:p14="http://schemas.microsoft.com/office/powerpoint/2010/main" val="24300636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923" y="1085589"/>
            <a:ext cx="6224507" cy="918575"/>
          </a:xfrm>
        </p:spPr>
        <p:txBody>
          <a:bodyPr>
            <a:normAutofit fontScale="90000"/>
          </a:bodyPr>
          <a:lstStyle/>
          <a:p>
            <a:r>
              <a:rPr lang="en-US" sz="4800" b="1" i="1" u="sng" dirty="0" smtClean="0"/>
              <a:t>Depending on cell type</a:t>
            </a:r>
            <a:r>
              <a:rPr lang="en-US" dirty="0" smtClean="0"/>
              <a:t/>
            </a:r>
            <a:br>
              <a:rPr lang="en-US" dirty="0" smtClean="0"/>
            </a:br>
            <a:endParaRPr lang="en-US" dirty="0"/>
          </a:p>
        </p:txBody>
      </p:sp>
      <p:sp>
        <p:nvSpPr>
          <p:cNvPr id="3" name="Content Placeholder 2"/>
          <p:cNvSpPr>
            <a:spLocks noGrp="1"/>
          </p:cNvSpPr>
          <p:nvPr>
            <p:ph idx="1"/>
          </p:nvPr>
        </p:nvSpPr>
        <p:spPr/>
        <p:txBody>
          <a:bodyPr>
            <a:noAutofit/>
          </a:bodyPr>
          <a:lstStyle/>
          <a:p>
            <a:r>
              <a:rPr lang="en-US" sz="3600" dirty="0" smtClean="0"/>
              <a:t>Mitosis can take few minutes or a few days</a:t>
            </a:r>
          </a:p>
          <a:p>
            <a:r>
              <a:rPr lang="en-US" sz="3600" dirty="0" smtClean="0"/>
              <a:t>Muscle cells</a:t>
            </a:r>
          </a:p>
          <a:p>
            <a:r>
              <a:rPr lang="en-US" sz="3600" dirty="0" smtClean="0"/>
              <a:t>Nerve cells</a:t>
            </a:r>
          </a:p>
          <a:p>
            <a:r>
              <a:rPr lang="en-US" sz="3600" dirty="0" smtClean="0"/>
              <a:t>Skin cell</a:t>
            </a:r>
          </a:p>
          <a:p>
            <a:r>
              <a:rPr lang="en-US" sz="3600" dirty="0" smtClean="0"/>
              <a:t>Digestive tract cell</a:t>
            </a:r>
          </a:p>
        </p:txBody>
      </p:sp>
    </p:spTree>
    <p:extLst>
      <p:ext uri="{BB962C8B-B14F-4D97-AF65-F5344CB8AC3E}">
        <p14:creationId xmlns:p14="http://schemas.microsoft.com/office/powerpoint/2010/main" val="29329623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8" y="927540"/>
            <a:ext cx="5122217" cy="1081414"/>
          </a:xfrm>
        </p:spPr>
        <p:txBody>
          <a:bodyPr>
            <a:normAutofit/>
          </a:bodyPr>
          <a:lstStyle/>
          <a:p>
            <a:r>
              <a:rPr lang="en-US" sz="4800" b="1" i="1" u="sng" dirty="0" smtClean="0"/>
              <a:t>Steps of Mitosis</a:t>
            </a:r>
            <a:endParaRPr lang="en-US" sz="4800" b="1" i="1" u="sng" dirty="0"/>
          </a:p>
        </p:txBody>
      </p:sp>
      <p:sp>
        <p:nvSpPr>
          <p:cNvPr id="3" name="Content Placeholder 2"/>
          <p:cNvSpPr>
            <a:spLocks noGrp="1"/>
          </p:cNvSpPr>
          <p:nvPr>
            <p:ph sz="half" idx="2"/>
          </p:nvPr>
        </p:nvSpPr>
        <p:spPr>
          <a:xfrm>
            <a:off x="563011" y="2193194"/>
            <a:ext cx="4923390" cy="3756670"/>
          </a:xfrm>
        </p:spPr>
        <p:txBody>
          <a:bodyPr>
            <a:noAutofit/>
          </a:bodyPr>
          <a:lstStyle/>
          <a:p>
            <a:r>
              <a:rPr lang="en-US" sz="2400" dirty="0" smtClean="0"/>
              <a:t>Prophase</a:t>
            </a:r>
          </a:p>
          <a:p>
            <a:r>
              <a:rPr lang="en-US" sz="2400" dirty="0" smtClean="0"/>
              <a:t>Prometaphase</a:t>
            </a:r>
          </a:p>
          <a:p>
            <a:r>
              <a:rPr lang="en-US" sz="2400" dirty="0" smtClean="0"/>
              <a:t>Metaphase           Karyokinesis</a:t>
            </a:r>
          </a:p>
          <a:p>
            <a:r>
              <a:rPr lang="en-US" sz="2400" dirty="0" smtClean="0"/>
              <a:t>Anaphase</a:t>
            </a:r>
          </a:p>
          <a:p>
            <a:r>
              <a:rPr lang="en-US" sz="2400" dirty="0" smtClean="0"/>
              <a:t>Telophase</a:t>
            </a:r>
          </a:p>
          <a:p>
            <a:pPr marL="0" indent="0">
              <a:buNone/>
            </a:pPr>
            <a:r>
              <a:rPr lang="en-US" sz="2400" dirty="0" smtClean="0"/>
              <a:t>C-phase or Cytokinesis</a:t>
            </a:r>
            <a:endParaRPr lang="en-US" sz="2400" dirty="0"/>
          </a:p>
        </p:txBody>
      </p:sp>
      <p:pic>
        <p:nvPicPr>
          <p:cNvPr id="8"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349883" y="2193193"/>
            <a:ext cx="4281668" cy="3605615"/>
          </a:xfrm>
        </p:spPr>
      </p:pic>
      <p:sp>
        <p:nvSpPr>
          <p:cNvPr id="4" name="Right Brace 3"/>
          <p:cNvSpPr/>
          <p:nvPr/>
        </p:nvSpPr>
        <p:spPr>
          <a:xfrm>
            <a:off x="3093598" y="2461672"/>
            <a:ext cx="225468" cy="195406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965091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80" y="722334"/>
            <a:ext cx="3205734" cy="1006258"/>
          </a:xfrm>
        </p:spPr>
        <p:txBody>
          <a:bodyPr>
            <a:normAutofit/>
          </a:bodyPr>
          <a:lstStyle/>
          <a:p>
            <a:r>
              <a:rPr lang="en-US" sz="4800" b="1" i="1" u="sng" dirty="0" smtClean="0">
                <a:latin typeface="Arial" panose="020B0604020202020204" pitchFamily="34" charset="0"/>
                <a:cs typeface="Arial" panose="020B0604020202020204" pitchFamily="34" charset="0"/>
              </a:rPr>
              <a:t>Prophase</a:t>
            </a:r>
            <a:r>
              <a:rPr lang="en-US" sz="4800" b="1" i="1" u="sng" dirty="0" smtClean="0"/>
              <a:t> </a:t>
            </a:r>
            <a:endParaRPr lang="en-US" sz="4800" b="1" i="1" u="sng" dirty="0"/>
          </a:p>
        </p:txBody>
      </p:sp>
      <p:sp>
        <p:nvSpPr>
          <p:cNvPr id="3" name="Content Placeholder 2"/>
          <p:cNvSpPr>
            <a:spLocks noGrp="1"/>
          </p:cNvSpPr>
          <p:nvPr>
            <p:ph sz="half" idx="2"/>
          </p:nvPr>
        </p:nvSpPr>
        <p:spPr>
          <a:xfrm>
            <a:off x="537959" y="1847688"/>
            <a:ext cx="4334666" cy="4194337"/>
          </a:xfrm>
        </p:spPr>
        <p:txBody>
          <a:bodyPr>
            <a:noAutofit/>
          </a:bodyPr>
          <a:lstStyle/>
          <a:p>
            <a:r>
              <a:rPr lang="en-US" sz="2800" b="1" i="1" u="sng" dirty="0" smtClean="0"/>
              <a:t>Early Prophase:</a:t>
            </a:r>
          </a:p>
          <a:p>
            <a:r>
              <a:rPr lang="en-US" sz="2800" dirty="0"/>
              <a:t> </a:t>
            </a:r>
            <a:r>
              <a:rPr lang="en-US" sz="2800" dirty="0" smtClean="0"/>
              <a:t>     Centrioles produces out fine microtubular fibrils called Aster rays.</a:t>
            </a:r>
            <a:endParaRPr lang="en-US" sz="2800" dirty="0"/>
          </a:p>
          <a:p>
            <a:r>
              <a:rPr lang="en-US" sz="2800" dirty="0" smtClean="0"/>
              <a:t>      Plants cells do not contain centrioles so called Acentric mitosis</a:t>
            </a:r>
          </a:p>
          <a:p>
            <a:r>
              <a:rPr lang="en-US" sz="2800" dirty="0"/>
              <a:t> </a:t>
            </a:r>
            <a:r>
              <a:rPr lang="en-US" sz="2800" dirty="0" smtClean="0"/>
              <a:t>     Animals -  centric mitosis</a:t>
            </a:r>
            <a:endParaRPr lang="en-US" sz="2800"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298510" y="1170413"/>
            <a:ext cx="2789044" cy="5084555"/>
          </a:xfrm>
        </p:spPr>
      </p:pic>
    </p:spTree>
    <p:extLst>
      <p:ext uri="{BB962C8B-B14F-4D97-AF65-F5344CB8AC3E}">
        <p14:creationId xmlns:p14="http://schemas.microsoft.com/office/powerpoint/2010/main" val="96604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131" y="622126"/>
            <a:ext cx="3280891" cy="1031310"/>
          </a:xfrm>
        </p:spPr>
        <p:txBody>
          <a:bodyPr>
            <a:normAutofit/>
          </a:bodyPr>
          <a:lstStyle/>
          <a:p>
            <a:r>
              <a:rPr lang="en-US" sz="4800" b="1" i="1" u="sng" dirty="0">
                <a:latin typeface="Arial" panose="020B0604020202020204" pitchFamily="34" charset="0"/>
                <a:cs typeface="Arial" panose="020B0604020202020204" pitchFamily="34" charset="0"/>
              </a:rPr>
              <a:t>Prophase </a:t>
            </a:r>
          </a:p>
        </p:txBody>
      </p:sp>
      <p:sp>
        <p:nvSpPr>
          <p:cNvPr id="3" name="Content Placeholder 2"/>
          <p:cNvSpPr>
            <a:spLocks noGrp="1"/>
          </p:cNvSpPr>
          <p:nvPr>
            <p:ph sz="half" idx="2"/>
          </p:nvPr>
        </p:nvSpPr>
        <p:spPr>
          <a:xfrm>
            <a:off x="575537" y="1773783"/>
            <a:ext cx="4146775" cy="4268243"/>
          </a:xfrm>
        </p:spPr>
        <p:txBody>
          <a:bodyPr>
            <a:noAutofit/>
          </a:bodyPr>
          <a:lstStyle/>
          <a:p>
            <a:r>
              <a:rPr lang="en-US" sz="2400" b="1" i="1" u="sng" dirty="0" smtClean="0">
                <a:latin typeface="Arial" panose="020B0604020202020204" pitchFamily="34" charset="0"/>
                <a:cs typeface="Arial" panose="020B0604020202020204" pitchFamily="34" charset="0"/>
              </a:rPr>
              <a:t>Mid Prophase:</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Chromosomes shift towards the periphery and leave a clear area.</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It becomes shorter and thicker.</a:t>
            </a:r>
          </a:p>
          <a:p>
            <a:r>
              <a:rPr lang="en-US" sz="2400" dirty="0" smtClean="0">
                <a:latin typeface="Arial" panose="020B0604020202020204" pitchFamily="34" charset="0"/>
                <a:cs typeface="Arial" panose="020B0604020202020204" pitchFamily="34" charset="0"/>
              </a:rPr>
              <a:t>    Each chromosomes consists of two longitudinal threads called chromatids.</a:t>
            </a:r>
            <a:endParaRPr lang="en-US" sz="2400" dirty="0">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235879" y="1270000"/>
            <a:ext cx="2843158" cy="5232368"/>
          </a:xfrm>
        </p:spPr>
      </p:pic>
    </p:spTree>
    <p:extLst>
      <p:ext uri="{BB962C8B-B14F-4D97-AF65-F5344CB8AC3E}">
        <p14:creationId xmlns:p14="http://schemas.microsoft.com/office/powerpoint/2010/main" val="4281353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027" y="521918"/>
            <a:ext cx="3343521" cy="843419"/>
          </a:xfrm>
        </p:spPr>
        <p:txBody>
          <a:bodyPr>
            <a:normAutofit/>
          </a:bodyPr>
          <a:lstStyle/>
          <a:p>
            <a:r>
              <a:rPr lang="en-US" sz="4800" b="1" i="1" u="sng" dirty="0">
                <a:latin typeface="Arial" panose="020B0604020202020204" pitchFamily="34" charset="0"/>
                <a:cs typeface="Arial" panose="020B0604020202020204" pitchFamily="34" charset="0"/>
              </a:rPr>
              <a:t>Prophase</a:t>
            </a:r>
            <a:r>
              <a:rPr lang="en-US" dirty="0">
                <a:latin typeface="Arial" panose="020B0604020202020204" pitchFamily="34" charset="0"/>
                <a:cs typeface="Arial" panose="020B0604020202020204" pitchFamily="34" charset="0"/>
              </a:rPr>
              <a:t> </a:t>
            </a:r>
          </a:p>
        </p:txBody>
      </p:sp>
      <p:sp>
        <p:nvSpPr>
          <p:cNvPr id="4" name="Content Placeholder 3"/>
          <p:cNvSpPr>
            <a:spLocks noGrp="1"/>
          </p:cNvSpPr>
          <p:nvPr>
            <p:ph sz="half" idx="2"/>
          </p:nvPr>
        </p:nvSpPr>
        <p:spPr>
          <a:xfrm>
            <a:off x="677334" y="1739334"/>
            <a:ext cx="4270447" cy="4586309"/>
          </a:xfrm>
        </p:spPr>
        <p:txBody>
          <a:bodyPr>
            <a:noAutofit/>
          </a:bodyPr>
          <a:lstStyle/>
          <a:p>
            <a:r>
              <a:rPr lang="en-US" sz="2400" b="1" i="1" u="sng" dirty="0" smtClean="0">
                <a:latin typeface="Arial" panose="020B0604020202020204" pitchFamily="34" charset="0"/>
                <a:cs typeface="Arial" panose="020B0604020202020204" pitchFamily="34" charset="0"/>
              </a:rPr>
              <a:t>Late prophase:</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Spindle fibers start appearing around the nucleus.</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Size of chromosomes is much reduced.</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Spindle poles are forms without asters in plants(anastral mitosis).</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With asters in animals (astral mitosis).</a:t>
            </a:r>
            <a:endParaRPr lang="en-US" sz="2400" dirty="0">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311036" y="1177994"/>
            <a:ext cx="2754231" cy="5147649"/>
          </a:xfrm>
        </p:spPr>
      </p:pic>
    </p:spTree>
    <p:extLst>
      <p:ext uri="{BB962C8B-B14F-4D97-AF65-F5344CB8AC3E}">
        <p14:creationId xmlns:p14="http://schemas.microsoft.com/office/powerpoint/2010/main" val="1410276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800" b="1" i="1" u="sng" dirty="0" smtClean="0">
                <a:latin typeface="Arial" panose="020B0604020202020204" pitchFamily="34" charset="0"/>
                <a:cs typeface="Arial" panose="020B0604020202020204" pitchFamily="34" charset="0"/>
              </a:rPr>
              <a:t>Prophase</a:t>
            </a:r>
            <a:r>
              <a:rPr lang="en-US" sz="4400" b="1" i="1" u="sng" dirty="0" smtClean="0"/>
              <a:t> </a:t>
            </a:r>
            <a:endParaRPr lang="en-US" sz="4400" b="1" i="1" u="sng"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3436" y="2079321"/>
            <a:ext cx="6062597" cy="4361609"/>
          </a:xfrm>
        </p:spPr>
      </p:pic>
    </p:spTree>
    <p:extLst>
      <p:ext uri="{BB962C8B-B14F-4D97-AF65-F5344CB8AC3E}">
        <p14:creationId xmlns:p14="http://schemas.microsoft.com/office/powerpoint/2010/main" val="3562188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1" u="sng" dirty="0" smtClean="0">
                <a:latin typeface="Arial" panose="020B0604020202020204" pitchFamily="34" charset="0"/>
                <a:cs typeface="Arial" panose="020B0604020202020204" pitchFamily="34" charset="0"/>
              </a:rPr>
              <a:t>Metaphase </a:t>
            </a:r>
            <a:endParaRPr lang="en-US" sz="4800" b="1" i="1" u="sng" dirty="0">
              <a:latin typeface="Arial" panose="020B0604020202020204" pitchFamily="34" charset="0"/>
              <a:cs typeface="Arial" panose="020B0604020202020204" pitchFamily="34" charset="0"/>
            </a:endParaRPr>
          </a:p>
        </p:txBody>
      </p:sp>
      <p:sp>
        <p:nvSpPr>
          <p:cNvPr id="5" name="Content Placeholder 4"/>
          <p:cNvSpPr>
            <a:spLocks noGrp="1"/>
          </p:cNvSpPr>
          <p:nvPr>
            <p:ph sz="half" idx="2"/>
          </p:nvPr>
        </p:nvSpPr>
        <p:spPr>
          <a:xfrm>
            <a:off x="677334" y="1930401"/>
            <a:ext cx="4184034" cy="4110962"/>
          </a:xfrm>
        </p:spPr>
        <p:txBody>
          <a:bodyPr>
            <a:normAutofit/>
          </a:bodyPr>
          <a:lstStyle/>
          <a:p>
            <a:r>
              <a:rPr lang="en-US" sz="2800" dirty="0" smtClean="0">
                <a:latin typeface="Arial" panose="020B0604020202020204" pitchFamily="34" charset="0"/>
                <a:cs typeface="Arial" panose="020B0604020202020204" pitchFamily="34" charset="0"/>
              </a:rPr>
              <a:t>The chromosomes line up at the equator of the cell (metaphase plate), with the centrioles at opposite ends and the spindle fibers attached to the centromeres. </a:t>
            </a:r>
            <a:endParaRPr lang="en-US" sz="2800" dirty="0">
              <a:latin typeface="Arial" panose="020B0604020202020204" pitchFamily="34" charset="0"/>
              <a:cs typeface="Arial" panose="020B0604020202020204" pitchFamily="34" charset="0"/>
            </a:endParaRPr>
          </a:p>
        </p:txBody>
      </p:sp>
      <p:pic>
        <p:nvPicPr>
          <p:cNvPr id="8"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101250" y="1752981"/>
            <a:ext cx="3932869" cy="4288382"/>
          </a:xfrm>
        </p:spPr>
      </p:pic>
    </p:spTree>
    <p:extLst>
      <p:ext uri="{BB962C8B-B14F-4D97-AF65-F5344CB8AC3E}">
        <p14:creationId xmlns:p14="http://schemas.microsoft.com/office/powerpoint/2010/main" val="2302039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80" y="1060537"/>
            <a:ext cx="3130578" cy="868471"/>
          </a:xfrm>
        </p:spPr>
        <p:txBody>
          <a:bodyPr>
            <a:normAutofit/>
          </a:bodyPr>
          <a:lstStyle/>
          <a:p>
            <a:r>
              <a:rPr lang="en-US" sz="4800" b="1" i="1" u="sng" dirty="0" smtClean="0"/>
              <a:t>Cell Cycle</a:t>
            </a:r>
            <a:endParaRPr lang="en-US" sz="4800" b="1" i="1" u="sng" dirty="0"/>
          </a:p>
        </p:txBody>
      </p:sp>
      <p:sp>
        <p:nvSpPr>
          <p:cNvPr id="3" name="Content Placeholder 2"/>
          <p:cNvSpPr>
            <a:spLocks noGrp="1"/>
          </p:cNvSpPr>
          <p:nvPr>
            <p:ph idx="1"/>
          </p:nvPr>
        </p:nvSpPr>
        <p:spPr>
          <a:xfrm>
            <a:off x="677334" y="2160589"/>
            <a:ext cx="7727630" cy="3363389"/>
          </a:xfrm>
        </p:spPr>
        <p:txBody>
          <a:bodyPr>
            <a:normAutofit/>
          </a:bodyPr>
          <a:lstStyle/>
          <a:p>
            <a:r>
              <a:rPr lang="en-US" sz="2400" dirty="0" smtClean="0"/>
              <a:t>A typical cell goes through a process of growth, development and reproduction called the Cell Cycle.</a:t>
            </a:r>
          </a:p>
          <a:p>
            <a:r>
              <a:rPr lang="en-US" sz="2400" dirty="0" smtClean="0"/>
              <a:t>The longest phase in the cell cycle is Interphase.</a:t>
            </a:r>
          </a:p>
          <a:p>
            <a:r>
              <a:rPr lang="en-US" sz="2400" dirty="0" smtClean="0"/>
              <a:t>The 3 stages of interphase are called G1, S and G2.</a:t>
            </a:r>
          </a:p>
          <a:p>
            <a:r>
              <a:rPr lang="en-US" sz="2400" dirty="0" smtClean="0"/>
              <a:t>Cell cycle is divided into 2 main phases</a:t>
            </a:r>
          </a:p>
          <a:p>
            <a:r>
              <a:rPr lang="en-US" sz="2400" dirty="0" smtClean="0"/>
              <a:t>A) Interphase: which prepares cell foe division.</a:t>
            </a:r>
          </a:p>
          <a:p>
            <a:r>
              <a:rPr lang="en-US" sz="2400" dirty="0" smtClean="0"/>
              <a:t>B) M phase: where division actually takes place.</a:t>
            </a:r>
            <a:endParaRPr lang="en-US" sz="2400" dirty="0"/>
          </a:p>
        </p:txBody>
      </p:sp>
    </p:spTree>
    <p:extLst>
      <p:ext uri="{BB962C8B-B14F-4D97-AF65-F5344CB8AC3E}">
        <p14:creationId xmlns:p14="http://schemas.microsoft.com/office/powerpoint/2010/main" val="1917408422"/>
      </p:ext>
    </p:extLst>
  </p:cSld>
  <p:clrMapOvr>
    <a:masterClrMapping/>
  </p:clrMapOvr>
  <mc:AlternateContent xmlns:mc="http://schemas.openxmlformats.org/markup-compatibility/2006" xmlns:p14="http://schemas.microsoft.com/office/powerpoint/2010/main">
    <mc:Choice Requires="p14">
      <p:transition p14:dur="250" advClick="0">
        <p14:prism/>
      </p:transition>
    </mc:Choice>
    <mc:Fallback xmlns="">
      <p:transition advClick="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77334" y="609600"/>
            <a:ext cx="3606567" cy="1018784"/>
          </a:xfrm>
        </p:spPr>
        <p:txBody>
          <a:bodyPr>
            <a:normAutofit/>
          </a:bodyPr>
          <a:lstStyle/>
          <a:p>
            <a:r>
              <a:rPr lang="en-US" sz="4800" b="1" i="1" u="sng" dirty="0" smtClean="0"/>
              <a:t>Metaphase</a:t>
            </a:r>
            <a:endParaRPr lang="en-US" sz="4800" b="1" i="1" u="sng"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3642" y="2231630"/>
            <a:ext cx="5229240" cy="4626370"/>
          </a:xfrm>
        </p:spPr>
      </p:pic>
    </p:spTree>
    <p:extLst>
      <p:ext uri="{BB962C8B-B14F-4D97-AF65-F5344CB8AC3E}">
        <p14:creationId xmlns:p14="http://schemas.microsoft.com/office/powerpoint/2010/main" val="2271967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1" u="sng" dirty="0" smtClean="0">
                <a:latin typeface="Arial" panose="020B0604020202020204" pitchFamily="34" charset="0"/>
                <a:cs typeface="Arial" panose="020B0604020202020204" pitchFamily="34" charset="0"/>
              </a:rPr>
              <a:t>Anaphase </a:t>
            </a:r>
            <a:endParaRPr lang="en-US" sz="4800" b="1" i="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3600" dirty="0" smtClean="0"/>
              <a:t>The spindle fibers contract and the chromosomes are pulled to opposite poles.</a:t>
            </a:r>
          </a:p>
          <a:p>
            <a:endParaRPr lang="en-US" sz="3600" dirty="0"/>
          </a:p>
          <a:p>
            <a:r>
              <a:rPr lang="en-US" sz="3600" dirty="0" smtClean="0"/>
              <a:t>It is the shortest </a:t>
            </a:r>
            <a:r>
              <a:rPr lang="en-US" sz="3600" dirty="0"/>
              <a:t>o</a:t>
            </a:r>
            <a:r>
              <a:rPr lang="en-US" sz="3600" dirty="0" smtClean="0"/>
              <a:t>f all stages of mitosis.</a:t>
            </a:r>
            <a:endParaRPr lang="en-US" sz="3600" dirty="0"/>
          </a:p>
        </p:txBody>
      </p:sp>
    </p:spTree>
    <p:extLst>
      <p:ext uri="{BB962C8B-B14F-4D97-AF65-F5344CB8AC3E}">
        <p14:creationId xmlns:p14="http://schemas.microsoft.com/office/powerpoint/2010/main" val="1351187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5300" b="1" i="1" u="sng" dirty="0" smtClean="0">
                <a:latin typeface="Arial" panose="020B0604020202020204" pitchFamily="34" charset="0"/>
                <a:cs typeface="Arial" panose="020B0604020202020204" pitchFamily="34" charset="0"/>
              </a:rPr>
              <a:t>Anaphase</a:t>
            </a:r>
            <a:r>
              <a:rPr lang="en-US" b="1" i="1" u="sng" dirty="0" smtClean="0"/>
              <a:t/>
            </a:r>
            <a:br>
              <a:rPr lang="en-US" b="1" i="1" u="sng" dirty="0" smtClean="0"/>
            </a:br>
            <a:endParaRPr lang="en-US" b="1" i="1" u="sng"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1506" y="1930400"/>
            <a:ext cx="4801064" cy="4702073"/>
          </a:xfrm>
        </p:spPr>
      </p:pic>
    </p:spTree>
    <p:extLst>
      <p:ext uri="{BB962C8B-B14F-4D97-AF65-F5344CB8AC3E}">
        <p14:creationId xmlns:p14="http://schemas.microsoft.com/office/powerpoint/2010/main" val="41543846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027" y="997907"/>
            <a:ext cx="8596668" cy="1320800"/>
          </a:xfrm>
        </p:spPr>
        <p:txBody>
          <a:bodyPr>
            <a:normAutofit/>
          </a:bodyPr>
          <a:lstStyle/>
          <a:p>
            <a:r>
              <a:rPr lang="en-US" sz="4800" b="1" i="1" u="sng" dirty="0" smtClean="0">
                <a:latin typeface="Arial" panose="020B0604020202020204" pitchFamily="34" charset="0"/>
                <a:cs typeface="Arial" panose="020B0604020202020204" pitchFamily="34" charset="0"/>
              </a:rPr>
              <a:t>Telophase </a:t>
            </a:r>
            <a:endParaRPr lang="en-US" sz="4800" b="1" i="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3200" dirty="0" smtClean="0">
                <a:latin typeface="Arial" panose="020B0604020202020204" pitchFamily="34" charset="0"/>
                <a:cs typeface="Arial" panose="020B0604020202020204" pitchFamily="34" charset="0"/>
              </a:rPr>
              <a:t>In telephase the nucleus actually divides.</a:t>
            </a:r>
          </a:p>
          <a:p>
            <a:r>
              <a:rPr lang="en-US" sz="3200" dirty="0" smtClean="0">
                <a:latin typeface="Arial" panose="020B0604020202020204" pitchFamily="34" charset="0"/>
                <a:cs typeface="Arial" panose="020B0604020202020204" pitchFamily="34" charset="0"/>
              </a:rPr>
              <a:t>The chromosomes are at the poles of the cell.</a:t>
            </a:r>
          </a:p>
          <a:p>
            <a:r>
              <a:rPr lang="en-US" sz="3200" dirty="0" smtClean="0">
                <a:latin typeface="Arial" panose="020B0604020202020204" pitchFamily="34" charset="0"/>
                <a:cs typeface="Arial" panose="020B0604020202020204" pitchFamily="34" charset="0"/>
              </a:rPr>
              <a:t>The nuclear envelope re-forms around the two sets of chromosomes.</a:t>
            </a:r>
          </a:p>
          <a:p>
            <a:r>
              <a:rPr lang="en-US" sz="3200" dirty="0" smtClean="0">
                <a:latin typeface="Arial" panose="020B0604020202020204" pitchFamily="34" charset="0"/>
                <a:cs typeface="Arial" panose="020B0604020202020204" pitchFamily="34" charset="0"/>
              </a:rPr>
              <a:t>It is considered as the reverse of prophase.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8334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1" u="sng" dirty="0" smtClean="0"/>
              <a:t>Telophase </a:t>
            </a:r>
            <a:endParaRPr lang="en-US" sz="4800" b="1" i="1" u="sn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9806" y="1553227"/>
            <a:ext cx="4377668" cy="4477161"/>
          </a:xfrm>
        </p:spPr>
      </p:pic>
    </p:spTree>
    <p:extLst>
      <p:ext uri="{BB962C8B-B14F-4D97-AF65-F5344CB8AC3E}">
        <p14:creationId xmlns:p14="http://schemas.microsoft.com/office/powerpoint/2010/main" val="36086283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i="1" u="sng" dirty="0" smtClean="0"/>
              <a:t>Cytokinesis</a:t>
            </a:r>
            <a:r>
              <a:rPr lang="en-US" dirty="0" smtClean="0"/>
              <a:t> </a:t>
            </a:r>
            <a:endParaRPr lang="en-US" dirty="0"/>
          </a:p>
        </p:txBody>
      </p:sp>
      <p:sp>
        <p:nvSpPr>
          <p:cNvPr id="3" name="Content Placeholder 2"/>
          <p:cNvSpPr>
            <a:spLocks noGrp="1"/>
          </p:cNvSpPr>
          <p:nvPr>
            <p:ph sz="half" idx="2"/>
          </p:nvPr>
        </p:nvSpPr>
        <p:spPr>
          <a:xfrm>
            <a:off x="677334" y="2043202"/>
            <a:ext cx="4170239" cy="4107077"/>
          </a:xfrm>
        </p:spPr>
        <p:txBody>
          <a:bodyPr>
            <a:noAutofit/>
          </a:bodyPr>
          <a:lstStyle/>
          <a:p>
            <a:r>
              <a:rPr lang="en-US" sz="2800" dirty="0" smtClean="0"/>
              <a:t>The division of the cytoplasm.</a:t>
            </a:r>
          </a:p>
          <a:p>
            <a:r>
              <a:rPr lang="en-US" sz="2800" dirty="0" smtClean="0"/>
              <a:t>In animal cells, a cleavage Furrow forms and separates Daughter cells.</a:t>
            </a:r>
          </a:p>
          <a:p>
            <a:r>
              <a:rPr lang="en-US" sz="2800" dirty="0" smtClean="0"/>
              <a:t>In plant cell, a cell plate forms and separate Daughter cell </a:t>
            </a:r>
            <a:endParaRPr lang="en-US" sz="2800" dirty="0"/>
          </a:p>
        </p:txBody>
      </p:sp>
      <p:pic>
        <p:nvPicPr>
          <p:cNvPr id="10" name="Content Placeholder 9"/>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063429" y="2192055"/>
            <a:ext cx="2602500" cy="3820438"/>
          </a:xfr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928" y="2192055"/>
            <a:ext cx="2455101" cy="3820438"/>
          </a:xfrm>
          <a:prstGeom prst="rect">
            <a:avLst/>
          </a:prstGeom>
        </p:spPr>
      </p:pic>
    </p:spTree>
    <p:extLst>
      <p:ext uri="{BB962C8B-B14F-4D97-AF65-F5344CB8AC3E}">
        <p14:creationId xmlns:p14="http://schemas.microsoft.com/office/powerpoint/2010/main" val="4164540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38923" y="351274"/>
            <a:ext cx="8591926" cy="863751"/>
          </a:xfrm>
        </p:spPr>
        <p:txBody>
          <a:bodyPr>
            <a:normAutofit/>
          </a:bodyPr>
          <a:lstStyle/>
          <a:p>
            <a:r>
              <a:rPr lang="en-US" sz="4800" b="1" i="1" u="sng" dirty="0" smtClean="0"/>
              <a:t>Significance of Mitosis</a:t>
            </a:r>
            <a:endParaRPr lang="en-US" sz="4800" b="1" i="1" u="sng" dirty="0"/>
          </a:p>
        </p:txBody>
      </p:sp>
      <p:sp>
        <p:nvSpPr>
          <p:cNvPr id="8" name="Content Placeholder 7"/>
          <p:cNvSpPr>
            <a:spLocks noGrp="1"/>
          </p:cNvSpPr>
          <p:nvPr>
            <p:ph idx="1"/>
          </p:nvPr>
        </p:nvSpPr>
        <p:spPr>
          <a:xfrm>
            <a:off x="652283" y="1559339"/>
            <a:ext cx="8596668" cy="4979247"/>
          </a:xfrm>
        </p:spPr>
        <p:txBody>
          <a:bodyPr/>
          <a:lstStyle/>
          <a:p>
            <a:r>
              <a:rPr lang="en-US" sz="2000" dirty="0" smtClean="0">
                <a:latin typeface="Arial" panose="020B0604020202020204" pitchFamily="34" charset="0"/>
                <a:cs typeface="Arial" panose="020B0604020202020204" pitchFamily="34" charset="0"/>
              </a:rPr>
              <a:t>Mitosis is important for sexual reproduction indirectly. </a:t>
            </a:r>
          </a:p>
          <a:p>
            <a:r>
              <a:rPr lang="en-US" sz="2000" dirty="0" smtClean="0">
                <a:latin typeface="Arial" panose="020B0604020202020204" pitchFamily="34" charset="0"/>
                <a:cs typeface="Arial" panose="020B0604020202020204" pitchFamily="34" charset="0"/>
              </a:rPr>
              <a:t>It allows the sexually reproducing organisms to grow and develop from a single cell into a sexually mature individual.</a:t>
            </a:r>
          </a:p>
          <a:p>
            <a:r>
              <a:rPr lang="en-US" sz="2000" dirty="0" smtClean="0">
                <a:latin typeface="Arial" panose="020B0604020202020204" pitchFamily="34" charset="0"/>
                <a:cs typeface="Arial" panose="020B0604020202020204" pitchFamily="34" charset="0"/>
              </a:rPr>
              <a:t>This allows organisms to continue to reproduce through the generation.</a:t>
            </a:r>
          </a:p>
          <a:p>
            <a:r>
              <a:rPr lang="en-US" sz="2000" dirty="0" smtClean="0">
                <a:latin typeface="Arial" panose="020B0604020202020204" pitchFamily="34" charset="0"/>
                <a:cs typeface="Arial" panose="020B0604020202020204" pitchFamily="34" charset="0"/>
              </a:rPr>
              <a:t>Repair of worn out parts (healing of wounds) takes place by Mitosis </a:t>
            </a:r>
          </a:p>
          <a:p>
            <a:endParaRPr lang="en-US" sz="2000" dirty="0">
              <a:latin typeface="Arial" panose="020B0604020202020204" pitchFamily="34" charset="0"/>
              <a:cs typeface="Arial" panose="020B0604020202020204" pitchFamily="34" charset="0"/>
            </a:endParaRPr>
          </a:p>
          <a:p>
            <a:endParaRPr lang="en-US" dirty="0" smtClean="0"/>
          </a:p>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868" y="3941566"/>
            <a:ext cx="7465513" cy="2597020"/>
          </a:xfrm>
          <a:prstGeom prst="rect">
            <a:avLst/>
          </a:prstGeom>
        </p:spPr>
      </p:pic>
    </p:spTree>
    <p:extLst>
      <p:ext uri="{BB962C8B-B14F-4D97-AF65-F5344CB8AC3E}">
        <p14:creationId xmlns:p14="http://schemas.microsoft.com/office/powerpoint/2010/main" val="20086745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35" y="734861"/>
            <a:ext cx="6689099" cy="943627"/>
          </a:xfrm>
        </p:spPr>
        <p:txBody>
          <a:bodyPr>
            <a:normAutofit fontScale="90000"/>
          </a:bodyPr>
          <a:lstStyle/>
          <a:p>
            <a:r>
              <a:rPr lang="en-US" sz="4800" b="1" i="1" u="sng" dirty="0"/>
              <a:t>Significance of Mitosis</a:t>
            </a:r>
          </a:p>
        </p:txBody>
      </p:sp>
      <p:sp>
        <p:nvSpPr>
          <p:cNvPr id="3" name="Content Placeholder 2"/>
          <p:cNvSpPr>
            <a:spLocks noGrp="1"/>
          </p:cNvSpPr>
          <p:nvPr>
            <p:ph idx="1"/>
          </p:nvPr>
        </p:nvSpPr>
        <p:spPr>
          <a:xfrm>
            <a:off x="564600" y="2085432"/>
            <a:ext cx="8596668" cy="3880773"/>
          </a:xfrm>
        </p:spPr>
        <p:txBody>
          <a:bodyPr/>
          <a:lstStyle/>
          <a:p>
            <a:r>
              <a:rPr lang="en-US" sz="2000" dirty="0" smtClean="0">
                <a:latin typeface="Arial" panose="020B0604020202020204" pitchFamily="34" charset="0"/>
                <a:cs typeface="Arial" panose="020B0604020202020204" pitchFamily="34" charset="0"/>
              </a:rPr>
              <a:t>Growth  involves increase in the size of organisms and increase in the number of cells</a:t>
            </a:r>
          </a:p>
          <a:p>
            <a:r>
              <a:rPr lang="en-US" sz="2000" dirty="0" smtClean="0">
                <a:latin typeface="Arial" panose="020B0604020202020204" pitchFamily="34" charset="0"/>
                <a:cs typeface="Arial" panose="020B0604020202020204" pitchFamily="34" charset="0"/>
              </a:rPr>
              <a:t>Cell division is the process to which this is achieved</a:t>
            </a:r>
          </a:p>
          <a:p>
            <a:r>
              <a:rPr lang="en-US" sz="2000" dirty="0" smtClean="0">
                <a:latin typeface="Arial" panose="020B0604020202020204" pitchFamily="34" charset="0"/>
                <a:cs typeface="Arial" panose="020B0604020202020204" pitchFamily="34" charset="0"/>
              </a:rPr>
              <a:t>The new cell arise from pre existing cell only through the process of cell division. Cell division essential for the growth.</a:t>
            </a:r>
          </a:p>
          <a:p>
            <a:endParaRPr lang="en-US" dirty="0"/>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687" y="4226950"/>
            <a:ext cx="1628941" cy="242921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4485" y="4226950"/>
            <a:ext cx="1874381" cy="242921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4642" y="4226950"/>
            <a:ext cx="1371791" cy="2429214"/>
          </a:xfrm>
          <a:prstGeom prst="rect">
            <a:avLst/>
          </a:prstGeom>
        </p:spPr>
      </p:pic>
    </p:spTree>
    <p:extLst>
      <p:ext uri="{BB962C8B-B14F-4D97-AF65-F5344CB8AC3E}">
        <p14:creationId xmlns:p14="http://schemas.microsoft.com/office/powerpoint/2010/main" val="4046180408"/>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605" y="609600"/>
            <a:ext cx="8596668" cy="1320800"/>
          </a:xfrm>
        </p:spPr>
        <p:txBody>
          <a:bodyPr>
            <a:normAutofit/>
          </a:bodyPr>
          <a:lstStyle/>
          <a:p>
            <a:r>
              <a:rPr lang="en-US" sz="4800" b="1" i="1" u="sng" dirty="0"/>
              <a:t>Significance of Mitosis</a:t>
            </a:r>
          </a:p>
        </p:txBody>
      </p:sp>
      <p:sp>
        <p:nvSpPr>
          <p:cNvPr id="3" name="Content Placeholder 2"/>
          <p:cNvSpPr>
            <a:spLocks noGrp="1"/>
          </p:cNvSpPr>
          <p:nvPr>
            <p:ph idx="1"/>
          </p:nvPr>
        </p:nvSpPr>
        <p:spPr>
          <a:xfrm>
            <a:off x="439339" y="1781729"/>
            <a:ext cx="8596668" cy="3880773"/>
          </a:xfrm>
        </p:spPr>
        <p:txBody>
          <a:bodyPr/>
          <a:lstStyle/>
          <a:p>
            <a:r>
              <a:rPr lang="en-US" sz="2400" dirty="0" smtClean="0">
                <a:latin typeface="Arial" panose="020B0604020202020204" pitchFamily="34" charset="0"/>
                <a:cs typeface="Arial" panose="020B0604020202020204" pitchFamily="34" charset="0"/>
              </a:rPr>
              <a:t>Mitosis is important to us because it facilitate growth it also helps in cell replacement  as through our lifespan, a lot of our cells die and are replaced and this would not be possible without mitosis.</a:t>
            </a:r>
          </a:p>
          <a:p>
            <a:endParaRPr lang="en-US" sz="2400" dirty="0">
              <a:latin typeface="Arial" panose="020B0604020202020204" pitchFamily="34" charset="0"/>
              <a:cs typeface="Arial" panose="020B0604020202020204" pitchFamily="34" charset="0"/>
            </a:endParaRP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5567" y="3571804"/>
            <a:ext cx="3657599" cy="289600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083" y="3571804"/>
            <a:ext cx="3640117" cy="2896004"/>
          </a:xfrm>
          <a:prstGeom prst="rect">
            <a:avLst/>
          </a:prstGeom>
        </p:spPr>
      </p:pic>
    </p:spTree>
    <p:extLst>
      <p:ext uri="{BB962C8B-B14F-4D97-AF65-F5344CB8AC3E}">
        <p14:creationId xmlns:p14="http://schemas.microsoft.com/office/powerpoint/2010/main" val="3087871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819" y="839789"/>
            <a:ext cx="8596668" cy="1320800"/>
          </a:xfrm>
        </p:spPr>
        <p:txBody>
          <a:bodyPr>
            <a:normAutofit/>
          </a:bodyPr>
          <a:lstStyle/>
          <a:p>
            <a:r>
              <a:rPr lang="en-US" sz="4800" b="1" i="1" u="sng" dirty="0">
                <a:latin typeface="Arial" panose="020B0604020202020204" pitchFamily="34" charset="0"/>
                <a:cs typeface="Arial" panose="020B0604020202020204" pitchFamily="34" charset="0"/>
              </a:rPr>
              <a:t>Significance of Mitosis</a:t>
            </a:r>
          </a:p>
        </p:txBody>
      </p:sp>
      <p:sp>
        <p:nvSpPr>
          <p:cNvPr id="3" name="Content Placeholder 2"/>
          <p:cNvSpPr>
            <a:spLocks noGrp="1"/>
          </p:cNvSpPr>
          <p:nvPr>
            <p:ph idx="1"/>
          </p:nvPr>
        </p:nvSpPr>
        <p:spPr>
          <a:xfrm>
            <a:off x="539547" y="1935120"/>
            <a:ext cx="8596668" cy="4340419"/>
          </a:xfrm>
        </p:spPr>
        <p:txBody>
          <a:bodyPr>
            <a:noAutofit/>
          </a:bodyPr>
          <a:lstStyle/>
          <a:p>
            <a:r>
              <a:rPr lang="en-US" sz="2800" b="1" i="1" u="sng" dirty="0" smtClean="0"/>
              <a:t>Genetic stability:</a:t>
            </a:r>
          </a:p>
          <a:p>
            <a:r>
              <a:rPr lang="en-US" sz="2800" dirty="0" smtClean="0"/>
              <a:t>        It maintains constant chromosomes number and genetic stability in all somatic are vegetative cells of the body. </a:t>
            </a:r>
          </a:p>
          <a:p>
            <a:r>
              <a:rPr lang="en-US" sz="2800" b="1" i="1" u="sng" dirty="0" smtClean="0"/>
              <a:t>Surface volume ratio:</a:t>
            </a:r>
          </a:p>
          <a:p>
            <a:r>
              <a:rPr lang="en-US" sz="2800" dirty="0"/>
              <a:t> </a:t>
            </a:r>
            <a:r>
              <a:rPr lang="en-US" sz="2800" dirty="0" smtClean="0"/>
              <a:t>        As the size of a cell increases, the surface area decreases accordingly. By mitosis, the cell becomes smaller in size and the surface volume ratio is restored.</a:t>
            </a:r>
            <a:endParaRPr lang="en-US" sz="2800" dirty="0"/>
          </a:p>
        </p:txBody>
      </p:sp>
    </p:spTree>
    <p:extLst>
      <p:ext uri="{BB962C8B-B14F-4D97-AF65-F5344CB8AC3E}">
        <p14:creationId xmlns:p14="http://schemas.microsoft.com/office/powerpoint/2010/main" val="15644355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912" y="2676395"/>
            <a:ext cx="8203620" cy="943627"/>
          </a:xfrm>
        </p:spPr>
        <p:txBody>
          <a:bodyPr>
            <a:normAutofit/>
          </a:bodyPr>
          <a:lstStyle/>
          <a:p>
            <a:r>
              <a:rPr lang="en-US" sz="4800" b="1" i="1" u="sng" dirty="0" smtClean="0"/>
              <a:t>Three Stages Of Interphase</a:t>
            </a:r>
            <a:endParaRPr lang="en-US" sz="4800" b="1" i="1" u="sng" dirty="0"/>
          </a:p>
        </p:txBody>
      </p:sp>
    </p:spTree>
    <p:extLst>
      <p:ext uri="{BB962C8B-B14F-4D97-AF65-F5344CB8AC3E}">
        <p14:creationId xmlns:p14="http://schemas.microsoft.com/office/powerpoint/2010/main" val="5552902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61" y="985381"/>
            <a:ext cx="8596668" cy="1320800"/>
          </a:xfrm>
        </p:spPr>
        <p:txBody>
          <a:bodyPr/>
          <a:lstStyle/>
          <a:p>
            <a:r>
              <a:rPr lang="en-US" sz="4800" b="1" i="1" u="sng" dirty="0" smtClean="0">
                <a:latin typeface="Arial" panose="020B0604020202020204" pitchFamily="34" charset="0"/>
                <a:cs typeface="Arial" panose="020B0604020202020204" pitchFamily="34" charset="0"/>
              </a:rPr>
              <a:t>Conclusion</a:t>
            </a:r>
            <a:r>
              <a:rPr lang="en-US" dirty="0" smtClean="0"/>
              <a:t> </a:t>
            </a:r>
            <a:endParaRPr lang="en-US" dirty="0"/>
          </a:p>
        </p:txBody>
      </p:sp>
      <p:sp>
        <p:nvSpPr>
          <p:cNvPr id="3" name="Content Placeholder 2"/>
          <p:cNvSpPr>
            <a:spLocks noGrp="1"/>
          </p:cNvSpPr>
          <p:nvPr>
            <p:ph idx="1"/>
          </p:nvPr>
        </p:nvSpPr>
        <p:spPr/>
        <p:txBody>
          <a:bodyPr>
            <a:noAutofit/>
          </a:bodyPr>
          <a:lstStyle/>
          <a:p>
            <a:r>
              <a:rPr lang="en-US" sz="2800" dirty="0" smtClean="0">
                <a:latin typeface="Arial" panose="020B0604020202020204" pitchFamily="34" charset="0"/>
                <a:cs typeface="Arial" panose="020B0604020202020204" pitchFamily="34" charset="0"/>
              </a:rPr>
              <a:t>Mitosis is the one of the important part of the growth and deployment process both animals and plants. The cells are dividing because of mitosis are usually found on the meristem the tips of roots and shoots. </a:t>
            </a:r>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However in animals the dividing cells can happen in any tissue that is growing but the dividing cell are mostly found in dividing embryos mainly the blastulas.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449781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443"/>
            <a:ext cx="12191999" cy="6844557"/>
          </a:xfrm>
        </p:spPr>
      </p:pic>
    </p:spTree>
    <p:extLst>
      <p:ext uri="{BB962C8B-B14F-4D97-AF65-F5344CB8AC3E}">
        <p14:creationId xmlns:p14="http://schemas.microsoft.com/office/powerpoint/2010/main" val="518638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554" y="684756"/>
            <a:ext cx="8596668" cy="1320800"/>
          </a:xfrm>
        </p:spPr>
        <p:txBody>
          <a:bodyPr>
            <a:noAutofit/>
          </a:bodyPr>
          <a:lstStyle/>
          <a:p>
            <a:r>
              <a:rPr lang="en-US" sz="4400" b="1" i="1" u="sng" dirty="0" smtClean="0"/>
              <a:t>G1 phase(the first gap phase): the first stage of the Interphase</a:t>
            </a:r>
            <a:endParaRPr lang="en-US" sz="4400" b="1" i="1" u="sng" dirty="0"/>
          </a:p>
        </p:txBody>
      </p:sp>
      <p:sp>
        <p:nvSpPr>
          <p:cNvPr id="3" name="Content Placeholder 2"/>
          <p:cNvSpPr>
            <a:spLocks noGrp="1"/>
          </p:cNvSpPr>
          <p:nvPr>
            <p:ph idx="1"/>
          </p:nvPr>
        </p:nvSpPr>
        <p:spPr>
          <a:xfrm>
            <a:off x="489443" y="2310901"/>
            <a:ext cx="9431170" cy="4227686"/>
          </a:xfrm>
        </p:spPr>
        <p:txBody>
          <a:bodyPr>
            <a:noAutofit/>
          </a:bodyPr>
          <a:lstStyle/>
          <a:p>
            <a:r>
              <a:rPr lang="en-US" sz="2400" dirty="0" smtClean="0">
                <a:latin typeface="Arial" panose="020B0604020202020204" pitchFamily="34" charset="0"/>
                <a:cs typeface="Arial" panose="020B0604020202020204" pitchFamily="34" charset="0"/>
              </a:rPr>
              <a:t>During the G1 phase or the gap 1 phase the protein syntheses and the RNA syntheses within the cell resume that was interrupted during the process of mitoses. Growth and young cell maturation occurs which accomplish the physiological function. G1 phase is the phase during which the cell cycle starts with the syntheses of RNA and proteins required by the young cells for their growth and maturity. The time period of G1 phase of the interphase is varied highly among the different species eukaryotic cells.</a:t>
            </a:r>
          </a:p>
          <a:p>
            <a:r>
              <a:rPr lang="en-US" sz="2400" dirty="0" smtClean="0">
                <a:latin typeface="Arial" panose="020B0604020202020204" pitchFamily="34" charset="0"/>
                <a:cs typeface="Arial" panose="020B0604020202020204" pitchFamily="34" charset="0"/>
              </a:rPr>
              <a:t>G1 phase is usually termed as the prior to DNA syntheses phase.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98673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49" y="1073062"/>
            <a:ext cx="8090885" cy="1550989"/>
          </a:xfrm>
          <a:ln>
            <a:solidFill>
              <a:schemeClr val="bg1"/>
            </a:solidFill>
          </a:ln>
        </p:spPr>
        <p:style>
          <a:lnRef idx="2">
            <a:schemeClr val="dk1"/>
          </a:lnRef>
          <a:fillRef idx="1">
            <a:schemeClr val="lt1"/>
          </a:fillRef>
          <a:effectRef idx="0">
            <a:schemeClr val="dk1"/>
          </a:effectRef>
          <a:fontRef idx="minor">
            <a:schemeClr val="dk1"/>
          </a:fontRef>
        </p:style>
        <p:txBody>
          <a:bodyPr>
            <a:noAutofit/>
          </a:bodyPr>
          <a:lstStyle/>
          <a:p>
            <a:r>
              <a:rPr lang="en-US" sz="4800" b="1" i="1" u="sng" dirty="0" smtClean="0">
                <a:solidFill>
                  <a:schemeClr val="accent1"/>
                </a:solidFill>
              </a:rPr>
              <a:t>S Phase: the Second Stage Of Interphase</a:t>
            </a:r>
            <a:endParaRPr lang="en-US" sz="4800" b="1" i="1" u="sng" dirty="0">
              <a:solidFill>
                <a:schemeClr val="accent1"/>
              </a:solidFill>
            </a:endParaRPr>
          </a:p>
        </p:txBody>
      </p:sp>
      <p:sp>
        <p:nvSpPr>
          <p:cNvPr id="3" name="Content Placeholder 2"/>
          <p:cNvSpPr>
            <a:spLocks noGrp="1"/>
          </p:cNvSpPr>
          <p:nvPr>
            <p:ph idx="1"/>
          </p:nvPr>
        </p:nvSpPr>
        <p:spPr>
          <a:xfrm>
            <a:off x="639756" y="2899625"/>
            <a:ext cx="8842447" cy="3200550"/>
          </a:xfrm>
          <a:ln>
            <a:noFill/>
          </a:ln>
        </p:spPr>
        <p:txBody>
          <a:bodyPr>
            <a:noAutofit/>
          </a:bodyPr>
          <a:lstStyle/>
          <a:p>
            <a:r>
              <a:rPr lang="en-US" sz="2800" dirty="0" smtClean="0"/>
              <a:t>The S phase of the Interphase deals with the semi-conservative syntheses of DNA occurs. Replication of cellular DNA begins with the S phase which when gets duplicated  with the cell containing nearly double the amount  of chromosomes the cell from the S phase move into G2 phase. S which stands for syntheses.</a:t>
            </a:r>
            <a:endParaRPr lang="en-US" sz="2800" dirty="0"/>
          </a:p>
        </p:txBody>
      </p:sp>
    </p:spTree>
    <p:extLst>
      <p:ext uri="{BB962C8B-B14F-4D97-AF65-F5344CB8AC3E}">
        <p14:creationId xmlns:p14="http://schemas.microsoft.com/office/powerpoint/2010/main" val="37246163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49" y="847595"/>
            <a:ext cx="8596668" cy="1320800"/>
          </a:xfrm>
        </p:spPr>
        <p:txBody>
          <a:bodyPr>
            <a:noAutofit/>
          </a:bodyPr>
          <a:lstStyle/>
          <a:p>
            <a:r>
              <a:rPr lang="en-US" sz="4800" b="1" i="1" u="sng" dirty="0" smtClean="0"/>
              <a:t>G2 phase (the Second Gap Phase): the third Stage of Interphase</a:t>
            </a:r>
            <a:endParaRPr lang="en-US" sz="4800" b="1" i="1" u="sng" dirty="0"/>
          </a:p>
        </p:txBody>
      </p:sp>
      <p:sp>
        <p:nvSpPr>
          <p:cNvPr id="3" name="Content Placeholder 2"/>
          <p:cNvSpPr>
            <a:spLocks noGrp="1"/>
          </p:cNvSpPr>
          <p:nvPr>
            <p:ph idx="1"/>
          </p:nvPr>
        </p:nvSpPr>
        <p:spPr>
          <a:xfrm>
            <a:off x="852697" y="3338037"/>
            <a:ext cx="8441614" cy="2737088"/>
          </a:xfrm>
        </p:spPr>
        <p:txBody>
          <a:bodyPr>
            <a:normAutofit/>
          </a:bodyPr>
          <a:lstStyle/>
          <a:p>
            <a:r>
              <a:rPr lang="en-US" sz="2800" dirty="0" smtClean="0">
                <a:latin typeface="Arial" panose="020B0604020202020204" pitchFamily="34" charset="0"/>
                <a:cs typeface="Arial" panose="020B0604020202020204" pitchFamily="34" charset="0"/>
              </a:rPr>
              <a:t>During the G2 phase there is an increase in the syntheses of the RNA and the protein which is followed by another round of proof reading and subsequent repair among the newly synthesized DNA sequences before the cell cycle transits to mitotic cycle.</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283335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92" y="1536526"/>
            <a:ext cx="2291334" cy="893523"/>
          </a:xfrm>
        </p:spPr>
        <p:txBody>
          <a:bodyPr>
            <a:normAutofit/>
          </a:bodyPr>
          <a:lstStyle/>
          <a:p>
            <a:r>
              <a:rPr lang="en-US" sz="4800" b="1" i="1" u="sng" dirty="0"/>
              <a:t>H</a:t>
            </a:r>
            <a:r>
              <a:rPr lang="en-US" sz="4800" b="1" i="1" u="sng" dirty="0" smtClean="0"/>
              <a:t>istory</a:t>
            </a:r>
            <a:endParaRPr lang="en-US" sz="4800" b="1" i="1" u="sng" dirty="0"/>
          </a:p>
        </p:txBody>
      </p:sp>
      <p:sp>
        <p:nvSpPr>
          <p:cNvPr id="3" name="Content Placeholder 2"/>
          <p:cNvSpPr>
            <a:spLocks noGrp="1"/>
          </p:cNvSpPr>
          <p:nvPr>
            <p:ph idx="1"/>
          </p:nvPr>
        </p:nvSpPr>
        <p:spPr>
          <a:xfrm>
            <a:off x="865224" y="2649105"/>
            <a:ext cx="8003203" cy="2862348"/>
          </a:xfrm>
        </p:spPr>
        <p:txBody>
          <a:bodyPr>
            <a:normAutofit/>
          </a:bodyPr>
          <a:lstStyle/>
          <a:p>
            <a:r>
              <a:rPr lang="en-US" sz="2800" dirty="0" smtClean="0"/>
              <a:t>Mitosis was  first discovered in plant cells by strawsburger  (1875).</a:t>
            </a:r>
          </a:p>
          <a:p>
            <a:r>
              <a:rPr lang="en-US" sz="2800" dirty="0" smtClean="0"/>
              <a:t>Later on W.Flemming (1879) discovered it in animal cell. The term coined by Flemming (1882).</a:t>
            </a:r>
            <a:endParaRPr lang="en-US" sz="2800" dirty="0"/>
          </a:p>
        </p:txBody>
      </p:sp>
    </p:spTree>
    <p:extLst>
      <p:ext uri="{BB962C8B-B14F-4D97-AF65-F5344CB8AC3E}">
        <p14:creationId xmlns:p14="http://schemas.microsoft.com/office/powerpoint/2010/main" val="380489175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3606567" cy="918575"/>
          </a:xfrm>
        </p:spPr>
        <p:txBody>
          <a:bodyPr>
            <a:normAutofit/>
          </a:bodyPr>
          <a:lstStyle/>
          <a:p>
            <a:r>
              <a:rPr lang="en-US" sz="4800" b="1" i="1" u="sng" dirty="0"/>
              <a:t>O</a:t>
            </a:r>
            <a:r>
              <a:rPr lang="en-US" sz="4800" b="1" i="1" u="sng" dirty="0" smtClean="0"/>
              <a:t>ccurrence</a:t>
            </a:r>
            <a:endParaRPr lang="en-US" sz="4800" b="1" i="1" u="sng" dirty="0"/>
          </a:p>
        </p:txBody>
      </p:sp>
      <p:sp>
        <p:nvSpPr>
          <p:cNvPr id="3" name="Content Placeholder 2"/>
          <p:cNvSpPr>
            <a:spLocks noGrp="1"/>
          </p:cNvSpPr>
          <p:nvPr>
            <p:ph idx="1"/>
          </p:nvPr>
        </p:nvSpPr>
        <p:spPr>
          <a:xfrm>
            <a:off x="677334" y="2160589"/>
            <a:ext cx="8166041" cy="3551279"/>
          </a:xfrm>
        </p:spPr>
        <p:txBody>
          <a:bodyPr>
            <a:normAutofit/>
          </a:bodyPr>
          <a:lstStyle/>
          <a:p>
            <a:r>
              <a:rPr lang="en-US" sz="2800" dirty="0" smtClean="0"/>
              <a:t>Th</a:t>
            </a:r>
            <a:r>
              <a:rPr lang="en-US" sz="2800" dirty="0"/>
              <a:t>e</a:t>
            </a:r>
            <a:r>
              <a:rPr lang="en-US" sz="2800" dirty="0" smtClean="0"/>
              <a:t> mitosis cells undergoing mitosis are called mitocytes. In plants the mitocytes are mostly meristematic cells.</a:t>
            </a:r>
          </a:p>
          <a:p>
            <a:r>
              <a:rPr lang="en-US" sz="2800" dirty="0" smtClean="0"/>
              <a:t>In animals the mitocytes</a:t>
            </a:r>
            <a:r>
              <a:rPr lang="en-US" sz="2800" dirty="0"/>
              <a:t> </a:t>
            </a:r>
            <a:r>
              <a:rPr lang="en-US" sz="2800" dirty="0" smtClean="0"/>
              <a:t>are stem cells germinal epithelium and embryonic cells.</a:t>
            </a:r>
          </a:p>
          <a:p>
            <a:r>
              <a:rPr lang="en-US" sz="2800" dirty="0" smtClean="0"/>
              <a:t>It also occur during the regeneration. </a:t>
            </a:r>
          </a:p>
          <a:p>
            <a:r>
              <a:rPr lang="en-US" sz="2800" dirty="0" smtClean="0"/>
              <a:t>Root tip is the best material to study mitosis.</a:t>
            </a:r>
            <a:endParaRPr lang="en-US" sz="2800" dirty="0"/>
          </a:p>
        </p:txBody>
      </p:sp>
    </p:spTree>
    <p:extLst>
      <p:ext uri="{BB962C8B-B14F-4D97-AF65-F5344CB8AC3E}">
        <p14:creationId xmlns:p14="http://schemas.microsoft.com/office/powerpoint/2010/main" val="229776890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75" y="985381"/>
            <a:ext cx="5698414" cy="906049"/>
          </a:xfrm>
        </p:spPr>
        <p:txBody>
          <a:bodyPr>
            <a:normAutofit/>
          </a:bodyPr>
          <a:lstStyle/>
          <a:p>
            <a:r>
              <a:rPr lang="en-US" sz="4800" b="1" i="1" u="sng" dirty="0" smtClean="0"/>
              <a:t>Reason for Mitosis</a:t>
            </a:r>
            <a:endParaRPr lang="en-US" sz="4800" b="1" i="1" u="sng" dirty="0"/>
          </a:p>
        </p:txBody>
      </p:sp>
      <p:sp>
        <p:nvSpPr>
          <p:cNvPr id="3" name="Content Placeholder 2"/>
          <p:cNvSpPr>
            <a:spLocks noGrp="1"/>
          </p:cNvSpPr>
          <p:nvPr>
            <p:ph idx="1"/>
          </p:nvPr>
        </p:nvSpPr>
        <p:spPr>
          <a:xfrm>
            <a:off x="677334" y="2160590"/>
            <a:ext cx="6149351" cy="2849822"/>
          </a:xfrm>
        </p:spPr>
        <p:txBody>
          <a:bodyPr>
            <a:normAutofit/>
          </a:bodyPr>
          <a:lstStyle/>
          <a:p>
            <a:r>
              <a:rPr lang="en-US" sz="3600" dirty="0" smtClean="0"/>
              <a:t>There are 3 main reasons:</a:t>
            </a:r>
          </a:p>
          <a:p>
            <a:r>
              <a:rPr lang="en-US" sz="3600" dirty="0" smtClean="0"/>
              <a:t>1) </a:t>
            </a:r>
            <a:r>
              <a:rPr lang="en-US" sz="3600" dirty="0"/>
              <a:t>G</a:t>
            </a:r>
            <a:r>
              <a:rPr lang="en-US" sz="3600" dirty="0" smtClean="0"/>
              <a:t>rowth </a:t>
            </a:r>
          </a:p>
          <a:p>
            <a:r>
              <a:rPr lang="en-US" sz="3600" dirty="0" smtClean="0"/>
              <a:t>2) Repair/healing</a:t>
            </a:r>
          </a:p>
          <a:p>
            <a:r>
              <a:rPr lang="en-US" sz="3600" dirty="0" smtClean="0"/>
              <a:t>3)A-sexual reproduction</a:t>
            </a:r>
            <a:endParaRPr lang="en-US" sz="3600" dirty="0"/>
          </a:p>
        </p:txBody>
      </p:sp>
    </p:spTree>
    <p:extLst>
      <p:ext uri="{BB962C8B-B14F-4D97-AF65-F5344CB8AC3E}">
        <p14:creationId xmlns:p14="http://schemas.microsoft.com/office/powerpoint/2010/main" val="30442367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317</TotalTime>
  <Words>1038</Words>
  <Application>Microsoft Office PowerPoint</Application>
  <PresentationFormat>Widescreen</PresentationFormat>
  <Paragraphs>115</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Wingdings 3</vt:lpstr>
      <vt:lpstr>Facet</vt:lpstr>
      <vt:lpstr>Interphase, Mitoses &amp; Significance </vt:lpstr>
      <vt:lpstr>Cell Cycle</vt:lpstr>
      <vt:lpstr>Three Stages Of Interphase</vt:lpstr>
      <vt:lpstr>G1 phase(the first gap phase): the first stage of the Interphase</vt:lpstr>
      <vt:lpstr>S Phase: the Second Stage Of Interphase</vt:lpstr>
      <vt:lpstr>G2 phase (the Second Gap Phase): the third Stage of Interphase</vt:lpstr>
      <vt:lpstr>History</vt:lpstr>
      <vt:lpstr>Occurrence</vt:lpstr>
      <vt:lpstr>Reason for Mitosis</vt:lpstr>
      <vt:lpstr>Two Fundamental types of (Organisms)</vt:lpstr>
      <vt:lpstr>Type of cell</vt:lpstr>
      <vt:lpstr>Type of cell</vt:lpstr>
      <vt:lpstr>Depending on cell type </vt:lpstr>
      <vt:lpstr>Steps of Mitosis</vt:lpstr>
      <vt:lpstr>Prophase </vt:lpstr>
      <vt:lpstr>Prophase </vt:lpstr>
      <vt:lpstr>Prophase </vt:lpstr>
      <vt:lpstr>Prophase </vt:lpstr>
      <vt:lpstr>Metaphase </vt:lpstr>
      <vt:lpstr>Metaphase</vt:lpstr>
      <vt:lpstr>Anaphase </vt:lpstr>
      <vt:lpstr>Anaphase </vt:lpstr>
      <vt:lpstr>Telophase </vt:lpstr>
      <vt:lpstr>Telophase </vt:lpstr>
      <vt:lpstr>Cytokinesis </vt:lpstr>
      <vt:lpstr>Significance of Mitosis</vt:lpstr>
      <vt:lpstr>Significance of Mitosis</vt:lpstr>
      <vt:lpstr>Significance of Mitosis</vt:lpstr>
      <vt:lpstr>Significance of Mitosis</vt:lpstr>
      <vt:lpstr>Conclusion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Assignment Of Cell Biology</dc:title>
  <dc:creator>Farzana Riaz</dc:creator>
  <cp:lastModifiedBy>Shahid Iqbal</cp:lastModifiedBy>
  <cp:revision>63</cp:revision>
  <dcterms:created xsi:type="dcterms:W3CDTF">2020-04-15T07:06:39Z</dcterms:created>
  <dcterms:modified xsi:type="dcterms:W3CDTF">2020-05-02T05:59:12Z</dcterms:modified>
</cp:coreProperties>
</file>