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74" r:id="rId2"/>
    <p:sldId id="265" r:id="rId3"/>
    <p:sldId id="277" r:id="rId4"/>
    <p:sldId id="275" r:id="rId5"/>
    <p:sldId id="276" r:id="rId6"/>
    <p:sldId id="269" r:id="rId7"/>
    <p:sldId id="270" r:id="rId8"/>
    <p:sldId id="267" r:id="rId9"/>
    <p:sldId id="268" r:id="rId10"/>
    <p:sldId id="257" r:id="rId11"/>
    <p:sldId id="258" r:id="rId12"/>
    <p:sldId id="259" r:id="rId13"/>
    <p:sldId id="260" r:id="rId14"/>
    <p:sldId id="261" r:id="rId15"/>
    <p:sldId id="262" r:id="rId16"/>
    <p:sldId id="272" r:id="rId17"/>
    <p:sldId id="263" r:id="rId18"/>
    <p:sldId id="264" r:id="rId1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4820"/>
          </a:xfrm>
          <a:prstGeom prst="rect">
            <a:avLst/>
          </a:prstGeom>
        </p:spPr>
        <p:txBody>
          <a:bodyPr vert="horz" lIns="92298" tIns="46149" rIns="92298" bIns="46149" rtlCol="0"/>
          <a:lstStyle>
            <a:lvl1pPr algn="l">
              <a:defRPr sz="1200"/>
            </a:lvl1pPr>
          </a:lstStyle>
          <a:p>
            <a:endParaRPr lang="en-US"/>
          </a:p>
        </p:txBody>
      </p:sp>
      <p:sp>
        <p:nvSpPr>
          <p:cNvPr id="3" name="Date Placeholder 2"/>
          <p:cNvSpPr>
            <a:spLocks noGrp="1"/>
          </p:cNvSpPr>
          <p:nvPr>
            <p:ph type="dt" sz="quarter" idx="1"/>
          </p:nvPr>
        </p:nvSpPr>
        <p:spPr>
          <a:xfrm>
            <a:off x="3884615" y="0"/>
            <a:ext cx="2971800" cy="464820"/>
          </a:xfrm>
          <a:prstGeom prst="rect">
            <a:avLst/>
          </a:prstGeom>
        </p:spPr>
        <p:txBody>
          <a:bodyPr vert="horz" lIns="92298" tIns="46149" rIns="92298" bIns="46149" rtlCol="0"/>
          <a:lstStyle>
            <a:lvl1pPr algn="r">
              <a:defRPr sz="1200"/>
            </a:lvl1pPr>
          </a:lstStyle>
          <a:p>
            <a:fld id="{E855C76B-04B5-40BB-ABA8-84BE358D7855}" type="datetimeFigureOut">
              <a:rPr lang="en-US" smtClean="0"/>
              <a:pPr/>
              <a:t>3/20/2019</a:t>
            </a:fld>
            <a:endParaRPr lang="en-US"/>
          </a:p>
        </p:txBody>
      </p:sp>
      <p:sp>
        <p:nvSpPr>
          <p:cNvPr id="4" name="Footer Placeholder 3"/>
          <p:cNvSpPr>
            <a:spLocks noGrp="1"/>
          </p:cNvSpPr>
          <p:nvPr>
            <p:ph type="ftr" sz="quarter" idx="2"/>
          </p:nvPr>
        </p:nvSpPr>
        <p:spPr>
          <a:xfrm>
            <a:off x="1" y="8829967"/>
            <a:ext cx="2971800" cy="464820"/>
          </a:xfrm>
          <a:prstGeom prst="rect">
            <a:avLst/>
          </a:prstGeom>
        </p:spPr>
        <p:txBody>
          <a:bodyPr vert="horz" lIns="92298" tIns="46149" rIns="92298" bIns="46149" rtlCol="0" anchor="b"/>
          <a:lstStyle>
            <a:lvl1pPr algn="l">
              <a:defRPr sz="1200"/>
            </a:lvl1pPr>
          </a:lstStyle>
          <a:p>
            <a:endParaRPr lang="en-US"/>
          </a:p>
        </p:txBody>
      </p:sp>
      <p:sp>
        <p:nvSpPr>
          <p:cNvPr id="5" name="Slide Number Placeholder 4"/>
          <p:cNvSpPr>
            <a:spLocks noGrp="1"/>
          </p:cNvSpPr>
          <p:nvPr>
            <p:ph type="sldNum" sz="quarter" idx="3"/>
          </p:nvPr>
        </p:nvSpPr>
        <p:spPr>
          <a:xfrm>
            <a:off x="3884615" y="8829967"/>
            <a:ext cx="2971800" cy="464820"/>
          </a:xfrm>
          <a:prstGeom prst="rect">
            <a:avLst/>
          </a:prstGeom>
        </p:spPr>
        <p:txBody>
          <a:bodyPr vert="horz" lIns="92298" tIns="46149" rIns="92298" bIns="46149" rtlCol="0" anchor="b"/>
          <a:lstStyle>
            <a:lvl1pPr algn="r">
              <a:defRPr sz="1200"/>
            </a:lvl1pPr>
          </a:lstStyle>
          <a:p>
            <a:fld id="{B18D8FE5-FB79-4C89-8469-F29F3D8BEDF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4820"/>
          </a:xfrm>
          <a:prstGeom prst="rect">
            <a:avLst/>
          </a:prstGeom>
        </p:spPr>
        <p:txBody>
          <a:bodyPr vert="horz" lIns="92298" tIns="46149" rIns="92298" bIns="46149" rtlCol="0"/>
          <a:lstStyle>
            <a:lvl1pPr algn="l">
              <a:defRPr sz="1200"/>
            </a:lvl1pPr>
          </a:lstStyle>
          <a:p>
            <a:endParaRPr lang="en-US"/>
          </a:p>
        </p:txBody>
      </p:sp>
      <p:sp>
        <p:nvSpPr>
          <p:cNvPr id="3" name="Date Placeholder 2"/>
          <p:cNvSpPr>
            <a:spLocks noGrp="1"/>
          </p:cNvSpPr>
          <p:nvPr>
            <p:ph type="dt" idx="1"/>
          </p:nvPr>
        </p:nvSpPr>
        <p:spPr>
          <a:xfrm>
            <a:off x="3884615" y="0"/>
            <a:ext cx="2971800" cy="464820"/>
          </a:xfrm>
          <a:prstGeom prst="rect">
            <a:avLst/>
          </a:prstGeom>
        </p:spPr>
        <p:txBody>
          <a:bodyPr vert="horz" lIns="92298" tIns="46149" rIns="92298" bIns="46149" rtlCol="0"/>
          <a:lstStyle>
            <a:lvl1pPr algn="r">
              <a:defRPr sz="1200"/>
            </a:lvl1pPr>
          </a:lstStyle>
          <a:p>
            <a:fld id="{E56C9A16-E09E-466F-A6C9-F8508F4C13A8}" type="datetimeFigureOut">
              <a:rPr lang="en-US" smtClean="0"/>
              <a:pPr/>
              <a:t>3/20/2019</a:t>
            </a:fld>
            <a:endParaRPr lang="en-US"/>
          </a:p>
        </p:txBody>
      </p:sp>
      <p:sp>
        <p:nvSpPr>
          <p:cNvPr id="4" name="Slide Image Placeholder 3"/>
          <p:cNvSpPr>
            <a:spLocks noGrp="1" noRot="1" noChangeAspect="1"/>
          </p:cNvSpPr>
          <p:nvPr>
            <p:ph type="sldImg" idx="2"/>
          </p:nvPr>
        </p:nvSpPr>
        <p:spPr>
          <a:xfrm>
            <a:off x="1103313" y="696913"/>
            <a:ext cx="4651375" cy="3489325"/>
          </a:xfrm>
          <a:prstGeom prst="rect">
            <a:avLst/>
          </a:prstGeom>
          <a:noFill/>
          <a:ln w="12700">
            <a:solidFill>
              <a:prstClr val="black"/>
            </a:solidFill>
          </a:ln>
        </p:spPr>
        <p:txBody>
          <a:bodyPr vert="horz" lIns="92298" tIns="46149" rIns="92298" bIns="46149" rtlCol="0" anchor="ctr"/>
          <a:lstStyle/>
          <a:p>
            <a:endParaRPr lang="en-US"/>
          </a:p>
        </p:txBody>
      </p:sp>
      <p:sp>
        <p:nvSpPr>
          <p:cNvPr id="5" name="Notes Placeholder 4"/>
          <p:cNvSpPr>
            <a:spLocks noGrp="1"/>
          </p:cNvSpPr>
          <p:nvPr>
            <p:ph type="body" sz="quarter" idx="3"/>
          </p:nvPr>
        </p:nvSpPr>
        <p:spPr>
          <a:xfrm>
            <a:off x="685801" y="4415791"/>
            <a:ext cx="5486399" cy="4183380"/>
          </a:xfrm>
          <a:prstGeom prst="rect">
            <a:avLst/>
          </a:prstGeom>
        </p:spPr>
        <p:txBody>
          <a:bodyPr vert="horz" lIns="92298" tIns="46149" rIns="92298" bIns="461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2971800" cy="464820"/>
          </a:xfrm>
          <a:prstGeom prst="rect">
            <a:avLst/>
          </a:prstGeom>
        </p:spPr>
        <p:txBody>
          <a:bodyPr vert="horz" lIns="92298" tIns="46149" rIns="92298" bIns="46149" rtlCol="0" anchor="b"/>
          <a:lstStyle>
            <a:lvl1pPr algn="l">
              <a:defRPr sz="1200"/>
            </a:lvl1pPr>
          </a:lstStyle>
          <a:p>
            <a:endParaRPr lang="en-US"/>
          </a:p>
        </p:txBody>
      </p:sp>
      <p:sp>
        <p:nvSpPr>
          <p:cNvPr id="7" name="Slide Number Placeholder 6"/>
          <p:cNvSpPr>
            <a:spLocks noGrp="1"/>
          </p:cNvSpPr>
          <p:nvPr>
            <p:ph type="sldNum" sz="quarter" idx="5"/>
          </p:nvPr>
        </p:nvSpPr>
        <p:spPr>
          <a:xfrm>
            <a:off x="3884615" y="8829967"/>
            <a:ext cx="2971800" cy="464820"/>
          </a:xfrm>
          <a:prstGeom prst="rect">
            <a:avLst/>
          </a:prstGeom>
        </p:spPr>
        <p:txBody>
          <a:bodyPr vert="horz" lIns="92298" tIns="46149" rIns="92298" bIns="46149" rtlCol="0" anchor="b"/>
          <a:lstStyle>
            <a:lvl1pPr algn="r">
              <a:defRPr sz="1200"/>
            </a:lvl1pPr>
          </a:lstStyle>
          <a:p>
            <a:fld id="{764812EF-8C27-425F-A43B-4EA557C2B0C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8C340B-FCF4-4D52-BA90-DEFD10E8700A}" type="datetime1">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10976-68A7-4F4B-A4C8-C0374D5E3C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2F2819-9818-4980-BE9D-4359AECBE2C0}" type="datetime1">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10976-68A7-4F4B-A4C8-C0374D5E3C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6DE8E9-19C2-42BB-BC5E-97D5D7BCD59B}" type="datetime1">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10976-68A7-4F4B-A4C8-C0374D5E3CA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A3FD4-A9F5-4DCE-9DDF-7DDA1A2D576D}" type="datetime1">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10976-68A7-4F4B-A4C8-C0374D5E3CA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05F72C-6E91-40D2-9A5E-4E5A6D3FB384}" type="datetime1">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10976-68A7-4F4B-A4C8-C0374D5E3C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A0A41D-B464-4529-BA61-B00B899F6B41}" type="datetime1">
              <a:rPr lang="en-US" smtClean="0"/>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10976-68A7-4F4B-A4C8-C0374D5E3C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7D9E93-BE59-4EEE-AD00-D8CF2F6097F1}" type="datetime1">
              <a:rPr lang="en-US" smtClean="0"/>
              <a:t>3/20/2019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F10976-68A7-4F4B-A4C8-C0374D5E3C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F4AC97-00B3-4925-9605-1B508C2AC0A0}" type="datetime1">
              <a:rPr lang="en-US" smtClean="0"/>
              <a:t>3/20/2019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F10976-68A7-4F4B-A4C8-C0374D5E3C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511D6-E570-4917-BA58-A4D4E539FC20}" type="datetime1">
              <a:rPr lang="en-US" smtClean="0"/>
              <a:t>3/20/2019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F10976-68A7-4F4B-A4C8-C0374D5E3C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706DE5-088D-4885-A5E1-14FA99E70FF8}" type="datetime1">
              <a:rPr lang="en-US" smtClean="0"/>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10976-68A7-4F4B-A4C8-C0374D5E3C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0EA372-C78A-407F-9D06-2E9952EE711B}" type="datetime1">
              <a:rPr lang="en-US" smtClean="0"/>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10976-68A7-4F4B-A4C8-C0374D5E3C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185C06-18F8-4F90-9556-B199FEA97CF5}" type="datetime1">
              <a:rPr lang="en-US" smtClean="0"/>
              <a:t>3/20/2019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10976-68A7-4F4B-A4C8-C0374D5E3C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257799"/>
          </a:xfrm>
        </p:spPr>
        <p:txBody>
          <a:bodyPr>
            <a:normAutofit/>
          </a:bodyPr>
          <a:lstStyle/>
          <a:p>
            <a:r>
              <a:rPr lang="en-US" sz="9600" b="1" dirty="0" smtClean="0"/>
              <a:t>Food Label Claim </a:t>
            </a:r>
            <a:r>
              <a:rPr lang="en-US" b="1" dirty="0" smtClean="0"/>
              <a:t/>
            </a:r>
            <a:br>
              <a:rPr lang="en-US" b="1" dirty="0" smtClean="0"/>
            </a:br>
            <a:endParaRPr lang="en-US" b="1" dirty="0"/>
          </a:p>
        </p:txBody>
      </p:sp>
      <p:sp>
        <p:nvSpPr>
          <p:cNvPr id="4" name="Slide Number Placeholder 3"/>
          <p:cNvSpPr>
            <a:spLocks noGrp="1"/>
          </p:cNvSpPr>
          <p:nvPr>
            <p:ph type="sldNum" sz="quarter" idx="12"/>
          </p:nvPr>
        </p:nvSpPr>
        <p:spPr/>
        <p:txBody>
          <a:bodyPr/>
          <a:lstStyle/>
          <a:p>
            <a:fld id="{75F10976-68A7-4F4B-A4C8-C0374D5E3CAD}"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Autofit/>
          </a:bodyPr>
          <a:lstStyle/>
          <a:p>
            <a:r>
              <a:rPr lang="en-US" sz="5400" b="1" dirty="0" smtClean="0"/>
              <a:t>Food Label Claim Guidelines </a:t>
            </a:r>
            <a:endParaRPr lang="en-US" sz="5400" b="1" dirty="0"/>
          </a:p>
        </p:txBody>
      </p:sp>
      <p:graphicFrame>
        <p:nvGraphicFramePr>
          <p:cNvPr id="4" name="Content Placeholder 3"/>
          <p:cNvGraphicFramePr>
            <a:graphicFrameLocks noGrp="1"/>
          </p:cNvGraphicFramePr>
          <p:nvPr>
            <p:ph idx="1"/>
          </p:nvPr>
        </p:nvGraphicFramePr>
        <p:xfrm>
          <a:off x="152400" y="731520"/>
          <a:ext cx="8839200" cy="6126480"/>
        </p:xfrm>
        <a:graphic>
          <a:graphicData uri="http://schemas.openxmlformats.org/drawingml/2006/table">
            <a:tbl>
              <a:tblPr firstRow="1" bandRow="1">
                <a:tableStyleId>{5C22544A-7EE6-4342-B048-85BDC9FD1C3A}</a:tableStyleId>
              </a:tblPr>
              <a:tblGrid>
                <a:gridCol w="2946400"/>
                <a:gridCol w="2946400"/>
                <a:gridCol w="2946400"/>
              </a:tblGrid>
              <a:tr h="454925">
                <a:tc>
                  <a:txBody>
                    <a:bodyPr/>
                    <a:lstStyle/>
                    <a:p>
                      <a:r>
                        <a:rPr lang="en-US" sz="2400" b="1" dirty="0" smtClean="0"/>
                        <a:t>Claim </a:t>
                      </a:r>
                      <a:endParaRPr lang="en-US" sz="2400" b="1" dirty="0"/>
                    </a:p>
                  </a:txBody>
                  <a:tcPr/>
                </a:tc>
                <a:tc>
                  <a:txBody>
                    <a:bodyPr/>
                    <a:lstStyle/>
                    <a:p>
                      <a:r>
                        <a:rPr lang="en-US" sz="2400" b="1" dirty="0" smtClean="0"/>
                        <a:t>Purpose </a:t>
                      </a:r>
                      <a:endParaRPr lang="en-US" sz="2400" b="1" dirty="0"/>
                    </a:p>
                  </a:txBody>
                  <a:tcPr/>
                </a:tc>
                <a:tc>
                  <a:txBody>
                    <a:bodyPr/>
                    <a:lstStyle/>
                    <a:p>
                      <a:r>
                        <a:rPr lang="en-US" sz="2400" b="1" dirty="0" smtClean="0"/>
                        <a:t>Example</a:t>
                      </a:r>
                      <a:r>
                        <a:rPr lang="en-US" sz="2400" b="1" baseline="0" dirty="0" smtClean="0"/>
                        <a:t> </a:t>
                      </a:r>
                      <a:endParaRPr lang="en-US" sz="2400" b="1" dirty="0"/>
                    </a:p>
                  </a:txBody>
                  <a:tcPr/>
                </a:tc>
              </a:tr>
              <a:tr h="3912358">
                <a:tc>
                  <a:txBody>
                    <a:bodyPr/>
                    <a:lstStyle/>
                    <a:p>
                      <a:pPr algn="just"/>
                      <a:r>
                        <a:rPr lang="en-US" dirty="0" smtClean="0"/>
                        <a:t>Nutrient content claim qualified health claim </a:t>
                      </a:r>
                      <a:endParaRPr lang="en-US" dirty="0"/>
                    </a:p>
                  </a:txBody>
                  <a:tcPr/>
                </a:tc>
                <a:tc>
                  <a:txBody>
                    <a:bodyPr/>
                    <a:lstStyle/>
                    <a:p>
                      <a:pPr algn="just"/>
                      <a:r>
                        <a:rPr lang="en-US" dirty="0" smtClean="0"/>
                        <a:t>Describe</a:t>
                      </a:r>
                      <a:r>
                        <a:rPr lang="en-US" baseline="0" dirty="0" smtClean="0"/>
                        <a:t> content of certain nutrients. Describe the relationship between food, food component, or dietary supplement and reduced risk of a disease or health related condition. This claim uses qualifying language because the evidence for this relationship is emerging and is not yet strong enough to meet the standard of significant scientific advancement set by the FDA. </a:t>
                      </a:r>
                      <a:endParaRPr lang="en-US" dirty="0"/>
                    </a:p>
                  </a:txBody>
                  <a:tcPr/>
                </a:tc>
                <a:tc>
                  <a:txBody>
                    <a:bodyPr/>
                    <a:lstStyle/>
                    <a:p>
                      <a:pPr algn="just"/>
                      <a:r>
                        <a:rPr lang="en-US" dirty="0" smtClean="0"/>
                        <a:t>“Fat-free,” “low sodium.” </a:t>
                      </a:r>
                    </a:p>
                    <a:p>
                      <a:pPr algn="just"/>
                      <a:r>
                        <a:rPr lang="en-US" dirty="0" smtClean="0"/>
                        <a:t>“Some</a:t>
                      </a:r>
                      <a:r>
                        <a:rPr lang="en-US" baseline="0" dirty="0" smtClean="0"/>
                        <a:t> scientific evidence suggests that consumption of antioxidant vitamins may reduce the risk of certain forms of cancer. However, FDA has determined that this evidence is limited and not conclusive.” </a:t>
                      </a:r>
                      <a:endParaRPr lang="en-US" dirty="0"/>
                    </a:p>
                  </a:txBody>
                  <a:tcPr/>
                </a:tc>
              </a:tr>
              <a:tr h="1728716">
                <a:tc>
                  <a:txBody>
                    <a:bodyPr/>
                    <a:lstStyle/>
                    <a:p>
                      <a:pPr algn="just"/>
                      <a:r>
                        <a:rPr lang="en-US" dirty="0" smtClean="0"/>
                        <a:t>NLEA authorized</a:t>
                      </a:r>
                      <a:r>
                        <a:rPr lang="en-US" baseline="0" dirty="0" smtClean="0"/>
                        <a:t> health claims </a:t>
                      </a:r>
                      <a:endParaRPr lang="en-US" dirty="0"/>
                    </a:p>
                  </a:txBody>
                  <a:tcPr/>
                </a:tc>
                <a:tc>
                  <a:txBody>
                    <a:bodyPr/>
                    <a:lstStyle/>
                    <a:p>
                      <a:pPr algn="just"/>
                      <a:r>
                        <a:rPr lang="en-US" dirty="0" smtClean="0"/>
                        <a:t>Characterize a relationship between a food, a food component, dietary ingredient,</a:t>
                      </a:r>
                      <a:r>
                        <a:rPr lang="en-US" baseline="0" dirty="0" smtClean="0"/>
                        <a:t> or dietary supplement and risk of a disease. </a:t>
                      </a:r>
                      <a:endParaRPr lang="en-US" dirty="0"/>
                    </a:p>
                  </a:txBody>
                  <a:tcPr/>
                </a:tc>
                <a:tc>
                  <a:txBody>
                    <a:bodyPr/>
                    <a:lstStyle/>
                    <a:p>
                      <a:pPr algn="just"/>
                      <a:r>
                        <a:rPr lang="en-US" dirty="0" smtClean="0"/>
                        <a:t>“Diet high in calcium may</a:t>
                      </a:r>
                      <a:r>
                        <a:rPr lang="en-US" baseline="0" dirty="0" smtClean="0"/>
                        <a:t> reduce the risk of osteoporosis.” </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75F10976-68A7-4F4B-A4C8-C0374D5E3CAD}"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457200"/>
          <a:ext cx="8229600" cy="54864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sz="2400" b="1" dirty="0" smtClean="0"/>
                        <a:t>Claim </a:t>
                      </a:r>
                      <a:endParaRPr lang="en-US" sz="2400" b="1" dirty="0"/>
                    </a:p>
                  </a:txBody>
                  <a:tcPr/>
                </a:tc>
                <a:tc>
                  <a:txBody>
                    <a:bodyPr/>
                    <a:lstStyle/>
                    <a:p>
                      <a:r>
                        <a:rPr lang="en-US" sz="2400" b="1" dirty="0" smtClean="0"/>
                        <a:t>Purpose </a:t>
                      </a:r>
                      <a:endParaRPr lang="en-US" sz="2400" b="1" dirty="0"/>
                    </a:p>
                  </a:txBody>
                  <a:tcPr/>
                </a:tc>
                <a:tc>
                  <a:txBody>
                    <a:bodyPr/>
                    <a:lstStyle/>
                    <a:p>
                      <a:r>
                        <a:rPr lang="en-US" sz="2400" b="1" dirty="0" smtClean="0"/>
                        <a:t>Example</a:t>
                      </a:r>
                      <a:r>
                        <a:rPr lang="en-US" sz="2400" b="1" baseline="0" dirty="0" smtClean="0"/>
                        <a:t> </a:t>
                      </a:r>
                      <a:endParaRPr lang="en-US" sz="2400" b="1" dirty="0"/>
                    </a:p>
                  </a:txBody>
                  <a:tcPr/>
                </a:tc>
              </a:tr>
              <a:tr h="370840">
                <a:tc>
                  <a:txBody>
                    <a:bodyPr/>
                    <a:lstStyle/>
                    <a:p>
                      <a:pPr algn="just"/>
                      <a:r>
                        <a:rPr lang="en-US" sz="1800" b="0" dirty="0" smtClean="0"/>
                        <a:t>Structure/</a:t>
                      </a:r>
                      <a:r>
                        <a:rPr lang="en-US" sz="1800" b="0" baseline="0" dirty="0" smtClean="0"/>
                        <a:t> function claim </a:t>
                      </a:r>
                      <a:endParaRPr lang="en-US" sz="1800" b="0" dirty="0"/>
                    </a:p>
                  </a:txBody>
                  <a:tcPr/>
                </a:tc>
                <a:tc>
                  <a:txBody>
                    <a:bodyPr/>
                    <a:lstStyle/>
                    <a:p>
                      <a:pPr marL="0" algn="just" defTabSz="914400" rtl="0" eaLnBrk="1" latinLnBrk="0" hangingPunct="1"/>
                      <a:r>
                        <a:rPr lang="en-US" sz="1800" b="0" kern="1200" dirty="0" smtClean="0">
                          <a:solidFill>
                            <a:schemeClr val="dk1"/>
                          </a:solidFill>
                          <a:latin typeface="+mn-lt"/>
                          <a:ea typeface="+mn-ea"/>
                          <a:cs typeface="+mn-cs"/>
                        </a:rPr>
                        <a:t>Describes</a:t>
                      </a:r>
                      <a:r>
                        <a:rPr lang="en-US" sz="1800" b="0" kern="1200" baseline="0" dirty="0" smtClean="0">
                          <a:solidFill>
                            <a:schemeClr val="dk1"/>
                          </a:solidFill>
                          <a:latin typeface="+mn-lt"/>
                          <a:ea typeface="+mn-ea"/>
                          <a:cs typeface="+mn-cs"/>
                        </a:rPr>
                        <a:t> role of nutrient or ingredient intended to affect normal structure or function in humans.</a:t>
                      </a:r>
                    </a:p>
                    <a:p>
                      <a:pPr marL="0" algn="just" defTabSz="914400" rtl="0" eaLnBrk="1" latinLnBrk="0" hangingPunct="1"/>
                      <a:r>
                        <a:rPr lang="en-US" sz="1800" b="0" kern="1200" baseline="0" dirty="0" smtClean="0">
                          <a:solidFill>
                            <a:schemeClr val="dk1"/>
                          </a:solidFill>
                          <a:latin typeface="+mn-lt"/>
                          <a:ea typeface="+mn-ea"/>
                          <a:cs typeface="+mn-cs"/>
                        </a:rPr>
                        <a:t>May characterize the means by which the nutrient or ingredient affects the structure or function. </a:t>
                      </a:r>
                    </a:p>
                    <a:p>
                      <a:pPr marL="0" algn="just" defTabSz="914400" rtl="0" eaLnBrk="1" latinLnBrk="0" hangingPunct="1"/>
                      <a:r>
                        <a:rPr lang="en-US" sz="1800" b="0" kern="1200" baseline="0" dirty="0" smtClean="0">
                          <a:solidFill>
                            <a:schemeClr val="dk1"/>
                          </a:solidFill>
                          <a:latin typeface="+mn-lt"/>
                          <a:ea typeface="+mn-ea"/>
                          <a:cs typeface="+mn-cs"/>
                        </a:rPr>
                        <a:t>May describe  a benefit related to deficiency. Must be accompanied by a disclaimer stating that FDA ahs not reviewed the claim and that the product is not intended to “diagnose, treat, cure or prevent any disease.”  </a:t>
                      </a:r>
                      <a:endParaRPr lang="en-US" sz="1800" b="0" kern="1200" dirty="0">
                        <a:solidFill>
                          <a:schemeClr val="dk1"/>
                        </a:solidFill>
                        <a:latin typeface="+mn-lt"/>
                        <a:ea typeface="+mn-ea"/>
                        <a:cs typeface="+mn-cs"/>
                      </a:endParaRPr>
                    </a:p>
                  </a:txBody>
                  <a:tcPr/>
                </a:tc>
                <a:tc>
                  <a:txBody>
                    <a:bodyPr/>
                    <a:lstStyle/>
                    <a:p>
                      <a:pPr marL="0" algn="just" defTabSz="914400" rtl="0" eaLnBrk="1" latinLnBrk="0" hangingPunct="1"/>
                      <a:r>
                        <a:rPr lang="en-US" sz="1800" b="0" kern="1200" dirty="0" smtClean="0">
                          <a:solidFill>
                            <a:schemeClr val="dk1"/>
                          </a:solidFill>
                          <a:latin typeface="+mn-lt"/>
                          <a:ea typeface="+mn-ea"/>
                          <a:cs typeface="+mn-cs"/>
                        </a:rPr>
                        <a:t>“Calcium</a:t>
                      </a:r>
                      <a:r>
                        <a:rPr lang="en-US" sz="1800" b="0" kern="1200" baseline="0" dirty="0" smtClean="0">
                          <a:solidFill>
                            <a:schemeClr val="dk1"/>
                          </a:solidFill>
                          <a:latin typeface="+mn-lt"/>
                          <a:ea typeface="+mn-ea"/>
                          <a:cs typeface="+mn-cs"/>
                        </a:rPr>
                        <a:t> builds strong bones.” </a:t>
                      </a:r>
                      <a:endParaRPr lang="en-US" sz="1800" b="0" kern="1200" dirty="0">
                        <a:solidFill>
                          <a:schemeClr val="dk1"/>
                        </a:solidFill>
                        <a:latin typeface="+mn-lt"/>
                        <a:ea typeface="+mn-ea"/>
                        <a:cs typeface="+mn-cs"/>
                      </a:endParaRPr>
                    </a:p>
                  </a:txBody>
                  <a:tcPr/>
                </a:tc>
              </a:tr>
            </a:tbl>
          </a:graphicData>
        </a:graphic>
      </p:graphicFrame>
      <p:sp>
        <p:nvSpPr>
          <p:cNvPr id="3" name="Slide Number Placeholder 2"/>
          <p:cNvSpPr>
            <a:spLocks noGrp="1"/>
          </p:cNvSpPr>
          <p:nvPr>
            <p:ph type="sldNum" sz="quarter" idx="12"/>
          </p:nvPr>
        </p:nvSpPr>
        <p:spPr/>
        <p:txBody>
          <a:bodyPr/>
          <a:lstStyle/>
          <a:p>
            <a:fld id="{75F10976-68A7-4F4B-A4C8-C0374D5E3CAD}"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pPr algn="just"/>
            <a:r>
              <a:rPr lang="en-US" sz="3600" b="1" dirty="0" smtClean="0"/>
              <a:t>Examples of </a:t>
            </a:r>
            <a:r>
              <a:rPr lang="en-US" sz="3600" b="1" dirty="0" err="1" smtClean="0"/>
              <a:t>Nutraceutical</a:t>
            </a:r>
            <a:r>
              <a:rPr lang="en-US" sz="3600" b="1" dirty="0" smtClean="0"/>
              <a:t> Substances Grouped by Food Source </a:t>
            </a:r>
            <a:endParaRPr lang="en-US" sz="3600" b="1" dirty="0"/>
          </a:p>
        </p:txBody>
      </p:sp>
      <p:graphicFrame>
        <p:nvGraphicFramePr>
          <p:cNvPr id="4" name="Content Placeholder 3"/>
          <p:cNvGraphicFramePr>
            <a:graphicFrameLocks noGrp="1"/>
          </p:cNvGraphicFramePr>
          <p:nvPr>
            <p:ph idx="1"/>
          </p:nvPr>
        </p:nvGraphicFramePr>
        <p:xfrm>
          <a:off x="152400" y="1143000"/>
          <a:ext cx="8839200" cy="5410200"/>
        </p:xfrm>
        <a:graphic>
          <a:graphicData uri="http://schemas.openxmlformats.org/drawingml/2006/table">
            <a:tbl>
              <a:tblPr firstRow="1" bandRow="1">
                <a:tableStyleId>{5C22544A-7EE6-4342-B048-85BDC9FD1C3A}</a:tableStyleId>
              </a:tblPr>
              <a:tblGrid>
                <a:gridCol w="2667000"/>
                <a:gridCol w="3048000"/>
                <a:gridCol w="3124200"/>
              </a:tblGrid>
              <a:tr h="491836">
                <a:tc>
                  <a:txBody>
                    <a:bodyPr/>
                    <a:lstStyle/>
                    <a:p>
                      <a:r>
                        <a:rPr lang="en-US" sz="2400" b="1" dirty="0" smtClean="0"/>
                        <a:t>Plants </a:t>
                      </a:r>
                      <a:endParaRPr lang="en-US" sz="2400" b="1" dirty="0"/>
                    </a:p>
                  </a:txBody>
                  <a:tcPr/>
                </a:tc>
                <a:tc>
                  <a:txBody>
                    <a:bodyPr/>
                    <a:lstStyle/>
                    <a:p>
                      <a:r>
                        <a:rPr lang="en-US" sz="2400" b="1" dirty="0" smtClean="0"/>
                        <a:t>Animal </a:t>
                      </a:r>
                      <a:endParaRPr lang="en-US" sz="2400" b="1" dirty="0"/>
                    </a:p>
                  </a:txBody>
                  <a:tcPr/>
                </a:tc>
                <a:tc>
                  <a:txBody>
                    <a:bodyPr/>
                    <a:lstStyle/>
                    <a:p>
                      <a:r>
                        <a:rPr lang="en-US" sz="2400" b="1" dirty="0" smtClean="0"/>
                        <a:t>Microbial</a:t>
                      </a:r>
                      <a:r>
                        <a:rPr lang="en-US" sz="2400" b="1" baseline="0" dirty="0" smtClean="0"/>
                        <a:t> </a:t>
                      </a:r>
                      <a:endParaRPr lang="en-US" sz="2400" b="1" dirty="0"/>
                    </a:p>
                  </a:txBody>
                  <a:tcPr/>
                </a:tc>
              </a:tr>
              <a:tr h="4918364">
                <a:tc>
                  <a:txBody>
                    <a:bodyPr/>
                    <a:lstStyle/>
                    <a:p>
                      <a:r>
                        <a:rPr lang="el-GR" sz="1800" dirty="0" smtClean="0"/>
                        <a:t>β</a:t>
                      </a:r>
                      <a:r>
                        <a:rPr lang="en-US" sz="1800" dirty="0" smtClean="0"/>
                        <a:t>-</a:t>
                      </a:r>
                      <a:r>
                        <a:rPr lang="en-US" sz="1800" dirty="0" err="1" smtClean="0"/>
                        <a:t>Glucan</a:t>
                      </a:r>
                      <a:r>
                        <a:rPr lang="en-US" sz="1800" dirty="0" smtClean="0"/>
                        <a:t> </a:t>
                      </a:r>
                    </a:p>
                    <a:p>
                      <a:r>
                        <a:rPr lang="en-US" sz="1800" dirty="0" smtClean="0"/>
                        <a:t>Ascorbic acid </a:t>
                      </a:r>
                    </a:p>
                    <a:p>
                      <a:r>
                        <a:rPr lang="en-US" sz="1800" dirty="0" smtClean="0"/>
                        <a:t>ϒ-</a:t>
                      </a:r>
                      <a:r>
                        <a:rPr lang="en-US" sz="1800" dirty="0" err="1" smtClean="0"/>
                        <a:t>Tocotrienol</a:t>
                      </a:r>
                      <a:r>
                        <a:rPr lang="en-US" sz="1800" baseline="0" dirty="0" smtClean="0"/>
                        <a:t> </a:t>
                      </a:r>
                    </a:p>
                    <a:p>
                      <a:r>
                        <a:rPr lang="en-US" sz="1800" baseline="0" dirty="0" err="1" smtClean="0"/>
                        <a:t>Quercetin</a:t>
                      </a:r>
                      <a:r>
                        <a:rPr lang="en-US" sz="1800" baseline="0" dirty="0" smtClean="0"/>
                        <a:t> </a:t>
                      </a:r>
                    </a:p>
                    <a:p>
                      <a:r>
                        <a:rPr lang="en-US" sz="1800" baseline="0" dirty="0" err="1" smtClean="0"/>
                        <a:t>Luteolin</a:t>
                      </a:r>
                      <a:r>
                        <a:rPr lang="en-US" sz="1800" baseline="0" dirty="0" smtClean="0"/>
                        <a:t> </a:t>
                      </a:r>
                    </a:p>
                    <a:p>
                      <a:r>
                        <a:rPr lang="en-US" sz="1800" baseline="0" dirty="0" smtClean="0"/>
                        <a:t>Cellulose </a:t>
                      </a:r>
                    </a:p>
                    <a:p>
                      <a:r>
                        <a:rPr lang="en-US" sz="1800" baseline="0" dirty="0" err="1" smtClean="0"/>
                        <a:t>Lutein</a:t>
                      </a:r>
                      <a:r>
                        <a:rPr lang="en-US" sz="1800" baseline="0" dirty="0" smtClean="0"/>
                        <a:t> </a:t>
                      </a:r>
                    </a:p>
                    <a:p>
                      <a:r>
                        <a:rPr lang="en-US" sz="1800" baseline="0" dirty="0" smtClean="0"/>
                        <a:t>Gallic acid </a:t>
                      </a:r>
                      <a:r>
                        <a:rPr lang="en-US" sz="1800" baseline="0" dirty="0" err="1" smtClean="0"/>
                        <a:t>perillyl</a:t>
                      </a:r>
                      <a:r>
                        <a:rPr lang="en-US" sz="1800" baseline="0" dirty="0" smtClean="0"/>
                        <a:t> alcohol</a:t>
                      </a:r>
                    </a:p>
                    <a:p>
                      <a:r>
                        <a:rPr lang="en-US" sz="1800" baseline="0" dirty="0" smtClean="0"/>
                        <a:t>Inole-3-carbonol</a:t>
                      </a:r>
                    </a:p>
                    <a:p>
                      <a:r>
                        <a:rPr lang="en-US" sz="1800" baseline="0" dirty="0" err="1" smtClean="0"/>
                        <a:t>Petin</a:t>
                      </a:r>
                      <a:r>
                        <a:rPr lang="en-US" sz="1800" baseline="0" dirty="0" smtClean="0"/>
                        <a:t> </a:t>
                      </a:r>
                    </a:p>
                    <a:p>
                      <a:r>
                        <a:rPr lang="en-US" sz="1800" baseline="0" dirty="0" err="1" smtClean="0"/>
                        <a:t>Daidzein</a:t>
                      </a:r>
                      <a:r>
                        <a:rPr lang="en-US" sz="1800" baseline="0" dirty="0" smtClean="0"/>
                        <a:t> </a:t>
                      </a:r>
                    </a:p>
                    <a:p>
                      <a:r>
                        <a:rPr lang="en-US" sz="1800" baseline="0" dirty="0" smtClean="0"/>
                        <a:t>Glutathione </a:t>
                      </a:r>
                    </a:p>
                    <a:p>
                      <a:r>
                        <a:rPr lang="en-US" sz="1800" baseline="0" dirty="0" smtClean="0"/>
                        <a:t>Potassium </a:t>
                      </a:r>
                    </a:p>
                    <a:p>
                      <a:r>
                        <a:rPr lang="en-US" sz="1800" baseline="0" dirty="0" err="1" smtClean="0"/>
                        <a:t>Allicin</a:t>
                      </a:r>
                      <a:r>
                        <a:rPr lang="en-US" sz="1800" baseline="0" dirty="0" smtClean="0"/>
                        <a:t> </a:t>
                      </a:r>
                    </a:p>
                    <a:p>
                      <a:r>
                        <a:rPr lang="el-GR" sz="1800" baseline="0" dirty="0" smtClean="0"/>
                        <a:t>δ</a:t>
                      </a:r>
                      <a:r>
                        <a:rPr lang="en-US" sz="1800" baseline="0" dirty="0" smtClean="0"/>
                        <a:t>-Limonene</a:t>
                      </a:r>
                    </a:p>
                  </a:txBody>
                  <a:tcPr/>
                </a:tc>
                <a:tc>
                  <a:txBody>
                    <a:bodyPr/>
                    <a:lstStyle/>
                    <a:p>
                      <a:r>
                        <a:rPr lang="en-US" sz="1800" dirty="0" smtClean="0"/>
                        <a:t>Conjugated </a:t>
                      </a:r>
                      <a:r>
                        <a:rPr lang="en-US" sz="1800" dirty="0" err="1" smtClean="0"/>
                        <a:t>Linoleic</a:t>
                      </a:r>
                      <a:r>
                        <a:rPr lang="en-US" sz="1800" baseline="0" dirty="0" smtClean="0"/>
                        <a:t> Acid (CLA) </a:t>
                      </a:r>
                    </a:p>
                    <a:p>
                      <a:r>
                        <a:rPr lang="en-US" sz="1800" baseline="0" dirty="0" err="1" smtClean="0"/>
                        <a:t>Eicospentaenoic</a:t>
                      </a:r>
                      <a:r>
                        <a:rPr lang="en-US" sz="1800" baseline="0" dirty="0" smtClean="0"/>
                        <a:t> acid (EPA)</a:t>
                      </a:r>
                    </a:p>
                    <a:p>
                      <a:r>
                        <a:rPr lang="en-US" sz="1800" baseline="0" dirty="0" err="1" smtClean="0"/>
                        <a:t>Docosahexenoic</a:t>
                      </a:r>
                      <a:r>
                        <a:rPr lang="en-US" sz="1800" baseline="0" dirty="0" smtClean="0"/>
                        <a:t> acid (DHA) </a:t>
                      </a:r>
                    </a:p>
                    <a:p>
                      <a:r>
                        <a:rPr lang="en-US" sz="1800" baseline="0" dirty="0" err="1" smtClean="0"/>
                        <a:t>Spingolipids</a:t>
                      </a:r>
                      <a:r>
                        <a:rPr lang="en-US" sz="1800" baseline="0" dirty="0" smtClean="0"/>
                        <a:t> </a:t>
                      </a:r>
                    </a:p>
                    <a:p>
                      <a:r>
                        <a:rPr lang="en-US" sz="1800" baseline="0" dirty="0" err="1" smtClean="0"/>
                        <a:t>Choline</a:t>
                      </a:r>
                      <a:r>
                        <a:rPr lang="en-US" sz="1800" baseline="0" dirty="0" smtClean="0"/>
                        <a:t> </a:t>
                      </a:r>
                    </a:p>
                    <a:p>
                      <a:r>
                        <a:rPr lang="en-US" sz="1800" baseline="0" dirty="0" smtClean="0"/>
                        <a:t>Lecithin </a:t>
                      </a:r>
                    </a:p>
                    <a:p>
                      <a:r>
                        <a:rPr lang="en-US" sz="1800" baseline="0" dirty="0" smtClean="0"/>
                        <a:t>Calcium </a:t>
                      </a:r>
                    </a:p>
                    <a:p>
                      <a:r>
                        <a:rPr lang="en-US" sz="1800" baseline="0" dirty="0" smtClean="0"/>
                        <a:t>Coenzyme Q10 </a:t>
                      </a:r>
                    </a:p>
                    <a:p>
                      <a:r>
                        <a:rPr lang="en-US" sz="1800" baseline="0" dirty="0" smtClean="0"/>
                        <a:t>Selenium </a:t>
                      </a:r>
                    </a:p>
                    <a:p>
                      <a:r>
                        <a:rPr lang="en-US" sz="1800" baseline="0" dirty="0" smtClean="0"/>
                        <a:t>Zinc </a:t>
                      </a:r>
                    </a:p>
                    <a:p>
                      <a:r>
                        <a:rPr lang="en-US" sz="1800" baseline="0" dirty="0" err="1" smtClean="0"/>
                        <a:t>Creatine</a:t>
                      </a:r>
                      <a:r>
                        <a:rPr lang="en-US" sz="1800" baseline="0" dirty="0" smtClean="0"/>
                        <a:t> </a:t>
                      </a:r>
                    </a:p>
                    <a:p>
                      <a:r>
                        <a:rPr lang="en-US" sz="1800" baseline="0" dirty="0" smtClean="0"/>
                        <a:t>Minerals </a:t>
                      </a:r>
                      <a:endParaRPr lang="en-US" sz="1800" dirty="0"/>
                    </a:p>
                  </a:txBody>
                  <a:tcPr/>
                </a:tc>
                <a:tc>
                  <a:txBody>
                    <a:bodyPr/>
                    <a:lstStyle/>
                    <a:p>
                      <a:r>
                        <a:rPr lang="en-US" sz="1800" dirty="0" err="1" smtClean="0"/>
                        <a:t>Saccharomyces</a:t>
                      </a:r>
                      <a:r>
                        <a:rPr lang="en-US" sz="1800" dirty="0" smtClean="0"/>
                        <a:t> </a:t>
                      </a:r>
                      <a:r>
                        <a:rPr lang="en-US" sz="1800" dirty="0" err="1" smtClean="0"/>
                        <a:t>boulardii</a:t>
                      </a:r>
                      <a:r>
                        <a:rPr lang="en-US" sz="1800" dirty="0" smtClean="0"/>
                        <a:t> (yeast)</a:t>
                      </a:r>
                    </a:p>
                    <a:p>
                      <a:r>
                        <a:rPr lang="en-US" sz="1800" dirty="0" err="1" smtClean="0"/>
                        <a:t>Bifidobacterium</a:t>
                      </a:r>
                      <a:r>
                        <a:rPr lang="en-US" sz="1800" baseline="0" dirty="0" smtClean="0"/>
                        <a:t> </a:t>
                      </a:r>
                      <a:r>
                        <a:rPr lang="en-US" sz="1800" baseline="0" dirty="0" err="1" smtClean="0"/>
                        <a:t>bifidum</a:t>
                      </a:r>
                      <a:endParaRPr lang="en-US" sz="1800" baseline="0" dirty="0" smtClean="0"/>
                    </a:p>
                    <a:p>
                      <a:r>
                        <a:rPr lang="en-US" sz="1800" baseline="0" dirty="0" smtClean="0"/>
                        <a:t>B. </a:t>
                      </a:r>
                      <a:r>
                        <a:rPr lang="en-US" sz="1800" baseline="0" dirty="0" err="1" smtClean="0"/>
                        <a:t>Longum</a:t>
                      </a:r>
                      <a:r>
                        <a:rPr lang="en-US" sz="1800" baseline="0" dirty="0" smtClean="0"/>
                        <a:t> </a:t>
                      </a:r>
                    </a:p>
                    <a:p>
                      <a:r>
                        <a:rPr lang="en-US" sz="1800" baseline="0" dirty="0" smtClean="0"/>
                        <a:t>B. </a:t>
                      </a:r>
                      <a:r>
                        <a:rPr lang="en-US" sz="1800" baseline="0" dirty="0" err="1" smtClean="0"/>
                        <a:t>Infantis</a:t>
                      </a:r>
                      <a:r>
                        <a:rPr lang="en-US" sz="1800" baseline="0" dirty="0" smtClean="0"/>
                        <a:t> </a:t>
                      </a:r>
                    </a:p>
                    <a:p>
                      <a:r>
                        <a:rPr lang="en-US" sz="1800" baseline="0" dirty="0" smtClean="0"/>
                        <a:t>Lactobacillus acidophilus (LCI)</a:t>
                      </a:r>
                    </a:p>
                    <a:p>
                      <a:r>
                        <a:rPr lang="en-US" sz="1800" baseline="0" dirty="0" smtClean="0"/>
                        <a:t>L. Acidophilus (NCFB 1748) </a:t>
                      </a:r>
                    </a:p>
                    <a:p>
                      <a:r>
                        <a:rPr lang="en-US" sz="1800" baseline="0" dirty="0" smtClean="0"/>
                        <a:t>Streptococcus </a:t>
                      </a:r>
                      <a:r>
                        <a:rPr lang="en-US" sz="1800" baseline="0" dirty="0" err="1" smtClean="0"/>
                        <a:t>salvarius</a:t>
                      </a:r>
                      <a:r>
                        <a:rPr lang="en-US" sz="1800" baseline="0" dirty="0" smtClean="0"/>
                        <a:t> (subs. </a:t>
                      </a:r>
                      <a:r>
                        <a:rPr lang="en-US" sz="1800" baseline="0" dirty="0" err="1" smtClean="0"/>
                        <a:t>Thermophilus</a:t>
                      </a:r>
                      <a:r>
                        <a:rPr lang="en-US" sz="1800" baseline="0" dirty="0" smtClean="0"/>
                        <a:t>) </a:t>
                      </a:r>
                      <a:endParaRPr lang="en-US" sz="1800" dirty="0"/>
                    </a:p>
                  </a:txBody>
                  <a:tcPr/>
                </a:tc>
              </a:tr>
            </a:tbl>
          </a:graphicData>
        </a:graphic>
      </p:graphicFrame>
      <p:sp>
        <p:nvSpPr>
          <p:cNvPr id="5" name="Slide Number Placeholder 4"/>
          <p:cNvSpPr>
            <a:spLocks noGrp="1"/>
          </p:cNvSpPr>
          <p:nvPr>
            <p:ph type="sldNum" sz="quarter" idx="12"/>
          </p:nvPr>
        </p:nvSpPr>
        <p:spPr/>
        <p:txBody>
          <a:bodyPr/>
          <a:lstStyle/>
          <a:p>
            <a:fld id="{75F10976-68A7-4F4B-A4C8-C0374D5E3CAD}"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574040"/>
          <a:ext cx="8229600" cy="5445760"/>
        </p:xfrm>
        <a:graphic>
          <a:graphicData uri="http://schemas.openxmlformats.org/drawingml/2006/table">
            <a:tbl>
              <a:tblPr firstRow="1" bandRow="1">
                <a:tableStyleId>{5C22544A-7EE6-4342-B048-85BDC9FD1C3A}</a:tableStyleId>
              </a:tblPr>
              <a:tblGrid>
                <a:gridCol w="2743200"/>
                <a:gridCol w="2743200"/>
                <a:gridCol w="2743200"/>
              </a:tblGrid>
              <a:tr h="495069">
                <a:tc>
                  <a:txBody>
                    <a:bodyPr/>
                    <a:lstStyle/>
                    <a:p>
                      <a:r>
                        <a:rPr lang="en-US" sz="2400" b="1" dirty="0" smtClean="0"/>
                        <a:t>Plants </a:t>
                      </a:r>
                      <a:endParaRPr lang="en-US" sz="2400" b="1" dirty="0"/>
                    </a:p>
                  </a:txBody>
                  <a:tcPr/>
                </a:tc>
                <a:tc>
                  <a:txBody>
                    <a:bodyPr/>
                    <a:lstStyle/>
                    <a:p>
                      <a:r>
                        <a:rPr lang="en-US" sz="2400" b="1" dirty="0" smtClean="0"/>
                        <a:t>Animal </a:t>
                      </a:r>
                      <a:endParaRPr lang="en-US" sz="2400" b="1" dirty="0"/>
                    </a:p>
                  </a:txBody>
                  <a:tcPr/>
                </a:tc>
                <a:tc>
                  <a:txBody>
                    <a:bodyPr/>
                    <a:lstStyle/>
                    <a:p>
                      <a:r>
                        <a:rPr lang="en-US" sz="2400" b="1" dirty="0" smtClean="0"/>
                        <a:t>Microbial</a:t>
                      </a:r>
                      <a:r>
                        <a:rPr lang="en-US" sz="2400" b="1" baseline="0" dirty="0" smtClean="0"/>
                        <a:t> </a:t>
                      </a:r>
                      <a:endParaRPr lang="en-US" sz="2400" b="1" dirty="0"/>
                    </a:p>
                  </a:txBody>
                  <a:tcPr/>
                </a:tc>
              </a:tr>
              <a:tr h="4257594">
                <a:tc>
                  <a:txBody>
                    <a:bodyPr/>
                    <a:lstStyle/>
                    <a:p>
                      <a:r>
                        <a:rPr lang="en-US" sz="1800" baseline="0" dirty="0" err="1" smtClean="0"/>
                        <a:t>Genestein</a:t>
                      </a:r>
                      <a:r>
                        <a:rPr lang="en-US" sz="1800" baseline="0" dirty="0" smtClean="0"/>
                        <a:t> </a:t>
                      </a:r>
                    </a:p>
                    <a:p>
                      <a:r>
                        <a:rPr lang="en-US" sz="1800" baseline="0" dirty="0" err="1" smtClean="0"/>
                        <a:t>Lycopene</a:t>
                      </a:r>
                      <a:endParaRPr lang="en-US" sz="1800" baseline="0" dirty="0" smtClean="0"/>
                    </a:p>
                    <a:p>
                      <a:r>
                        <a:rPr lang="en-US" sz="1800" baseline="0" dirty="0" err="1" smtClean="0"/>
                        <a:t>Hemicellulose</a:t>
                      </a:r>
                      <a:r>
                        <a:rPr lang="en-US" sz="1800" baseline="0" dirty="0" smtClean="0"/>
                        <a:t> </a:t>
                      </a:r>
                    </a:p>
                    <a:p>
                      <a:r>
                        <a:rPr lang="en-US" sz="1800" baseline="0" dirty="0" smtClean="0"/>
                        <a:t>Lignin capsaicin</a:t>
                      </a:r>
                    </a:p>
                    <a:p>
                      <a:r>
                        <a:rPr lang="en-US" sz="1800" baseline="0" dirty="0" err="1" smtClean="0"/>
                        <a:t>Geraniol</a:t>
                      </a:r>
                      <a:r>
                        <a:rPr lang="en-US" sz="1800" baseline="0" dirty="0" smtClean="0"/>
                        <a:t> </a:t>
                      </a:r>
                    </a:p>
                    <a:p>
                      <a:r>
                        <a:rPr lang="el-GR" sz="1800" baseline="0" dirty="0" smtClean="0"/>
                        <a:t>β</a:t>
                      </a:r>
                      <a:r>
                        <a:rPr lang="en-US" sz="1800" baseline="0" dirty="0" smtClean="0"/>
                        <a:t>-Ionone </a:t>
                      </a:r>
                    </a:p>
                    <a:p>
                      <a:r>
                        <a:rPr lang="el-GR" sz="1800" baseline="0" dirty="0" smtClean="0"/>
                        <a:t>α</a:t>
                      </a:r>
                      <a:r>
                        <a:rPr lang="en-US" sz="1800" baseline="0" dirty="0" smtClean="0"/>
                        <a:t>-</a:t>
                      </a:r>
                      <a:r>
                        <a:rPr lang="en-US" sz="1800" baseline="0" dirty="0" err="1" smtClean="0"/>
                        <a:t>Tocopherol</a:t>
                      </a:r>
                      <a:endParaRPr lang="en-US" sz="1800" baseline="0" dirty="0" smtClean="0"/>
                    </a:p>
                    <a:p>
                      <a:r>
                        <a:rPr lang="el-GR" sz="1800" baseline="0" dirty="0" smtClean="0"/>
                        <a:t>β</a:t>
                      </a:r>
                      <a:r>
                        <a:rPr lang="en-US" sz="1800" baseline="0" dirty="0" smtClean="0"/>
                        <a:t>-Carotene </a:t>
                      </a:r>
                    </a:p>
                    <a:p>
                      <a:r>
                        <a:rPr lang="en-US" sz="1800" baseline="0" dirty="0" err="1" smtClean="0"/>
                        <a:t>Nordihydrocapsaicin</a:t>
                      </a:r>
                      <a:endParaRPr lang="en-US" sz="1800" baseline="0" dirty="0" smtClean="0"/>
                    </a:p>
                    <a:p>
                      <a:r>
                        <a:rPr lang="en-US" sz="1800" baseline="0" dirty="0" smtClean="0"/>
                        <a:t>Selenium </a:t>
                      </a:r>
                    </a:p>
                    <a:p>
                      <a:r>
                        <a:rPr lang="en-US" sz="1800" baseline="0" dirty="0" err="1" smtClean="0"/>
                        <a:t>Zezxanthin</a:t>
                      </a:r>
                      <a:r>
                        <a:rPr lang="en-US" sz="1800" baseline="0" dirty="0" smtClean="0"/>
                        <a:t> </a:t>
                      </a:r>
                    </a:p>
                    <a:p>
                      <a:r>
                        <a:rPr lang="en-US" sz="1800" baseline="0" dirty="0" smtClean="0"/>
                        <a:t>Minerals </a:t>
                      </a:r>
                    </a:p>
                    <a:p>
                      <a:r>
                        <a:rPr lang="en-US" sz="1800" baseline="0" dirty="0" smtClean="0"/>
                        <a:t>MUFA  </a:t>
                      </a:r>
                    </a:p>
                    <a:p>
                      <a:endParaRPr lang="en-US" dirty="0"/>
                    </a:p>
                  </a:txBody>
                  <a:tcPr/>
                </a:tc>
                <a:tc>
                  <a:txBody>
                    <a:bodyPr/>
                    <a:lstStyle/>
                    <a:p>
                      <a:endParaRPr lang="en-US" dirty="0"/>
                    </a:p>
                  </a:txBody>
                  <a:tcPr/>
                </a:tc>
                <a:tc>
                  <a:txBody>
                    <a:bodyPr/>
                    <a:lstStyle/>
                    <a:p>
                      <a:endParaRPr lang="en-US" dirty="0"/>
                    </a:p>
                  </a:txBody>
                  <a:tcPr/>
                </a:tc>
              </a:tr>
              <a:tr h="693097">
                <a:tc gridSpan="3">
                  <a:txBody>
                    <a:bodyPr/>
                    <a:lstStyle/>
                    <a:p>
                      <a:r>
                        <a:rPr lang="en-US" b="1" i="1" dirty="0" smtClean="0"/>
                        <a:t>Note: The</a:t>
                      </a:r>
                      <a:r>
                        <a:rPr lang="en-US" b="1" i="1" baseline="0" dirty="0" smtClean="0"/>
                        <a:t> Substances listed in this table include those that are either accepted or purported </a:t>
                      </a:r>
                      <a:r>
                        <a:rPr lang="en-US" b="1" i="1" baseline="0" dirty="0" err="1" smtClean="0"/>
                        <a:t>nutraceutical</a:t>
                      </a:r>
                      <a:r>
                        <a:rPr lang="en-US" b="1" i="1" baseline="0" dirty="0" smtClean="0"/>
                        <a:t> Substances. </a:t>
                      </a:r>
                      <a:endParaRPr lang="en-US" b="1" i="1" dirty="0"/>
                    </a:p>
                  </a:txBody>
                  <a:tcPr/>
                </a:tc>
                <a:tc hMerge="1">
                  <a:txBody>
                    <a:bodyPr/>
                    <a:lstStyle/>
                    <a:p>
                      <a:endParaRPr lang="en-US" dirty="0"/>
                    </a:p>
                  </a:txBody>
                  <a:tcPr/>
                </a:tc>
                <a:tc hMerge="1">
                  <a:txBody>
                    <a:bodyPr/>
                    <a:lstStyle/>
                    <a:p>
                      <a:endParaRPr lang="en-US" dirty="0"/>
                    </a:p>
                  </a:txBody>
                  <a:tcPr/>
                </a:tc>
              </a:tr>
            </a:tbl>
          </a:graphicData>
        </a:graphic>
      </p:graphicFrame>
      <p:sp>
        <p:nvSpPr>
          <p:cNvPr id="3" name="Slide Number Placeholder 2"/>
          <p:cNvSpPr>
            <a:spLocks noGrp="1"/>
          </p:cNvSpPr>
          <p:nvPr>
            <p:ph type="sldNum" sz="quarter" idx="12"/>
          </p:nvPr>
        </p:nvSpPr>
        <p:spPr/>
        <p:txBody>
          <a:bodyPr/>
          <a:lstStyle/>
          <a:p>
            <a:fld id="{75F10976-68A7-4F4B-A4C8-C0374D5E3CAD}"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Examples of </a:t>
            </a:r>
            <a:r>
              <a:rPr lang="en-US" b="1" dirty="0" err="1" smtClean="0"/>
              <a:t>Nutraceuticals</a:t>
            </a:r>
            <a:r>
              <a:rPr lang="en-US" b="1" dirty="0" smtClean="0"/>
              <a:t> Grouped by Mechanisms of Action </a:t>
            </a:r>
            <a:endParaRPr lang="en-US" b="1" dirty="0"/>
          </a:p>
        </p:txBody>
      </p:sp>
      <p:graphicFrame>
        <p:nvGraphicFramePr>
          <p:cNvPr id="4" name="Content Placeholder 3"/>
          <p:cNvGraphicFramePr>
            <a:graphicFrameLocks noGrp="1"/>
          </p:cNvGraphicFramePr>
          <p:nvPr>
            <p:ph idx="1"/>
          </p:nvPr>
        </p:nvGraphicFramePr>
        <p:xfrm>
          <a:off x="457200" y="1524000"/>
          <a:ext cx="8229600" cy="51409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en-US" b="1" dirty="0" smtClean="0"/>
                        <a:t>Anticancer </a:t>
                      </a:r>
                      <a:endParaRPr lang="en-US" b="1" dirty="0"/>
                    </a:p>
                  </a:txBody>
                  <a:tcPr/>
                </a:tc>
                <a:tc>
                  <a:txBody>
                    <a:bodyPr/>
                    <a:lstStyle/>
                    <a:p>
                      <a:r>
                        <a:rPr lang="en-US" b="1" dirty="0" smtClean="0"/>
                        <a:t>Positive</a:t>
                      </a:r>
                      <a:r>
                        <a:rPr lang="en-US" b="1" baseline="0" dirty="0" smtClean="0"/>
                        <a:t> Influence on Blood Lipid Profile </a:t>
                      </a:r>
                      <a:endParaRPr lang="en-US" b="1" dirty="0"/>
                    </a:p>
                  </a:txBody>
                  <a:tcPr/>
                </a:tc>
                <a:tc>
                  <a:txBody>
                    <a:bodyPr/>
                    <a:lstStyle/>
                    <a:p>
                      <a:r>
                        <a:rPr lang="en-US" b="1" dirty="0" smtClean="0"/>
                        <a:t>Antioxidant Activity </a:t>
                      </a:r>
                      <a:endParaRPr lang="en-US" b="1" dirty="0"/>
                    </a:p>
                  </a:txBody>
                  <a:tcPr/>
                </a:tc>
                <a:tc>
                  <a:txBody>
                    <a:bodyPr/>
                    <a:lstStyle/>
                    <a:p>
                      <a:r>
                        <a:rPr lang="en-US" b="1" dirty="0" smtClean="0"/>
                        <a:t>Anti-inflammatory </a:t>
                      </a:r>
                      <a:endParaRPr lang="en-US" b="1" dirty="0"/>
                    </a:p>
                  </a:txBody>
                  <a:tcPr/>
                </a:tc>
                <a:tc>
                  <a:txBody>
                    <a:bodyPr/>
                    <a:lstStyle/>
                    <a:p>
                      <a:r>
                        <a:rPr lang="en-US" b="1" dirty="0" err="1" smtClean="0"/>
                        <a:t>Osteogenetic</a:t>
                      </a:r>
                      <a:r>
                        <a:rPr lang="en-US" b="1" baseline="0" dirty="0" smtClean="0"/>
                        <a:t> or Bone Protective </a:t>
                      </a:r>
                      <a:endParaRPr lang="en-US" b="1" dirty="0"/>
                    </a:p>
                  </a:txBody>
                  <a:tcPr/>
                </a:tc>
              </a:tr>
              <a:tr h="370840">
                <a:tc>
                  <a:txBody>
                    <a:bodyPr/>
                    <a:lstStyle/>
                    <a:p>
                      <a:r>
                        <a:rPr lang="en-US" dirty="0" smtClean="0"/>
                        <a:t>Capsaicin</a:t>
                      </a:r>
                      <a:r>
                        <a:rPr lang="en-US" baseline="0" dirty="0" smtClean="0"/>
                        <a:t> </a:t>
                      </a:r>
                      <a:endParaRPr lang="en-US" dirty="0"/>
                    </a:p>
                  </a:txBody>
                  <a:tcPr/>
                </a:tc>
                <a:tc>
                  <a:txBody>
                    <a:bodyPr/>
                    <a:lstStyle/>
                    <a:p>
                      <a:r>
                        <a:rPr lang="el-GR" dirty="0" smtClean="0"/>
                        <a:t>β</a:t>
                      </a:r>
                      <a:r>
                        <a:rPr lang="en-US" dirty="0" smtClean="0"/>
                        <a:t>-</a:t>
                      </a:r>
                      <a:r>
                        <a:rPr lang="en-US" dirty="0" err="1" smtClean="0"/>
                        <a:t>Glucan</a:t>
                      </a:r>
                      <a:r>
                        <a:rPr lang="en-US" dirty="0" smtClean="0"/>
                        <a:t> </a:t>
                      </a:r>
                      <a:endParaRPr lang="en-US" dirty="0"/>
                    </a:p>
                  </a:txBody>
                  <a:tcPr/>
                </a:tc>
                <a:tc>
                  <a:txBody>
                    <a:bodyPr/>
                    <a:lstStyle/>
                    <a:p>
                      <a:r>
                        <a:rPr lang="en-US" dirty="0" smtClean="0"/>
                        <a:t>CLA </a:t>
                      </a:r>
                      <a:endParaRPr lang="en-US" dirty="0"/>
                    </a:p>
                  </a:txBody>
                  <a:tcPr/>
                </a:tc>
                <a:tc>
                  <a:txBody>
                    <a:bodyPr/>
                    <a:lstStyle/>
                    <a:p>
                      <a:r>
                        <a:rPr lang="en-US" dirty="0" err="1" smtClean="0"/>
                        <a:t>Linolenic</a:t>
                      </a:r>
                      <a:r>
                        <a:rPr lang="en-US" dirty="0" smtClean="0"/>
                        <a:t> acid </a:t>
                      </a:r>
                      <a:endParaRPr lang="en-US" dirty="0"/>
                    </a:p>
                  </a:txBody>
                  <a:tcPr/>
                </a:tc>
                <a:tc>
                  <a:txBody>
                    <a:bodyPr/>
                    <a:lstStyle/>
                    <a:p>
                      <a:r>
                        <a:rPr lang="en-US" dirty="0" smtClean="0"/>
                        <a:t>CLA </a:t>
                      </a:r>
                      <a:endParaRPr lang="en-US" dirty="0"/>
                    </a:p>
                  </a:txBody>
                  <a:tcPr/>
                </a:tc>
              </a:tr>
              <a:tr h="370840">
                <a:tc>
                  <a:txBody>
                    <a:bodyPr/>
                    <a:lstStyle/>
                    <a:p>
                      <a:r>
                        <a:rPr lang="en-US" dirty="0" err="1" smtClean="0"/>
                        <a:t>Genestein</a:t>
                      </a:r>
                      <a:r>
                        <a:rPr lang="en-US" dirty="0" smtClean="0"/>
                        <a:t> </a:t>
                      </a:r>
                      <a:endParaRPr lang="en-US" dirty="0"/>
                    </a:p>
                  </a:txBody>
                  <a:tcPr/>
                </a:tc>
                <a:tc>
                  <a:txBody>
                    <a:bodyPr/>
                    <a:lstStyle/>
                    <a:p>
                      <a:r>
                        <a:rPr lang="el-GR" dirty="0" smtClean="0"/>
                        <a:t>ϒ</a:t>
                      </a:r>
                      <a:r>
                        <a:rPr lang="en-US" dirty="0" smtClean="0"/>
                        <a:t>-</a:t>
                      </a:r>
                      <a:r>
                        <a:rPr lang="en-US" baseline="0" dirty="0" smtClean="0"/>
                        <a:t> </a:t>
                      </a:r>
                      <a:r>
                        <a:rPr lang="en-US" baseline="0" dirty="0" err="1" smtClean="0"/>
                        <a:t>Tocotrienol</a:t>
                      </a:r>
                      <a:r>
                        <a:rPr lang="en-US" baseline="0" dirty="0" smtClean="0"/>
                        <a:t> </a:t>
                      </a:r>
                      <a:endParaRPr lang="en-US" dirty="0"/>
                    </a:p>
                  </a:txBody>
                  <a:tcPr/>
                </a:tc>
                <a:tc>
                  <a:txBody>
                    <a:bodyPr/>
                    <a:lstStyle/>
                    <a:p>
                      <a:r>
                        <a:rPr lang="en-US" dirty="0" smtClean="0"/>
                        <a:t>Ascorbic Acid </a:t>
                      </a:r>
                      <a:endParaRPr lang="en-US" dirty="0"/>
                    </a:p>
                  </a:txBody>
                  <a:tcPr/>
                </a:tc>
                <a:tc>
                  <a:txBody>
                    <a:bodyPr/>
                    <a:lstStyle/>
                    <a:p>
                      <a:r>
                        <a:rPr lang="en-US" dirty="0" smtClean="0"/>
                        <a:t>EPA </a:t>
                      </a:r>
                      <a:endParaRPr lang="en-US" dirty="0"/>
                    </a:p>
                  </a:txBody>
                  <a:tcPr/>
                </a:tc>
                <a:tc>
                  <a:txBody>
                    <a:bodyPr/>
                    <a:lstStyle/>
                    <a:p>
                      <a:r>
                        <a:rPr lang="en-US" dirty="0" smtClean="0"/>
                        <a:t>Soy Protein </a:t>
                      </a:r>
                    </a:p>
                  </a:txBody>
                  <a:tcPr/>
                </a:tc>
              </a:tr>
              <a:tr h="370840">
                <a:tc>
                  <a:txBody>
                    <a:bodyPr/>
                    <a:lstStyle/>
                    <a:p>
                      <a:r>
                        <a:rPr lang="en-US" dirty="0" err="1" smtClean="0"/>
                        <a:t>Daidzein</a:t>
                      </a:r>
                      <a:r>
                        <a:rPr lang="en-US" dirty="0" smtClean="0"/>
                        <a:t> </a:t>
                      </a:r>
                      <a:endParaRPr lang="en-US" dirty="0"/>
                    </a:p>
                  </a:txBody>
                  <a:tcPr/>
                </a:tc>
                <a:tc>
                  <a:txBody>
                    <a:bodyPr/>
                    <a:lstStyle/>
                    <a:p>
                      <a:r>
                        <a:rPr lang="el-GR" dirty="0" smtClean="0"/>
                        <a:t>δ</a:t>
                      </a:r>
                      <a:r>
                        <a:rPr lang="en-US" dirty="0" smtClean="0"/>
                        <a:t>-</a:t>
                      </a:r>
                      <a:r>
                        <a:rPr lang="en-US" dirty="0" err="1" smtClean="0"/>
                        <a:t>Tocotrienol</a:t>
                      </a:r>
                      <a:r>
                        <a:rPr lang="en-US" dirty="0" smtClean="0"/>
                        <a:t> </a:t>
                      </a:r>
                      <a:endParaRPr lang="en-US" dirty="0"/>
                    </a:p>
                  </a:txBody>
                  <a:tcPr/>
                </a:tc>
                <a:tc>
                  <a:txBody>
                    <a:bodyPr/>
                    <a:lstStyle/>
                    <a:p>
                      <a:r>
                        <a:rPr lang="el-GR" dirty="0" smtClean="0"/>
                        <a:t>β</a:t>
                      </a:r>
                      <a:r>
                        <a:rPr lang="en-US" dirty="0" smtClean="0"/>
                        <a:t>-Carotene </a:t>
                      </a:r>
                      <a:endParaRPr lang="en-US" dirty="0"/>
                    </a:p>
                  </a:txBody>
                  <a:tcPr/>
                </a:tc>
                <a:tc>
                  <a:txBody>
                    <a:bodyPr/>
                    <a:lstStyle/>
                    <a:p>
                      <a:r>
                        <a:rPr lang="en-US" dirty="0" smtClean="0"/>
                        <a:t>DHA</a:t>
                      </a:r>
                      <a:endParaRPr lang="en-US" dirty="0"/>
                    </a:p>
                  </a:txBody>
                  <a:tcPr/>
                </a:tc>
                <a:tc>
                  <a:txBody>
                    <a:bodyPr/>
                    <a:lstStyle/>
                    <a:p>
                      <a:r>
                        <a:rPr lang="en-US" dirty="0" err="1" smtClean="0"/>
                        <a:t>Genestein</a:t>
                      </a:r>
                      <a:r>
                        <a:rPr lang="en-US" dirty="0" smtClean="0"/>
                        <a:t> </a:t>
                      </a:r>
                      <a:endParaRPr lang="en-US" dirty="0"/>
                    </a:p>
                  </a:txBody>
                  <a:tcPr/>
                </a:tc>
              </a:tr>
              <a:tr h="370840">
                <a:tc>
                  <a:txBody>
                    <a:bodyPr/>
                    <a:lstStyle/>
                    <a:p>
                      <a:r>
                        <a:rPr lang="el-GR" dirty="0" smtClean="0"/>
                        <a:t>α</a:t>
                      </a:r>
                      <a:r>
                        <a:rPr lang="en-US" dirty="0" smtClean="0"/>
                        <a:t>-</a:t>
                      </a:r>
                      <a:r>
                        <a:rPr lang="en-US" dirty="0" err="1" smtClean="0"/>
                        <a:t>Tocotrienol</a:t>
                      </a:r>
                      <a:r>
                        <a:rPr lang="en-US" baseline="0" dirty="0" smtClean="0"/>
                        <a:t> </a:t>
                      </a:r>
                      <a:endParaRPr lang="en-US" dirty="0"/>
                    </a:p>
                  </a:txBody>
                  <a:tcPr/>
                </a:tc>
                <a:tc>
                  <a:txBody>
                    <a:bodyPr/>
                    <a:lstStyle/>
                    <a:p>
                      <a:r>
                        <a:rPr lang="en-US" dirty="0" smtClean="0"/>
                        <a:t>MUFA</a:t>
                      </a:r>
                      <a:r>
                        <a:rPr lang="en-US" baseline="0" dirty="0" smtClean="0"/>
                        <a:t> </a:t>
                      </a:r>
                      <a:endParaRPr lang="en-US" dirty="0"/>
                    </a:p>
                  </a:txBody>
                  <a:tcPr/>
                </a:tc>
                <a:tc>
                  <a:txBody>
                    <a:bodyPr/>
                    <a:lstStyle/>
                    <a:p>
                      <a:r>
                        <a:rPr lang="en-US" dirty="0" err="1" smtClean="0"/>
                        <a:t>Polyphenolics</a:t>
                      </a:r>
                      <a:r>
                        <a:rPr lang="en-US" dirty="0" smtClean="0"/>
                        <a:t> </a:t>
                      </a:r>
                      <a:endParaRPr lang="en-US" dirty="0"/>
                    </a:p>
                  </a:txBody>
                  <a:tcPr/>
                </a:tc>
                <a:tc>
                  <a:txBody>
                    <a:bodyPr/>
                    <a:lstStyle/>
                    <a:p>
                      <a:r>
                        <a:rPr lang="en-US" dirty="0" smtClean="0"/>
                        <a:t>GLA </a:t>
                      </a:r>
                      <a:endParaRPr lang="en-US" dirty="0"/>
                    </a:p>
                  </a:txBody>
                  <a:tcPr/>
                </a:tc>
                <a:tc>
                  <a:txBody>
                    <a:bodyPr/>
                    <a:lstStyle/>
                    <a:p>
                      <a:r>
                        <a:rPr lang="en-US" dirty="0" err="1" smtClean="0"/>
                        <a:t>Daidzein</a:t>
                      </a:r>
                      <a:r>
                        <a:rPr lang="en-US" baseline="0" dirty="0" smtClean="0"/>
                        <a:t> </a:t>
                      </a:r>
                      <a:endParaRPr lang="en-US" dirty="0"/>
                    </a:p>
                  </a:txBody>
                  <a:tcPr/>
                </a:tc>
              </a:tr>
              <a:tr h="370840">
                <a:tc>
                  <a:txBody>
                    <a:bodyPr/>
                    <a:lstStyle/>
                    <a:p>
                      <a:r>
                        <a:rPr lang="el-GR" dirty="0" smtClean="0"/>
                        <a:t>ϒ</a:t>
                      </a:r>
                      <a:r>
                        <a:rPr lang="en-US" dirty="0" smtClean="0"/>
                        <a:t>-</a:t>
                      </a:r>
                      <a:r>
                        <a:rPr lang="en-US" dirty="0" err="1" smtClean="0"/>
                        <a:t>Tocotrienol</a:t>
                      </a:r>
                      <a:r>
                        <a:rPr lang="en-US" baseline="0" dirty="0" smtClean="0"/>
                        <a:t> </a:t>
                      </a:r>
                      <a:br>
                        <a:rPr lang="en-US" baseline="0" dirty="0" smtClean="0"/>
                      </a:br>
                      <a:r>
                        <a:rPr lang="en-US" baseline="0" dirty="0" smtClean="0"/>
                        <a:t>CLA</a:t>
                      </a:r>
                      <a:endParaRPr lang="en-US" dirty="0"/>
                    </a:p>
                  </a:txBody>
                  <a:tcPr/>
                </a:tc>
                <a:tc>
                  <a:txBody>
                    <a:bodyPr/>
                    <a:lstStyle/>
                    <a:p>
                      <a:r>
                        <a:rPr lang="en-US" dirty="0" err="1" smtClean="0"/>
                        <a:t>Quercetin</a:t>
                      </a:r>
                      <a:r>
                        <a:rPr lang="en-US" baseline="0" dirty="0" smtClean="0"/>
                        <a:t> </a:t>
                      </a:r>
                    </a:p>
                    <a:p>
                      <a:pPr rtl="0"/>
                      <a:r>
                        <a:rPr lang="en-US" baseline="0" dirty="0" smtClean="0"/>
                        <a:t>W-3 PUFAs</a:t>
                      </a:r>
                      <a:endParaRPr lang="en-US" dirty="0"/>
                    </a:p>
                  </a:txBody>
                  <a:tcPr/>
                </a:tc>
                <a:tc>
                  <a:txBody>
                    <a:bodyPr/>
                    <a:lstStyle/>
                    <a:p>
                      <a:r>
                        <a:rPr lang="en-US" dirty="0" err="1" smtClean="0"/>
                        <a:t>Tocopherols</a:t>
                      </a:r>
                      <a:endParaRPr lang="en-US" dirty="0" smtClean="0"/>
                    </a:p>
                    <a:p>
                      <a:r>
                        <a:rPr lang="en-US" baseline="0" dirty="0" err="1" smtClean="0"/>
                        <a:t>Tocotrienols</a:t>
                      </a:r>
                      <a:r>
                        <a:rPr lang="en-US" baseline="0" dirty="0" smtClean="0"/>
                        <a:t> </a:t>
                      </a:r>
                      <a:endParaRPr lang="en-US" dirty="0"/>
                    </a:p>
                  </a:txBody>
                  <a:tcPr/>
                </a:tc>
                <a:tc>
                  <a:txBody>
                    <a:bodyPr/>
                    <a:lstStyle/>
                    <a:p>
                      <a:r>
                        <a:rPr lang="en-US" dirty="0" smtClean="0"/>
                        <a:t>(gamma-</a:t>
                      </a:r>
                      <a:r>
                        <a:rPr lang="en-US" dirty="0" err="1" smtClean="0"/>
                        <a:t>linolenic</a:t>
                      </a:r>
                      <a:r>
                        <a:rPr lang="en-US" baseline="0" smtClean="0"/>
                        <a:t> acid)</a:t>
                      </a:r>
                      <a:endParaRPr lang="en-US" dirty="0"/>
                    </a:p>
                  </a:txBody>
                  <a:tcPr/>
                </a:tc>
                <a:tc>
                  <a:txBody>
                    <a:bodyPr/>
                    <a:lstStyle/>
                    <a:p>
                      <a:r>
                        <a:rPr lang="en-US" dirty="0" smtClean="0"/>
                        <a:t>Calcium </a:t>
                      </a:r>
                    </a:p>
                    <a:p>
                      <a:r>
                        <a:rPr lang="en-US" dirty="0" smtClean="0"/>
                        <a:t>Casein </a:t>
                      </a:r>
                      <a:r>
                        <a:rPr lang="en-US" dirty="0" err="1" smtClean="0"/>
                        <a:t>phosphospeptides</a:t>
                      </a:r>
                      <a:endParaRPr lang="en-US" dirty="0"/>
                    </a:p>
                  </a:txBody>
                  <a:tcPr/>
                </a:tc>
              </a:tr>
              <a:tr h="370840">
                <a:tc>
                  <a:txBody>
                    <a:bodyPr/>
                    <a:lstStyle/>
                    <a:p>
                      <a:r>
                        <a:rPr lang="en-US" dirty="0" smtClean="0"/>
                        <a:t>Lactobacillus acidophilus </a:t>
                      </a:r>
                      <a:endParaRPr lang="en-US" dirty="0"/>
                    </a:p>
                  </a:txBody>
                  <a:tcPr/>
                </a:tc>
                <a:tc>
                  <a:txBody>
                    <a:bodyPr/>
                    <a:lstStyle/>
                    <a:p>
                      <a:r>
                        <a:rPr lang="en-US" dirty="0" err="1" smtClean="0"/>
                        <a:t>Resveratrol</a:t>
                      </a:r>
                      <a:r>
                        <a:rPr lang="en-US" baseline="0" dirty="0" smtClean="0"/>
                        <a:t> </a:t>
                      </a:r>
                      <a:endParaRPr lang="en-US" dirty="0"/>
                    </a:p>
                  </a:txBody>
                  <a:tcPr/>
                </a:tc>
                <a:tc>
                  <a:txBody>
                    <a:bodyPr/>
                    <a:lstStyle/>
                    <a:p>
                      <a:r>
                        <a:rPr lang="en-US" dirty="0" smtClean="0"/>
                        <a:t>Indole-3-carbonol </a:t>
                      </a:r>
                      <a:endParaRPr lang="en-US" dirty="0"/>
                    </a:p>
                  </a:txBody>
                  <a:tcPr/>
                </a:tc>
                <a:tc>
                  <a:txBody>
                    <a:bodyPr/>
                    <a:lstStyle/>
                    <a:p>
                      <a:r>
                        <a:rPr lang="en-US" dirty="0" smtClean="0"/>
                        <a:t>Capsaicin</a:t>
                      </a:r>
                      <a:r>
                        <a:rPr lang="en-US" baseline="0" dirty="0" smtClean="0"/>
                        <a:t> </a:t>
                      </a:r>
                      <a:endParaRPr lang="en-US" dirty="0"/>
                    </a:p>
                  </a:txBody>
                  <a:tcPr/>
                </a:tc>
                <a:tc>
                  <a:txBody>
                    <a:bodyPr/>
                    <a:lstStyle/>
                    <a:p>
                      <a:r>
                        <a:rPr lang="en-US" dirty="0" smtClean="0"/>
                        <a:t>FOS</a:t>
                      </a:r>
                      <a:endParaRPr lang="en-US" dirty="0"/>
                    </a:p>
                  </a:txBody>
                  <a:tcPr/>
                </a:tc>
              </a:tr>
              <a:tr h="370840">
                <a:tc>
                  <a:txBody>
                    <a:bodyPr/>
                    <a:lstStyle/>
                    <a:p>
                      <a:r>
                        <a:rPr lang="en-US" dirty="0" err="1" smtClean="0"/>
                        <a:t>Sphingolipids</a:t>
                      </a:r>
                      <a:r>
                        <a:rPr lang="en-US" dirty="0" smtClean="0"/>
                        <a:t> </a:t>
                      </a:r>
                      <a:endParaRPr lang="en-US" dirty="0"/>
                    </a:p>
                  </a:txBody>
                  <a:tcPr/>
                </a:tc>
                <a:tc>
                  <a:txBody>
                    <a:bodyPr/>
                    <a:lstStyle/>
                    <a:p>
                      <a:r>
                        <a:rPr lang="en-US" dirty="0" smtClean="0"/>
                        <a:t>Tannins </a:t>
                      </a:r>
                      <a:endParaRPr lang="en-US" dirty="0"/>
                    </a:p>
                  </a:txBody>
                  <a:tcPr/>
                </a:tc>
                <a:tc>
                  <a:txBody>
                    <a:bodyPr/>
                    <a:lstStyle/>
                    <a:p>
                      <a:r>
                        <a:rPr lang="el-GR" dirty="0" smtClean="0"/>
                        <a:t>α</a:t>
                      </a:r>
                      <a:r>
                        <a:rPr lang="en-US" dirty="0" smtClean="0"/>
                        <a:t>-</a:t>
                      </a:r>
                      <a:r>
                        <a:rPr lang="en-US" dirty="0" err="1" smtClean="0"/>
                        <a:t>Tocopherol</a:t>
                      </a:r>
                      <a:endParaRPr lang="en-US" dirty="0"/>
                    </a:p>
                  </a:txBody>
                  <a:tcPr/>
                </a:tc>
                <a:tc>
                  <a:txBody>
                    <a:bodyPr/>
                    <a:lstStyle/>
                    <a:p>
                      <a:r>
                        <a:rPr lang="en-US" dirty="0" err="1" smtClean="0"/>
                        <a:t>Quercetin</a:t>
                      </a:r>
                      <a:r>
                        <a:rPr lang="en-US" dirty="0" smtClean="0"/>
                        <a:t> </a:t>
                      </a:r>
                      <a:endParaRPr lang="en-US" dirty="0"/>
                    </a:p>
                  </a:txBody>
                  <a:tcPr/>
                </a:tc>
                <a:tc>
                  <a:txBody>
                    <a:bodyPr/>
                    <a:lstStyle/>
                    <a:p>
                      <a:r>
                        <a:rPr lang="en-US" dirty="0" smtClean="0"/>
                        <a:t>(</a:t>
                      </a:r>
                      <a:r>
                        <a:rPr lang="en-US" dirty="0" err="1" smtClean="0"/>
                        <a:t>fructooligosaccharides</a:t>
                      </a:r>
                      <a:r>
                        <a:rPr lang="en-US" dirty="0" smtClean="0"/>
                        <a:t>)</a:t>
                      </a:r>
                      <a:r>
                        <a:rPr lang="en-US" baseline="0" dirty="0" smtClean="0"/>
                        <a:t> </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75F10976-68A7-4F4B-A4C8-C0374D5E3CAD}"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304800"/>
          <a:ext cx="8229600" cy="590804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en-US" b="1" dirty="0" smtClean="0"/>
                        <a:t>Anticancer </a:t>
                      </a:r>
                      <a:endParaRPr lang="en-US" b="1" dirty="0"/>
                    </a:p>
                  </a:txBody>
                  <a:tcPr/>
                </a:tc>
                <a:tc>
                  <a:txBody>
                    <a:bodyPr/>
                    <a:lstStyle/>
                    <a:p>
                      <a:r>
                        <a:rPr lang="en-US" b="1" dirty="0" smtClean="0"/>
                        <a:t>Positive</a:t>
                      </a:r>
                      <a:r>
                        <a:rPr lang="en-US" b="1" baseline="0" dirty="0" smtClean="0"/>
                        <a:t> Influence on Blood Lipid Profile </a:t>
                      </a:r>
                      <a:endParaRPr lang="en-US" b="1" dirty="0"/>
                    </a:p>
                  </a:txBody>
                  <a:tcPr/>
                </a:tc>
                <a:tc>
                  <a:txBody>
                    <a:bodyPr/>
                    <a:lstStyle/>
                    <a:p>
                      <a:r>
                        <a:rPr lang="en-US" b="1" dirty="0" smtClean="0"/>
                        <a:t>Antioxidant Activity </a:t>
                      </a:r>
                      <a:endParaRPr lang="en-US" b="1" dirty="0"/>
                    </a:p>
                  </a:txBody>
                  <a:tcPr/>
                </a:tc>
                <a:tc>
                  <a:txBody>
                    <a:bodyPr/>
                    <a:lstStyle/>
                    <a:p>
                      <a:r>
                        <a:rPr lang="en-US" b="1" dirty="0" smtClean="0"/>
                        <a:t>Anti-inflammatory </a:t>
                      </a:r>
                      <a:endParaRPr lang="en-US" b="1" dirty="0"/>
                    </a:p>
                  </a:txBody>
                  <a:tcPr/>
                </a:tc>
                <a:tc>
                  <a:txBody>
                    <a:bodyPr/>
                    <a:lstStyle/>
                    <a:p>
                      <a:r>
                        <a:rPr lang="en-US" b="1" dirty="0" err="1" smtClean="0"/>
                        <a:t>Osteogenetic</a:t>
                      </a:r>
                      <a:r>
                        <a:rPr lang="en-US" b="1" baseline="0" dirty="0" smtClean="0"/>
                        <a:t> or Bone Protective </a:t>
                      </a:r>
                      <a:endParaRPr lang="en-US" b="1" dirty="0"/>
                    </a:p>
                  </a:txBody>
                  <a:tcPr/>
                </a:tc>
              </a:tr>
              <a:tr h="370840">
                <a:tc>
                  <a:txBody>
                    <a:bodyPr/>
                    <a:lstStyle/>
                    <a:p>
                      <a:r>
                        <a:rPr lang="en-US" dirty="0" smtClean="0"/>
                        <a:t>Limonene</a:t>
                      </a:r>
                      <a:endParaRPr lang="en-US" dirty="0"/>
                    </a:p>
                  </a:txBody>
                  <a:tcPr/>
                </a:tc>
                <a:tc>
                  <a:txBody>
                    <a:bodyPr/>
                    <a:lstStyle/>
                    <a:p>
                      <a:r>
                        <a:rPr lang="el-GR" dirty="0" smtClean="0"/>
                        <a:t>β</a:t>
                      </a:r>
                      <a:r>
                        <a:rPr lang="en-US" dirty="0" smtClean="0"/>
                        <a:t>-</a:t>
                      </a:r>
                      <a:r>
                        <a:rPr lang="en-US" dirty="0" err="1" smtClean="0"/>
                        <a:t>Sitosterol</a:t>
                      </a:r>
                      <a:r>
                        <a:rPr lang="en-US" baseline="0" dirty="0" smtClean="0"/>
                        <a:t> </a:t>
                      </a:r>
                      <a:endParaRPr lang="en-US" dirty="0"/>
                    </a:p>
                  </a:txBody>
                  <a:tcPr/>
                </a:tc>
                <a:tc>
                  <a:txBody>
                    <a:bodyPr/>
                    <a:lstStyle/>
                    <a:p>
                      <a:r>
                        <a:rPr lang="en-US" dirty="0" err="1" smtClean="0"/>
                        <a:t>Ellagic</a:t>
                      </a:r>
                      <a:r>
                        <a:rPr lang="en-US" dirty="0" smtClean="0"/>
                        <a:t> acid </a:t>
                      </a:r>
                      <a:endParaRPr lang="en-US" dirty="0"/>
                    </a:p>
                  </a:txBody>
                  <a:tcPr/>
                </a:tc>
                <a:tc>
                  <a:txBody>
                    <a:bodyPr/>
                    <a:lstStyle/>
                    <a:p>
                      <a:r>
                        <a:rPr lang="en-US" dirty="0" err="1" smtClean="0"/>
                        <a:t>Curcumin</a:t>
                      </a:r>
                      <a:r>
                        <a:rPr lang="en-US" dirty="0" smtClean="0"/>
                        <a:t> </a:t>
                      </a:r>
                      <a:endParaRPr lang="en-US" dirty="0"/>
                    </a:p>
                  </a:txBody>
                  <a:tcPr/>
                </a:tc>
                <a:tc>
                  <a:txBody>
                    <a:bodyPr/>
                    <a:lstStyle/>
                    <a:p>
                      <a:r>
                        <a:rPr lang="en-US" dirty="0" err="1" smtClean="0"/>
                        <a:t>Inulin</a:t>
                      </a:r>
                      <a:r>
                        <a:rPr lang="en-US" baseline="0" dirty="0" smtClean="0"/>
                        <a:t> </a:t>
                      </a:r>
                      <a:endParaRPr lang="en-US" dirty="0"/>
                    </a:p>
                  </a:txBody>
                  <a:tcPr/>
                </a:tc>
              </a:tr>
              <a:tr h="370840">
                <a:tc>
                  <a:txBody>
                    <a:bodyPr/>
                    <a:lstStyle/>
                    <a:p>
                      <a:r>
                        <a:rPr lang="en-US" dirty="0" err="1" smtClean="0"/>
                        <a:t>Diallyl</a:t>
                      </a:r>
                      <a:r>
                        <a:rPr lang="en-US" baseline="0" dirty="0" smtClean="0"/>
                        <a:t> sulfide </a:t>
                      </a:r>
                      <a:endParaRPr lang="en-US" dirty="0"/>
                    </a:p>
                  </a:txBody>
                  <a:tcPr/>
                </a:tc>
                <a:tc>
                  <a:txBody>
                    <a:bodyPr/>
                    <a:lstStyle/>
                    <a:p>
                      <a:r>
                        <a:rPr lang="en-US" dirty="0" err="1" smtClean="0"/>
                        <a:t>Saponins</a:t>
                      </a:r>
                      <a:r>
                        <a:rPr lang="en-US" baseline="0" dirty="0" smtClean="0"/>
                        <a:t> </a:t>
                      </a:r>
                      <a:endParaRPr lang="en-US" dirty="0"/>
                    </a:p>
                  </a:txBody>
                  <a:tcPr/>
                </a:tc>
                <a:tc>
                  <a:txBody>
                    <a:bodyPr/>
                    <a:lstStyle/>
                    <a:p>
                      <a:r>
                        <a:rPr lang="en-US" dirty="0" err="1" smtClean="0"/>
                        <a:t>Lycopene</a:t>
                      </a:r>
                      <a:r>
                        <a:rPr lang="en-US" dirty="0" smtClean="0"/>
                        <a:t> </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err="1" smtClean="0"/>
                        <a:t>Ajoene</a:t>
                      </a:r>
                      <a:r>
                        <a:rPr lang="en-US" dirty="0" smtClean="0"/>
                        <a:t> </a:t>
                      </a:r>
                      <a:endParaRPr lang="en-US" dirty="0"/>
                    </a:p>
                  </a:txBody>
                  <a:tcPr/>
                </a:tc>
                <a:tc>
                  <a:txBody>
                    <a:bodyPr/>
                    <a:lstStyle/>
                    <a:p>
                      <a:r>
                        <a:rPr lang="en-US" dirty="0" smtClean="0"/>
                        <a:t>Guar </a:t>
                      </a:r>
                      <a:endParaRPr lang="en-US" dirty="0"/>
                    </a:p>
                  </a:txBody>
                  <a:tcPr/>
                </a:tc>
                <a:tc>
                  <a:txBody>
                    <a:bodyPr/>
                    <a:lstStyle/>
                    <a:p>
                      <a:r>
                        <a:rPr lang="en-US" dirty="0" err="1" smtClean="0"/>
                        <a:t>Lutein</a:t>
                      </a:r>
                      <a:r>
                        <a:rPr lang="en-US" baseline="0" dirty="0" smtClean="0"/>
                        <a:t> </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l-GR" dirty="0" smtClean="0"/>
                        <a:t>α</a:t>
                      </a:r>
                      <a:r>
                        <a:rPr lang="en-US" dirty="0" smtClean="0"/>
                        <a:t>-</a:t>
                      </a:r>
                      <a:r>
                        <a:rPr lang="en-US" dirty="0" err="1" smtClean="0"/>
                        <a:t>Tocopherol</a:t>
                      </a:r>
                      <a:endParaRPr lang="en-US" dirty="0"/>
                    </a:p>
                  </a:txBody>
                  <a:tcPr/>
                </a:tc>
                <a:tc>
                  <a:txBody>
                    <a:bodyPr/>
                    <a:lstStyle/>
                    <a:p>
                      <a:r>
                        <a:rPr lang="en-US" dirty="0" smtClean="0"/>
                        <a:t>Pectin </a:t>
                      </a:r>
                      <a:endParaRPr lang="en-US" dirty="0"/>
                    </a:p>
                  </a:txBody>
                  <a:tcPr/>
                </a:tc>
                <a:tc>
                  <a:txBody>
                    <a:bodyPr/>
                    <a:lstStyle/>
                    <a:p>
                      <a:r>
                        <a:rPr lang="en-US" dirty="0" smtClean="0"/>
                        <a:t>Glutathione </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err="1" smtClean="0"/>
                        <a:t>Enterolactone</a:t>
                      </a:r>
                      <a:r>
                        <a:rPr lang="en-US" dirty="0" smtClean="0"/>
                        <a:t> </a:t>
                      </a:r>
                      <a:endParaRPr lang="en-US" dirty="0"/>
                    </a:p>
                  </a:txBody>
                  <a:tcPr/>
                </a:tc>
                <a:tc>
                  <a:txBody>
                    <a:bodyPr/>
                    <a:lstStyle/>
                    <a:p>
                      <a:endParaRPr lang="en-US" dirty="0"/>
                    </a:p>
                  </a:txBody>
                  <a:tcPr/>
                </a:tc>
                <a:tc>
                  <a:txBody>
                    <a:bodyPr/>
                    <a:lstStyle/>
                    <a:p>
                      <a:r>
                        <a:rPr lang="en-US" dirty="0" err="1" smtClean="0"/>
                        <a:t>Hydroxytyrosol</a:t>
                      </a:r>
                      <a:r>
                        <a:rPr lang="en-US" baseline="0" dirty="0" smtClean="0"/>
                        <a:t> </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Glycyrrhizin </a:t>
                      </a:r>
                      <a:endParaRPr lang="en-US" dirty="0"/>
                    </a:p>
                  </a:txBody>
                  <a:tcPr/>
                </a:tc>
                <a:tc>
                  <a:txBody>
                    <a:bodyPr/>
                    <a:lstStyle/>
                    <a:p>
                      <a:endParaRPr lang="en-US" dirty="0"/>
                    </a:p>
                  </a:txBody>
                  <a:tcPr/>
                </a:tc>
                <a:tc>
                  <a:txBody>
                    <a:bodyPr/>
                    <a:lstStyle/>
                    <a:p>
                      <a:r>
                        <a:rPr lang="en-US" dirty="0" err="1" smtClean="0"/>
                        <a:t>Luteolin</a:t>
                      </a:r>
                      <a:r>
                        <a:rPr lang="en-US" dirty="0" smtClean="0"/>
                        <a:t> </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err="1" smtClean="0"/>
                        <a:t>Equol</a:t>
                      </a:r>
                      <a:r>
                        <a:rPr lang="en-US" baseline="0" dirty="0" smtClean="0"/>
                        <a:t> </a:t>
                      </a:r>
                      <a:endParaRPr lang="en-US" dirty="0"/>
                    </a:p>
                  </a:txBody>
                  <a:tcPr/>
                </a:tc>
                <a:tc>
                  <a:txBody>
                    <a:bodyPr/>
                    <a:lstStyle/>
                    <a:p>
                      <a:endParaRPr lang="en-US" dirty="0"/>
                    </a:p>
                  </a:txBody>
                  <a:tcPr/>
                </a:tc>
                <a:tc>
                  <a:txBody>
                    <a:bodyPr/>
                    <a:lstStyle/>
                    <a:p>
                      <a:r>
                        <a:rPr lang="en-US" dirty="0" err="1" smtClean="0"/>
                        <a:t>Oleuropein</a:t>
                      </a:r>
                      <a:r>
                        <a:rPr lang="en-US" dirty="0" smtClean="0"/>
                        <a:t> </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err="1" smtClean="0"/>
                        <a:t>Curcumin</a:t>
                      </a:r>
                      <a:r>
                        <a:rPr lang="en-US" dirty="0" smtClean="0"/>
                        <a:t> </a:t>
                      </a:r>
                      <a:endParaRPr lang="en-US" dirty="0"/>
                    </a:p>
                  </a:txBody>
                  <a:tcPr/>
                </a:tc>
                <a:tc>
                  <a:txBody>
                    <a:bodyPr/>
                    <a:lstStyle/>
                    <a:p>
                      <a:endParaRPr lang="en-US" dirty="0"/>
                    </a:p>
                  </a:txBody>
                  <a:tcPr/>
                </a:tc>
                <a:tc>
                  <a:txBody>
                    <a:bodyPr/>
                    <a:lstStyle/>
                    <a:p>
                      <a:r>
                        <a:rPr lang="en-US" dirty="0" err="1" smtClean="0"/>
                        <a:t>Catechins</a:t>
                      </a:r>
                      <a:r>
                        <a:rPr lang="en-US" dirty="0" smtClean="0"/>
                        <a:t> </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err="1" smtClean="0"/>
                        <a:t>Ellagic</a:t>
                      </a:r>
                      <a:r>
                        <a:rPr lang="en-US" dirty="0" smtClean="0"/>
                        <a:t> acid </a:t>
                      </a:r>
                      <a:endParaRPr lang="en-US" dirty="0"/>
                    </a:p>
                  </a:txBody>
                  <a:tcPr/>
                </a:tc>
                <a:tc>
                  <a:txBody>
                    <a:bodyPr/>
                    <a:lstStyle/>
                    <a:p>
                      <a:endParaRPr lang="en-US" dirty="0"/>
                    </a:p>
                  </a:txBody>
                  <a:tcPr/>
                </a:tc>
                <a:tc>
                  <a:txBody>
                    <a:bodyPr/>
                    <a:lstStyle/>
                    <a:p>
                      <a:r>
                        <a:rPr lang="en-US" dirty="0" err="1" smtClean="0"/>
                        <a:t>Gingerol</a:t>
                      </a:r>
                      <a:r>
                        <a:rPr lang="en-US" baseline="0" dirty="0" smtClean="0"/>
                        <a:t> </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err="1" smtClean="0"/>
                        <a:t>Lutein</a:t>
                      </a:r>
                      <a:r>
                        <a:rPr lang="en-US" dirty="0" smtClean="0"/>
                        <a:t> </a:t>
                      </a:r>
                      <a:endParaRPr lang="en-US" dirty="0"/>
                    </a:p>
                  </a:txBody>
                  <a:tcPr/>
                </a:tc>
                <a:tc>
                  <a:txBody>
                    <a:bodyPr/>
                    <a:lstStyle/>
                    <a:p>
                      <a:endParaRPr lang="en-US" dirty="0"/>
                    </a:p>
                  </a:txBody>
                  <a:tcPr/>
                </a:tc>
                <a:tc>
                  <a:txBody>
                    <a:bodyPr/>
                    <a:lstStyle/>
                    <a:p>
                      <a:r>
                        <a:rPr lang="en-US" dirty="0" err="1" smtClean="0"/>
                        <a:t>Chlorogenic</a:t>
                      </a:r>
                      <a:r>
                        <a:rPr lang="en-US" baseline="0" dirty="0" smtClean="0"/>
                        <a:t> acid </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err="1" smtClean="0"/>
                        <a:t>Carnosol</a:t>
                      </a:r>
                      <a:r>
                        <a:rPr lang="en-US" dirty="0" smtClean="0"/>
                        <a:t> </a:t>
                      </a:r>
                      <a:endParaRPr lang="en-US" dirty="0"/>
                    </a:p>
                  </a:txBody>
                  <a:tcPr/>
                </a:tc>
                <a:tc>
                  <a:txBody>
                    <a:bodyPr/>
                    <a:lstStyle/>
                    <a:p>
                      <a:endParaRPr lang="en-US" dirty="0"/>
                    </a:p>
                  </a:txBody>
                  <a:tcPr/>
                </a:tc>
                <a:tc>
                  <a:txBody>
                    <a:bodyPr/>
                    <a:lstStyle/>
                    <a:p>
                      <a:r>
                        <a:rPr lang="en-US" dirty="0" smtClean="0"/>
                        <a:t>Tannins </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L. </a:t>
                      </a:r>
                      <a:r>
                        <a:rPr lang="en-US" dirty="0" err="1" smtClean="0"/>
                        <a:t>Bulgaricus</a:t>
                      </a:r>
                      <a:r>
                        <a:rPr lang="en-US" dirty="0" smtClean="0"/>
                        <a:t> </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3" name="Slide Number Placeholder 2"/>
          <p:cNvSpPr>
            <a:spLocks noGrp="1"/>
          </p:cNvSpPr>
          <p:nvPr>
            <p:ph type="sldNum" sz="quarter" idx="12"/>
          </p:nvPr>
        </p:nvSpPr>
        <p:spPr/>
        <p:txBody>
          <a:bodyPr/>
          <a:lstStyle/>
          <a:p>
            <a:fld id="{75F10976-68A7-4F4B-A4C8-C0374D5E3CAD}"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4294967295"/>
          </p:nvPr>
        </p:nvSpPr>
        <p:spPr>
          <a:xfrm>
            <a:off x="228600" y="2057400"/>
            <a:ext cx="9448800" cy="4572000"/>
          </a:xfrm>
        </p:spPr>
        <p:txBody>
          <a:bodyPr>
            <a:normAutofit lnSpcReduction="10000"/>
          </a:bodyPr>
          <a:lstStyle/>
          <a:p>
            <a:pPr>
              <a:buNone/>
            </a:pPr>
            <a:r>
              <a:rPr lang="en-US" sz="1400" dirty="0" err="1" smtClean="0"/>
              <a:t>Carotenoids</a:t>
            </a:r>
            <a:r>
              <a:rPr lang="en-US" sz="1400" dirty="0" smtClean="0"/>
              <a:t>             </a:t>
            </a:r>
            <a:r>
              <a:rPr lang="en-US" sz="1400" dirty="0" err="1" smtClean="0"/>
              <a:t>Coumarins</a:t>
            </a:r>
            <a:r>
              <a:rPr lang="en-US" sz="1400" dirty="0" smtClean="0"/>
              <a:t>                 amino acids              ascorbic acid               n-3 PUFA                      Ca                       </a:t>
            </a:r>
            <a:r>
              <a:rPr lang="en-US" sz="1400" dirty="0" err="1" smtClean="0"/>
              <a:t>Probiotics</a:t>
            </a:r>
            <a:r>
              <a:rPr lang="en-US" sz="1400" dirty="0" smtClean="0"/>
              <a:t> </a:t>
            </a:r>
          </a:p>
          <a:p>
            <a:pPr>
              <a:buNone/>
            </a:pPr>
            <a:endParaRPr lang="en-US" sz="1400" dirty="0" smtClean="0"/>
          </a:p>
          <a:p>
            <a:pPr>
              <a:buNone/>
            </a:pPr>
            <a:r>
              <a:rPr lang="en-US" sz="1400" dirty="0" err="1" smtClean="0"/>
              <a:t>Saponins</a:t>
            </a:r>
            <a:r>
              <a:rPr lang="en-US" sz="1400" dirty="0" smtClean="0"/>
              <a:t>                   tannins                       </a:t>
            </a:r>
            <a:r>
              <a:rPr lang="en-US" sz="1400" dirty="0" err="1" smtClean="0"/>
              <a:t>allyl</a:t>
            </a:r>
            <a:r>
              <a:rPr lang="en-US" sz="1400" dirty="0" smtClean="0"/>
              <a:t>-s </a:t>
            </a:r>
            <a:r>
              <a:rPr lang="en-US" sz="1400" dirty="0" err="1" smtClean="0"/>
              <a:t>compds</a:t>
            </a:r>
            <a:r>
              <a:rPr lang="en-US" sz="1400" dirty="0" smtClean="0"/>
              <a:t>          oligosaccharides        CLA                               Se                         </a:t>
            </a:r>
            <a:r>
              <a:rPr lang="en-US" sz="1400" dirty="0" err="1" smtClean="0"/>
              <a:t>Prebiotics</a:t>
            </a:r>
            <a:r>
              <a:rPr lang="en-US" sz="1400" dirty="0" smtClean="0"/>
              <a:t> </a:t>
            </a:r>
          </a:p>
          <a:p>
            <a:pPr>
              <a:buNone/>
            </a:pPr>
            <a:endParaRPr lang="en-US" sz="1400" dirty="0" smtClean="0"/>
          </a:p>
          <a:p>
            <a:pPr>
              <a:buNone/>
            </a:pPr>
            <a:r>
              <a:rPr lang="en-US" sz="1400" dirty="0" err="1" smtClean="0"/>
              <a:t>Tocotrienols</a:t>
            </a:r>
            <a:r>
              <a:rPr lang="en-US" sz="1400" dirty="0" smtClean="0"/>
              <a:t>             lignin                           </a:t>
            </a:r>
            <a:r>
              <a:rPr lang="en-US" sz="1400" dirty="0" err="1" smtClean="0"/>
              <a:t>capsaicinoids</a:t>
            </a:r>
            <a:r>
              <a:rPr lang="en-US" sz="1400" dirty="0" smtClean="0"/>
              <a:t>            non-starch PS              MUFA                          K</a:t>
            </a:r>
          </a:p>
          <a:p>
            <a:pPr>
              <a:buNone/>
            </a:pPr>
            <a:endParaRPr lang="en-US" sz="1400" dirty="0" smtClean="0"/>
          </a:p>
          <a:p>
            <a:pPr>
              <a:buNone/>
            </a:pPr>
            <a:r>
              <a:rPr lang="en-US" sz="1400" dirty="0" err="1" smtClean="0"/>
              <a:t>Tocopherols</a:t>
            </a:r>
            <a:r>
              <a:rPr lang="en-US" sz="1400" dirty="0" smtClean="0"/>
              <a:t>             </a:t>
            </a:r>
            <a:r>
              <a:rPr lang="en-US" sz="1400" dirty="0" err="1" smtClean="0"/>
              <a:t>anthrocyanins</a:t>
            </a:r>
            <a:r>
              <a:rPr lang="en-US" sz="1400" dirty="0" smtClean="0"/>
              <a:t>            </a:t>
            </a:r>
            <a:r>
              <a:rPr lang="en-US" sz="1400" dirty="0" err="1" smtClean="0"/>
              <a:t>isothiocyanates</a:t>
            </a:r>
            <a:r>
              <a:rPr lang="en-US" sz="1400" dirty="0" smtClean="0"/>
              <a:t>                                              </a:t>
            </a:r>
            <a:r>
              <a:rPr lang="en-US" sz="1400" dirty="0" err="1" smtClean="0"/>
              <a:t>Sphingolipids</a:t>
            </a:r>
            <a:r>
              <a:rPr lang="en-US" sz="1400" dirty="0" smtClean="0"/>
              <a:t>             Cu</a:t>
            </a:r>
          </a:p>
          <a:p>
            <a:pPr>
              <a:buNone/>
            </a:pPr>
            <a:endParaRPr lang="en-US" sz="1400" dirty="0" smtClean="0"/>
          </a:p>
          <a:p>
            <a:pPr>
              <a:buNone/>
            </a:pPr>
            <a:r>
              <a:rPr lang="en-US" sz="1400" dirty="0" smtClean="0"/>
              <a:t>Simple </a:t>
            </a:r>
            <a:r>
              <a:rPr lang="en-US" sz="1400" dirty="0" err="1" smtClean="0"/>
              <a:t>terpenes</a:t>
            </a:r>
            <a:r>
              <a:rPr lang="en-US" sz="1400" dirty="0" smtClean="0"/>
              <a:t>     </a:t>
            </a:r>
            <a:r>
              <a:rPr lang="en-US" sz="1400" dirty="0" err="1" smtClean="0"/>
              <a:t>isoflavones</a:t>
            </a:r>
            <a:r>
              <a:rPr lang="en-US" sz="1400" dirty="0" smtClean="0"/>
              <a:t>                  </a:t>
            </a:r>
            <a:r>
              <a:rPr lang="en-US" sz="1400" dirty="0" err="1" smtClean="0"/>
              <a:t>indoles</a:t>
            </a:r>
            <a:r>
              <a:rPr lang="en-US" sz="1400" dirty="0" smtClean="0"/>
              <a:t>                                                             lecithin                        Zn</a:t>
            </a:r>
          </a:p>
          <a:p>
            <a:pPr>
              <a:buNone/>
            </a:pPr>
            <a:r>
              <a:rPr lang="en-US" sz="1400" dirty="0" smtClean="0"/>
              <a:t>		            </a:t>
            </a:r>
            <a:r>
              <a:rPr lang="en-US" sz="1400" dirty="0" err="1" smtClean="0"/>
              <a:t>flavonones</a:t>
            </a:r>
            <a:r>
              <a:rPr lang="en-US" sz="1400" dirty="0" smtClean="0"/>
              <a:t>                  </a:t>
            </a:r>
            <a:r>
              <a:rPr lang="en-US" sz="1400" dirty="0" err="1" smtClean="0"/>
              <a:t>folate</a:t>
            </a:r>
            <a:r>
              <a:rPr lang="en-US" sz="1400" dirty="0" smtClean="0"/>
              <a:t> </a:t>
            </a:r>
          </a:p>
          <a:p>
            <a:pPr>
              <a:buNone/>
            </a:pPr>
            <a:r>
              <a:rPr lang="en-US" sz="1400" dirty="0" smtClean="0"/>
              <a:t>                                   </a:t>
            </a:r>
            <a:r>
              <a:rPr lang="en-US" sz="1400" dirty="0" err="1" smtClean="0"/>
              <a:t>flavonols</a:t>
            </a:r>
            <a:r>
              <a:rPr lang="en-US" sz="1400" dirty="0" smtClean="0"/>
              <a:t>                      </a:t>
            </a:r>
            <a:r>
              <a:rPr lang="en-US" sz="1400" dirty="0" err="1" smtClean="0"/>
              <a:t>choline</a:t>
            </a:r>
            <a:endParaRPr lang="en-US" sz="1400" dirty="0" smtClean="0"/>
          </a:p>
          <a:p>
            <a:pPr>
              <a:buNone/>
            </a:pPr>
            <a:r>
              <a:rPr lang="en-US" sz="1400" b="1" dirty="0" smtClean="0"/>
              <a:t>Figure 1.1 </a:t>
            </a:r>
            <a:r>
              <a:rPr lang="en-US" sz="1400" dirty="0" smtClean="0"/>
              <a:t>Organizational Scheme for </a:t>
            </a:r>
            <a:r>
              <a:rPr lang="en-US" sz="1400" dirty="0" err="1" smtClean="0"/>
              <a:t>nutraceuticals</a:t>
            </a:r>
            <a:r>
              <a:rPr lang="en-US" sz="1400" dirty="0" smtClean="0"/>
              <a:t>. </a:t>
            </a:r>
          </a:p>
          <a:p>
            <a:r>
              <a:rPr lang="en-US" sz="1400" b="1" dirty="0" smtClean="0"/>
              <a:t>Amino acid-based Substances </a:t>
            </a:r>
          </a:p>
          <a:p>
            <a:r>
              <a:rPr lang="en-US" sz="1400" b="1" dirty="0" smtClean="0"/>
              <a:t>Microbes </a:t>
            </a:r>
          </a:p>
          <a:p>
            <a:r>
              <a:rPr lang="en-US" sz="1400" b="1" dirty="0" smtClean="0"/>
              <a:t>Minerals </a:t>
            </a:r>
          </a:p>
          <a:p>
            <a:pPr algn="ctr">
              <a:buNone/>
            </a:pPr>
            <a:r>
              <a:rPr lang="en-US" sz="4800" b="1" dirty="0" smtClean="0"/>
              <a:t>Chemical Nature </a:t>
            </a:r>
            <a:endParaRPr lang="en-US" b="1" dirty="0" smtClean="0"/>
          </a:p>
        </p:txBody>
      </p:sp>
      <p:sp>
        <p:nvSpPr>
          <p:cNvPr id="4" name="Rectangle 3"/>
          <p:cNvSpPr/>
          <p:nvPr/>
        </p:nvSpPr>
        <p:spPr>
          <a:xfrm>
            <a:off x="2819400" y="304800"/>
            <a:ext cx="2362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NUTRACEUTICALS </a:t>
            </a:r>
            <a:endParaRPr lang="en-US" dirty="0"/>
          </a:p>
        </p:txBody>
      </p:sp>
      <p:sp>
        <p:nvSpPr>
          <p:cNvPr id="8" name="Down Arrow 7"/>
          <p:cNvSpPr/>
          <p:nvPr/>
        </p:nvSpPr>
        <p:spPr>
          <a:xfrm>
            <a:off x="3581400" y="914400"/>
            <a:ext cx="45719"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1219200"/>
            <a:ext cx="1447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Isoprenoids</a:t>
            </a:r>
            <a:r>
              <a:rPr lang="en-US" dirty="0" smtClean="0"/>
              <a:t> (</a:t>
            </a:r>
            <a:r>
              <a:rPr lang="en-US" dirty="0" err="1" smtClean="0"/>
              <a:t>terpenoids</a:t>
            </a:r>
            <a:r>
              <a:rPr lang="en-US" dirty="0" smtClean="0"/>
              <a:t>)</a:t>
            </a:r>
            <a:endParaRPr lang="en-US" dirty="0"/>
          </a:p>
        </p:txBody>
      </p:sp>
      <p:sp>
        <p:nvSpPr>
          <p:cNvPr id="10" name="Rectangle 9"/>
          <p:cNvSpPr/>
          <p:nvPr/>
        </p:nvSpPr>
        <p:spPr>
          <a:xfrm>
            <a:off x="1524000" y="1219200"/>
            <a:ext cx="1371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Phenolic</a:t>
            </a:r>
            <a:r>
              <a:rPr lang="en-US" dirty="0" smtClean="0"/>
              <a:t> Compounds</a:t>
            </a:r>
            <a:endParaRPr lang="en-US" dirty="0"/>
          </a:p>
        </p:txBody>
      </p:sp>
      <p:sp>
        <p:nvSpPr>
          <p:cNvPr id="11" name="Rectangle 10"/>
          <p:cNvSpPr/>
          <p:nvPr/>
        </p:nvSpPr>
        <p:spPr>
          <a:xfrm>
            <a:off x="2971800" y="1219200"/>
            <a:ext cx="1371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Protein/ Amino Acid Based </a:t>
            </a:r>
            <a:endParaRPr lang="en-US" dirty="0"/>
          </a:p>
        </p:txBody>
      </p:sp>
      <p:sp>
        <p:nvSpPr>
          <p:cNvPr id="12" name="Rectangle 11"/>
          <p:cNvSpPr/>
          <p:nvPr/>
        </p:nvSpPr>
        <p:spPr>
          <a:xfrm>
            <a:off x="4419600" y="1219200"/>
            <a:ext cx="1447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Carbohydrate &amp; Derivatives </a:t>
            </a:r>
            <a:endParaRPr lang="en-US" dirty="0"/>
          </a:p>
        </p:txBody>
      </p:sp>
      <p:sp>
        <p:nvSpPr>
          <p:cNvPr id="13" name="Rectangle 12"/>
          <p:cNvSpPr/>
          <p:nvPr/>
        </p:nvSpPr>
        <p:spPr>
          <a:xfrm>
            <a:off x="5943600" y="1219200"/>
            <a:ext cx="1447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Fatty Acid &amp; </a:t>
            </a:r>
            <a:r>
              <a:rPr lang="en-US" dirty="0" err="1" smtClean="0"/>
              <a:t>Struct</a:t>
            </a:r>
            <a:r>
              <a:rPr lang="en-US" dirty="0" smtClean="0"/>
              <a:t>. Lipids </a:t>
            </a:r>
            <a:endParaRPr lang="en-US" dirty="0"/>
          </a:p>
        </p:txBody>
      </p:sp>
      <p:sp>
        <p:nvSpPr>
          <p:cNvPr id="14" name="Rectangle 13"/>
          <p:cNvSpPr/>
          <p:nvPr/>
        </p:nvSpPr>
        <p:spPr>
          <a:xfrm>
            <a:off x="7467600" y="1219200"/>
            <a:ext cx="1066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Minerals </a:t>
            </a:r>
            <a:endParaRPr lang="en-US" dirty="0"/>
          </a:p>
        </p:txBody>
      </p:sp>
      <p:sp>
        <p:nvSpPr>
          <p:cNvPr id="15" name="Rectangle 14"/>
          <p:cNvSpPr/>
          <p:nvPr/>
        </p:nvSpPr>
        <p:spPr>
          <a:xfrm>
            <a:off x="8610600" y="1219200"/>
            <a:ext cx="1066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Microbial </a:t>
            </a:r>
            <a:endParaRPr lang="en-US" dirty="0"/>
          </a:p>
        </p:txBody>
      </p:sp>
      <p:sp>
        <p:nvSpPr>
          <p:cNvPr id="16" name="Slide Number Placeholder 15"/>
          <p:cNvSpPr>
            <a:spLocks noGrp="1"/>
          </p:cNvSpPr>
          <p:nvPr>
            <p:ph type="sldNum" sz="quarter" idx="12"/>
          </p:nvPr>
        </p:nvSpPr>
        <p:spPr/>
        <p:txBody>
          <a:bodyPr/>
          <a:lstStyle/>
          <a:p>
            <a:fld id="{75F10976-68A7-4F4B-A4C8-C0374D5E3CAD}"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Examples of foods with higher content of specific </a:t>
            </a:r>
            <a:r>
              <a:rPr lang="en-US" sz="3600" b="1" dirty="0" err="1" smtClean="0"/>
              <a:t>nutracetutical</a:t>
            </a:r>
            <a:r>
              <a:rPr lang="en-US" sz="3600" b="1" dirty="0" smtClean="0"/>
              <a:t> substances </a:t>
            </a:r>
            <a:endParaRPr lang="en-US" sz="3600" b="1" dirty="0"/>
          </a:p>
        </p:txBody>
      </p:sp>
      <p:graphicFrame>
        <p:nvGraphicFramePr>
          <p:cNvPr id="4" name="Content Placeholder 3"/>
          <p:cNvGraphicFramePr>
            <a:graphicFrameLocks noGrp="1"/>
          </p:cNvGraphicFramePr>
          <p:nvPr>
            <p:ph idx="1"/>
          </p:nvPr>
        </p:nvGraphicFramePr>
        <p:xfrm>
          <a:off x="457200" y="1524000"/>
          <a:ext cx="8229600" cy="509016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err="1" smtClean="0"/>
                        <a:t>Nutraceutical</a:t>
                      </a:r>
                      <a:r>
                        <a:rPr lang="en-US" dirty="0" smtClean="0"/>
                        <a:t> substance</a:t>
                      </a:r>
                      <a:r>
                        <a:rPr lang="en-US" baseline="0" dirty="0" smtClean="0"/>
                        <a:t> / family </a:t>
                      </a:r>
                      <a:endParaRPr lang="en-US" dirty="0"/>
                    </a:p>
                  </a:txBody>
                  <a:tcPr/>
                </a:tc>
                <a:tc>
                  <a:txBody>
                    <a:bodyPr/>
                    <a:lstStyle/>
                    <a:p>
                      <a:r>
                        <a:rPr lang="en-US" dirty="0" smtClean="0"/>
                        <a:t>Foods of remarkably</a:t>
                      </a:r>
                      <a:r>
                        <a:rPr lang="en-US" baseline="0" dirty="0" smtClean="0"/>
                        <a:t> High Content </a:t>
                      </a:r>
                      <a:endParaRPr lang="en-US" dirty="0"/>
                    </a:p>
                  </a:txBody>
                  <a:tcPr/>
                </a:tc>
              </a:tr>
              <a:tr h="370840">
                <a:tc>
                  <a:txBody>
                    <a:bodyPr/>
                    <a:lstStyle/>
                    <a:p>
                      <a:r>
                        <a:rPr lang="en-US" dirty="0" err="1" smtClean="0"/>
                        <a:t>Allyl</a:t>
                      </a:r>
                      <a:r>
                        <a:rPr lang="en-US" dirty="0" smtClean="0"/>
                        <a:t> sulfur compounds</a:t>
                      </a:r>
                      <a:r>
                        <a:rPr lang="en-US" baseline="0" dirty="0" smtClean="0"/>
                        <a:t> </a:t>
                      </a:r>
                      <a:endParaRPr lang="en-US" dirty="0"/>
                    </a:p>
                  </a:txBody>
                  <a:tcPr/>
                </a:tc>
                <a:tc>
                  <a:txBody>
                    <a:bodyPr/>
                    <a:lstStyle/>
                    <a:p>
                      <a:r>
                        <a:rPr lang="en-US" dirty="0" smtClean="0"/>
                        <a:t>Onions garlic </a:t>
                      </a:r>
                      <a:endParaRPr lang="en-US" dirty="0"/>
                    </a:p>
                  </a:txBody>
                  <a:tcPr/>
                </a:tc>
              </a:tr>
              <a:tr h="370840">
                <a:tc>
                  <a:txBody>
                    <a:bodyPr/>
                    <a:lstStyle/>
                    <a:p>
                      <a:r>
                        <a:rPr lang="en-US" dirty="0" err="1" smtClean="0"/>
                        <a:t>Isoflavones</a:t>
                      </a:r>
                      <a:r>
                        <a:rPr lang="en-US" dirty="0" smtClean="0"/>
                        <a:t> (e.g.,</a:t>
                      </a:r>
                      <a:r>
                        <a:rPr lang="en-US" baseline="0" dirty="0" smtClean="0"/>
                        <a:t> </a:t>
                      </a:r>
                      <a:r>
                        <a:rPr lang="en-US" baseline="0" dirty="0" err="1" smtClean="0"/>
                        <a:t>genestein</a:t>
                      </a:r>
                      <a:r>
                        <a:rPr lang="en-US" baseline="0" dirty="0" smtClean="0"/>
                        <a:t>, </a:t>
                      </a:r>
                      <a:r>
                        <a:rPr lang="en-US" baseline="0" dirty="0" err="1" smtClean="0"/>
                        <a:t>daidzein</a:t>
                      </a:r>
                      <a:r>
                        <a:rPr lang="en-US" baseline="0" dirty="0" smtClean="0"/>
                        <a:t>) </a:t>
                      </a:r>
                      <a:endParaRPr lang="en-US" dirty="0"/>
                    </a:p>
                  </a:txBody>
                  <a:tcPr/>
                </a:tc>
                <a:tc>
                  <a:txBody>
                    <a:bodyPr/>
                    <a:lstStyle/>
                    <a:p>
                      <a:r>
                        <a:rPr lang="en-US" dirty="0" smtClean="0"/>
                        <a:t>Soybeans and other legumes,</a:t>
                      </a:r>
                      <a:r>
                        <a:rPr lang="en-US" baseline="0" dirty="0" smtClean="0"/>
                        <a:t> </a:t>
                      </a:r>
                      <a:r>
                        <a:rPr lang="en-US" baseline="0" dirty="0" err="1" smtClean="0"/>
                        <a:t>apios</a:t>
                      </a:r>
                      <a:r>
                        <a:rPr lang="en-US" baseline="0" dirty="0" smtClean="0"/>
                        <a:t> </a:t>
                      </a:r>
                      <a:endParaRPr lang="en-US" dirty="0"/>
                    </a:p>
                  </a:txBody>
                  <a:tcPr/>
                </a:tc>
              </a:tr>
              <a:tr h="370840">
                <a:tc>
                  <a:txBody>
                    <a:bodyPr/>
                    <a:lstStyle/>
                    <a:p>
                      <a:r>
                        <a:rPr lang="en-US" dirty="0" err="1" smtClean="0"/>
                        <a:t>Quercetin</a:t>
                      </a:r>
                      <a:r>
                        <a:rPr lang="en-US" dirty="0" smtClean="0"/>
                        <a:t> </a:t>
                      </a:r>
                      <a:endParaRPr lang="en-US" dirty="0"/>
                    </a:p>
                  </a:txBody>
                  <a:tcPr/>
                </a:tc>
                <a:tc>
                  <a:txBody>
                    <a:bodyPr/>
                    <a:lstStyle/>
                    <a:p>
                      <a:r>
                        <a:rPr lang="en-US" dirty="0" smtClean="0"/>
                        <a:t>Onion red grapes, citrus fruit, broccoli,</a:t>
                      </a:r>
                      <a:r>
                        <a:rPr lang="en-US" baseline="0" dirty="0" smtClean="0"/>
                        <a:t> </a:t>
                      </a:r>
                      <a:r>
                        <a:rPr lang="en-US" baseline="0" dirty="0" err="1" smtClean="0"/>
                        <a:t>italian</a:t>
                      </a:r>
                      <a:r>
                        <a:rPr lang="en-US" baseline="0" dirty="0" smtClean="0"/>
                        <a:t> yellow squash </a:t>
                      </a:r>
                      <a:endParaRPr lang="en-US" dirty="0"/>
                    </a:p>
                  </a:txBody>
                  <a:tcPr/>
                </a:tc>
              </a:tr>
              <a:tr h="370840">
                <a:tc>
                  <a:txBody>
                    <a:bodyPr/>
                    <a:lstStyle/>
                    <a:p>
                      <a:r>
                        <a:rPr lang="en-US" dirty="0" err="1" smtClean="0"/>
                        <a:t>Capsaicinoids</a:t>
                      </a:r>
                      <a:r>
                        <a:rPr lang="en-US" dirty="0" smtClean="0"/>
                        <a:t> </a:t>
                      </a:r>
                      <a:endParaRPr lang="en-US" dirty="0"/>
                    </a:p>
                  </a:txBody>
                  <a:tcPr/>
                </a:tc>
                <a:tc>
                  <a:txBody>
                    <a:bodyPr/>
                    <a:lstStyle/>
                    <a:p>
                      <a:r>
                        <a:rPr lang="en-US" dirty="0" smtClean="0"/>
                        <a:t>Pepper fruit </a:t>
                      </a:r>
                      <a:endParaRPr lang="en-US" dirty="0"/>
                    </a:p>
                  </a:txBody>
                  <a:tcPr/>
                </a:tc>
              </a:tr>
              <a:tr h="370840">
                <a:tc>
                  <a:txBody>
                    <a:bodyPr/>
                    <a:lstStyle/>
                    <a:p>
                      <a:r>
                        <a:rPr lang="en-US" dirty="0" smtClean="0"/>
                        <a:t>EPA</a:t>
                      </a:r>
                      <a:r>
                        <a:rPr lang="en-US" baseline="0" dirty="0" smtClean="0"/>
                        <a:t> and DHA </a:t>
                      </a:r>
                      <a:endParaRPr lang="en-US" dirty="0"/>
                    </a:p>
                  </a:txBody>
                  <a:tcPr/>
                </a:tc>
                <a:tc>
                  <a:txBody>
                    <a:bodyPr/>
                    <a:lstStyle/>
                    <a:p>
                      <a:r>
                        <a:rPr lang="en-US" dirty="0" smtClean="0"/>
                        <a:t>Fish oils </a:t>
                      </a:r>
                      <a:endParaRPr lang="en-US" dirty="0"/>
                    </a:p>
                  </a:txBody>
                  <a:tcPr/>
                </a:tc>
              </a:tr>
              <a:tr h="370840">
                <a:tc>
                  <a:txBody>
                    <a:bodyPr/>
                    <a:lstStyle/>
                    <a:p>
                      <a:r>
                        <a:rPr lang="en-US" dirty="0" err="1" smtClean="0"/>
                        <a:t>Lycopene</a:t>
                      </a:r>
                      <a:r>
                        <a:rPr lang="en-US" dirty="0" smtClean="0"/>
                        <a:t> </a:t>
                      </a:r>
                      <a:endParaRPr lang="en-US" dirty="0"/>
                    </a:p>
                  </a:txBody>
                  <a:tcPr/>
                </a:tc>
                <a:tc>
                  <a:txBody>
                    <a:bodyPr/>
                    <a:lstStyle/>
                    <a:p>
                      <a:r>
                        <a:rPr lang="en-US" dirty="0" smtClean="0"/>
                        <a:t>Tomatoes and tomato products</a:t>
                      </a:r>
                      <a:r>
                        <a:rPr lang="en-US" baseline="0" dirty="0" smtClean="0"/>
                        <a:t> </a:t>
                      </a:r>
                      <a:endParaRPr lang="en-US" dirty="0"/>
                    </a:p>
                  </a:txBody>
                  <a:tcPr/>
                </a:tc>
              </a:tr>
              <a:tr h="370840">
                <a:tc>
                  <a:txBody>
                    <a:bodyPr/>
                    <a:lstStyle/>
                    <a:p>
                      <a:r>
                        <a:rPr lang="en-US" dirty="0" err="1" smtClean="0"/>
                        <a:t>Isothiocyanates</a:t>
                      </a:r>
                      <a:r>
                        <a:rPr lang="en-US" dirty="0" smtClean="0"/>
                        <a:t> </a:t>
                      </a:r>
                      <a:endParaRPr lang="en-US" dirty="0"/>
                    </a:p>
                  </a:txBody>
                  <a:tcPr/>
                </a:tc>
                <a:tc>
                  <a:txBody>
                    <a:bodyPr/>
                    <a:lstStyle/>
                    <a:p>
                      <a:r>
                        <a:rPr lang="en-US" dirty="0" smtClean="0"/>
                        <a:t>Cruciferous</a:t>
                      </a:r>
                      <a:r>
                        <a:rPr lang="en-US" baseline="0" dirty="0" smtClean="0"/>
                        <a:t> vegetables </a:t>
                      </a:r>
                      <a:endParaRPr lang="en-US" dirty="0"/>
                    </a:p>
                  </a:txBody>
                  <a:tcPr/>
                </a:tc>
              </a:tr>
              <a:tr h="370840">
                <a:tc>
                  <a:txBody>
                    <a:bodyPr/>
                    <a:lstStyle/>
                    <a:p>
                      <a:r>
                        <a:rPr lang="el-GR" dirty="0" smtClean="0"/>
                        <a:t>β</a:t>
                      </a:r>
                      <a:r>
                        <a:rPr lang="en-US" dirty="0" smtClean="0"/>
                        <a:t>-</a:t>
                      </a:r>
                      <a:r>
                        <a:rPr lang="en-US" dirty="0" err="1" smtClean="0"/>
                        <a:t>glucan</a:t>
                      </a:r>
                      <a:r>
                        <a:rPr lang="en-US" baseline="0" dirty="0" smtClean="0"/>
                        <a:t> </a:t>
                      </a:r>
                      <a:endParaRPr lang="en-US" dirty="0"/>
                    </a:p>
                  </a:txBody>
                  <a:tcPr/>
                </a:tc>
                <a:tc>
                  <a:txBody>
                    <a:bodyPr/>
                    <a:lstStyle/>
                    <a:p>
                      <a:r>
                        <a:rPr lang="en-US" dirty="0" smtClean="0"/>
                        <a:t>Oat bran </a:t>
                      </a:r>
                      <a:endParaRPr lang="en-US" dirty="0"/>
                    </a:p>
                  </a:txBody>
                  <a:tcPr/>
                </a:tc>
              </a:tr>
              <a:tr h="370840">
                <a:tc>
                  <a:txBody>
                    <a:bodyPr/>
                    <a:lstStyle/>
                    <a:p>
                      <a:r>
                        <a:rPr lang="en-US" dirty="0" smtClean="0"/>
                        <a:t>CLA </a:t>
                      </a:r>
                      <a:endParaRPr lang="en-US" dirty="0"/>
                    </a:p>
                  </a:txBody>
                  <a:tcPr/>
                </a:tc>
                <a:tc>
                  <a:txBody>
                    <a:bodyPr/>
                    <a:lstStyle/>
                    <a:p>
                      <a:r>
                        <a:rPr lang="en-US" dirty="0" smtClean="0"/>
                        <a:t>Beef and dairy</a:t>
                      </a:r>
                      <a:r>
                        <a:rPr lang="en-US" baseline="0" dirty="0" smtClean="0"/>
                        <a:t> </a:t>
                      </a:r>
                      <a:endParaRPr lang="en-US" dirty="0"/>
                    </a:p>
                  </a:txBody>
                  <a:tcPr/>
                </a:tc>
              </a:tr>
              <a:tr h="370840">
                <a:tc>
                  <a:txBody>
                    <a:bodyPr/>
                    <a:lstStyle/>
                    <a:p>
                      <a:r>
                        <a:rPr lang="en-US" dirty="0" err="1" smtClean="0"/>
                        <a:t>Resveratrol</a:t>
                      </a:r>
                      <a:r>
                        <a:rPr lang="en-US" dirty="0" smtClean="0"/>
                        <a:t> </a:t>
                      </a:r>
                      <a:endParaRPr lang="en-US" dirty="0"/>
                    </a:p>
                  </a:txBody>
                  <a:tcPr/>
                </a:tc>
                <a:tc>
                  <a:txBody>
                    <a:bodyPr/>
                    <a:lstStyle/>
                    <a:p>
                      <a:r>
                        <a:rPr lang="en-US" dirty="0" smtClean="0"/>
                        <a:t>Grapes </a:t>
                      </a:r>
                      <a:r>
                        <a:rPr lang="en-US" baseline="0" dirty="0" smtClean="0"/>
                        <a:t> (skin), red wine </a:t>
                      </a:r>
                      <a:endParaRPr lang="en-US" dirty="0"/>
                    </a:p>
                  </a:txBody>
                  <a:tcPr/>
                </a:tc>
              </a:tr>
              <a:tr h="370840">
                <a:tc>
                  <a:txBody>
                    <a:bodyPr/>
                    <a:lstStyle/>
                    <a:p>
                      <a:r>
                        <a:rPr lang="el-GR" dirty="0" smtClean="0"/>
                        <a:t>β</a:t>
                      </a:r>
                      <a:r>
                        <a:rPr lang="en-US" dirty="0" smtClean="0"/>
                        <a:t>-Carotene</a:t>
                      </a:r>
                      <a:r>
                        <a:rPr lang="en-US" baseline="0" dirty="0" smtClean="0"/>
                        <a:t> </a:t>
                      </a:r>
                      <a:endParaRPr lang="en-US" dirty="0"/>
                    </a:p>
                  </a:txBody>
                  <a:tcPr/>
                </a:tc>
                <a:tc>
                  <a:txBody>
                    <a:bodyPr/>
                    <a:lstStyle/>
                    <a:p>
                      <a:r>
                        <a:rPr lang="en-US" dirty="0" smtClean="0"/>
                        <a:t>Citrus fruit,</a:t>
                      </a:r>
                      <a:r>
                        <a:rPr lang="en-US" baseline="0" dirty="0" smtClean="0"/>
                        <a:t> carrots, squash, pumpkin </a:t>
                      </a:r>
                      <a:endParaRPr lang="en-US" dirty="0"/>
                    </a:p>
                  </a:txBody>
                  <a:tcPr/>
                </a:tc>
              </a:tr>
              <a:tr h="370840">
                <a:tc>
                  <a:txBody>
                    <a:bodyPr/>
                    <a:lstStyle/>
                    <a:p>
                      <a:r>
                        <a:rPr lang="en-US" dirty="0" err="1" smtClean="0"/>
                        <a:t>Carnosol</a:t>
                      </a:r>
                      <a:r>
                        <a:rPr lang="en-US" dirty="0" smtClean="0"/>
                        <a:t> </a:t>
                      </a:r>
                      <a:endParaRPr lang="en-US" dirty="0"/>
                    </a:p>
                  </a:txBody>
                  <a:tcPr/>
                </a:tc>
                <a:tc>
                  <a:txBody>
                    <a:bodyPr/>
                    <a:lstStyle/>
                    <a:p>
                      <a:r>
                        <a:rPr lang="en-US" dirty="0" smtClean="0"/>
                        <a:t>Rosemary</a:t>
                      </a:r>
                      <a:r>
                        <a:rPr lang="en-US" baseline="0" dirty="0" smtClean="0"/>
                        <a:t> </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75F10976-68A7-4F4B-A4C8-C0374D5E3CAD}"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304800"/>
          <a:ext cx="8229600" cy="62026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b="1" dirty="0" err="1" smtClean="0"/>
                        <a:t>Nutraceutical</a:t>
                      </a:r>
                      <a:r>
                        <a:rPr lang="en-US" b="1" dirty="0" smtClean="0"/>
                        <a:t> substance</a:t>
                      </a:r>
                      <a:r>
                        <a:rPr lang="en-US" b="1" baseline="0" dirty="0" smtClean="0"/>
                        <a:t> / family </a:t>
                      </a:r>
                      <a:endParaRPr lang="en-US" b="1" dirty="0"/>
                    </a:p>
                  </a:txBody>
                  <a:tcPr/>
                </a:tc>
                <a:tc>
                  <a:txBody>
                    <a:bodyPr/>
                    <a:lstStyle/>
                    <a:p>
                      <a:r>
                        <a:rPr lang="en-US" b="1" dirty="0" smtClean="0"/>
                        <a:t>Foods of remarkably</a:t>
                      </a:r>
                      <a:r>
                        <a:rPr lang="en-US" b="1" baseline="0" dirty="0" smtClean="0"/>
                        <a:t> High Content </a:t>
                      </a:r>
                      <a:endParaRPr lang="en-US" b="1" dirty="0"/>
                    </a:p>
                  </a:txBody>
                  <a:tcPr/>
                </a:tc>
              </a:tr>
              <a:tr h="370840">
                <a:tc>
                  <a:txBody>
                    <a:bodyPr/>
                    <a:lstStyle/>
                    <a:p>
                      <a:r>
                        <a:rPr lang="en-US" dirty="0" err="1" smtClean="0"/>
                        <a:t>Catechins</a:t>
                      </a:r>
                      <a:r>
                        <a:rPr lang="en-US" baseline="0" dirty="0" smtClean="0"/>
                        <a:t> </a:t>
                      </a:r>
                      <a:endParaRPr lang="en-US" dirty="0"/>
                    </a:p>
                  </a:txBody>
                  <a:tcPr/>
                </a:tc>
                <a:tc>
                  <a:txBody>
                    <a:bodyPr/>
                    <a:lstStyle/>
                    <a:p>
                      <a:r>
                        <a:rPr lang="en-US" dirty="0" smtClean="0"/>
                        <a:t>Teas, berries </a:t>
                      </a:r>
                      <a:endParaRPr lang="en-US" dirty="0"/>
                    </a:p>
                  </a:txBody>
                  <a:tcPr/>
                </a:tc>
              </a:tr>
              <a:tr h="370840">
                <a:tc>
                  <a:txBody>
                    <a:bodyPr/>
                    <a:lstStyle/>
                    <a:p>
                      <a:r>
                        <a:rPr lang="en-US" dirty="0" smtClean="0"/>
                        <a:t>Adenosine </a:t>
                      </a:r>
                      <a:endParaRPr lang="en-US" dirty="0"/>
                    </a:p>
                  </a:txBody>
                  <a:tcPr/>
                </a:tc>
                <a:tc>
                  <a:txBody>
                    <a:bodyPr/>
                    <a:lstStyle/>
                    <a:p>
                      <a:r>
                        <a:rPr lang="en-US" dirty="0" smtClean="0"/>
                        <a:t>Garlic,</a:t>
                      </a:r>
                      <a:r>
                        <a:rPr lang="en-US" baseline="0" dirty="0" smtClean="0"/>
                        <a:t> onion </a:t>
                      </a:r>
                      <a:endParaRPr lang="en-US" dirty="0"/>
                    </a:p>
                  </a:txBody>
                  <a:tcPr/>
                </a:tc>
              </a:tr>
              <a:tr h="370840">
                <a:tc>
                  <a:txBody>
                    <a:bodyPr/>
                    <a:lstStyle/>
                    <a:p>
                      <a:r>
                        <a:rPr lang="en-US" dirty="0" err="1" smtClean="0"/>
                        <a:t>Indoles</a:t>
                      </a:r>
                      <a:r>
                        <a:rPr lang="en-US" dirty="0" smtClean="0"/>
                        <a:t> </a:t>
                      </a:r>
                      <a:endParaRPr lang="en-US" dirty="0"/>
                    </a:p>
                  </a:txBody>
                  <a:tcPr/>
                </a:tc>
                <a:tc>
                  <a:txBody>
                    <a:bodyPr/>
                    <a:lstStyle/>
                    <a:p>
                      <a:r>
                        <a:rPr lang="en-US" dirty="0" smtClean="0"/>
                        <a:t>Cabbage, broccoli, cauliflower, kale</a:t>
                      </a:r>
                      <a:r>
                        <a:rPr lang="en-US" baseline="0" dirty="0" smtClean="0"/>
                        <a:t>, </a:t>
                      </a:r>
                      <a:r>
                        <a:rPr lang="en-US" baseline="0" dirty="0" err="1" smtClean="0"/>
                        <a:t>brussels</a:t>
                      </a:r>
                      <a:r>
                        <a:rPr lang="en-US" baseline="0" dirty="0" smtClean="0"/>
                        <a:t> sprouts </a:t>
                      </a:r>
                      <a:endParaRPr lang="en-US" dirty="0"/>
                    </a:p>
                  </a:txBody>
                  <a:tcPr/>
                </a:tc>
              </a:tr>
              <a:tr h="370840">
                <a:tc>
                  <a:txBody>
                    <a:bodyPr/>
                    <a:lstStyle/>
                    <a:p>
                      <a:r>
                        <a:rPr lang="en-US" dirty="0" err="1" smtClean="0"/>
                        <a:t>Curcumin</a:t>
                      </a:r>
                      <a:r>
                        <a:rPr lang="en-US" dirty="0" smtClean="0"/>
                        <a:t> </a:t>
                      </a:r>
                      <a:endParaRPr lang="en-US" dirty="0"/>
                    </a:p>
                  </a:txBody>
                  <a:tcPr/>
                </a:tc>
                <a:tc>
                  <a:txBody>
                    <a:bodyPr/>
                    <a:lstStyle/>
                    <a:p>
                      <a:r>
                        <a:rPr lang="en-US" dirty="0" err="1" smtClean="0"/>
                        <a:t>Tumeric</a:t>
                      </a:r>
                      <a:r>
                        <a:rPr lang="en-US" baseline="0" dirty="0" smtClean="0"/>
                        <a:t> </a:t>
                      </a:r>
                      <a:endParaRPr lang="en-US" dirty="0"/>
                    </a:p>
                  </a:txBody>
                  <a:tcPr/>
                </a:tc>
              </a:tr>
              <a:tr h="370840">
                <a:tc>
                  <a:txBody>
                    <a:bodyPr/>
                    <a:lstStyle/>
                    <a:p>
                      <a:r>
                        <a:rPr lang="en-US" dirty="0" err="1" smtClean="0"/>
                        <a:t>Ellagic</a:t>
                      </a:r>
                      <a:r>
                        <a:rPr lang="en-US" dirty="0" smtClean="0"/>
                        <a:t> acid </a:t>
                      </a:r>
                      <a:endParaRPr lang="en-US" dirty="0"/>
                    </a:p>
                  </a:txBody>
                  <a:tcPr/>
                </a:tc>
                <a:tc>
                  <a:txBody>
                    <a:bodyPr/>
                    <a:lstStyle/>
                    <a:p>
                      <a:r>
                        <a:rPr lang="en-US" dirty="0" smtClean="0"/>
                        <a:t>Grapes, </a:t>
                      </a:r>
                      <a:r>
                        <a:rPr lang="en-US" dirty="0" err="1" smtClean="0"/>
                        <a:t>strwberries</a:t>
                      </a:r>
                      <a:r>
                        <a:rPr lang="en-US" dirty="0" smtClean="0"/>
                        <a:t>, </a:t>
                      </a:r>
                      <a:r>
                        <a:rPr lang="en-US" dirty="0" err="1" smtClean="0"/>
                        <a:t>rasberries</a:t>
                      </a:r>
                      <a:r>
                        <a:rPr lang="en-US" dirty="0" smtClean="0"/>
                        <a:t>, walnuts</a:t>
                      </a:r>
                      <a:endParaRPr lang="en-US" dirty="0"/>
                    </a:p>
                  </a:txBody>
                  <a:tcPr/>
                </a:tc>
              </a:tr>
              <a:tr h="370840">
                <a:tc>
                  <a:txBody>
                    <a:bodyPr/>
                    <a:lstStyle/>
                    <a:p>
                      <a:r>
                        <a:rPr lang="en-US" dirty="0" err="1" smtClean="0"/>
                        <a:t>Anythocyanates</a:t>
                      </a:r>
                      <a:r>
                        <a:rPr lang="en-US" dirty="0" smtClean="0"/>
                        <a:t> </a:t>
                      </a:r>
                      <a:endParaRPr lang="en-US" dirty="0"/>
                    </a:p>
                  </a:txBody>
                  <a:tcPr/>
                </a:tc>
                <a:tc>
                  <a:txBody>
                    <a:bodyPr/>
                    <a:lstStyle/>
                    <a:p>
                      <a:r>
                        <a:rPr lang="en-US" dirty="0" smtClean="0"/>
                        <a:t>Red wine </a:t>
                      </a:r>
                      <a:endParaRPr lang="en-US" dirty="0"/>
                    </a:p>
                  </a:txBody>
                  <a:tcPr/>
                </a:tc>
              </a:tr>
              <a:tr h="370840">
                <a:tc>
                  <a:txBody>
                    <a:bodyPr/>
                    <a:lstStyle/>
                    <a:p>
                      <a:r>
                        <a:rPr lang="en-US" dirty="0" smtClean="0"/>
                        <a:t>3-n butyl</a:t>
                      </a:r>
                      <a:r>
                        <a:rPr lang="en-US" baseline="0" dirty="0" smtClean="0"/>
                        <a:t> </a:t>
                      </a:r>
                      <a:r>
                        <a:rPr lang="en-US" baseline="0" dirty="0" err="1" smtClean="0"/>
                        <a:t>phthalide</a:t>
                      </a:r>
                      <a:r>
                        <a:rPr lang="en-US" baseline="0" dirty="0" smtClean="0"/>
                        <a:t> </a:t>
                      </a:r>
                      <a:endParaRPr lang="en-US" dirty="0"/>
                    </a:p>
                  </a:txBody>
                  <a:tcPr/>
                </a:tc>
                <a:tc>
                  <a:txBody>
                    <a:bodyPr/>
                    <a:lstStyle/>
                    <a:p>
                      <a:r>
                        <a:rPr lang="en-US" dirty="0" smtClean="0"/>
                        <a:t>Celery</a:t>
                      </a:r>
                      <a:r>
                        <a:rPr lang="en-US" baseline="0" dirty="0" smtClean="0"/>
                        <a:t> </a:t>
                      </a:r>
                      <a:endParaRPr lang="en-US" dirty="0"/>
                    </a:p>
                  </a:txBody>
                  <a:tcPr/>
                </a:tc>
              </a:tr>
              <a:tr h="370840">
                <a:tc>
                  <a:txBody>
                    <a:bodyPr/>
                    <a:lstStyle/>
                    <a:p>
                      <a:r>
                        <a:rPr lang="en-US" dirty="0" smtClean="0"/>
                        <a:t>Cellulose </a:t>
                      </a:r>
                      <a:endParaRPr lang="en-US" dirty="0"/>
                    </a:p>
                  </a:txBody>
                  <a:tcPr/>
                </a:tc>
                <a:tc>
                  <a:txBody>
                    <a:bodyPr/>
                    <a:lstStyle/>
                    <a:p>
                      <a:r>
                        <a:rPr lang="en-US" dirty="0" smtClean="0"/>
                        <a:t>Most plants (component of cell walls) </a:t>
                      </a:r>
                      <a:endParaRPr lang="en-US" dirty="0"/>
                    </a:p>
                  </a:txBody>
                  <a:tcPr/>
                </a:tc>
              </a:tr>
              <a:tr h="370840">
                <a:tc>
                  <a:txBody>
                    <a:bodyPr/>
                    <a:lstStyle/>
                    <a:p>
                      <a:r>
                        <a:rPr lang="en-US" dirty="0" err="1" smtClean="0"/>
                        <a:t>Lutein</a:t>
                      </a:r>
                      <a:r>
                        <a:rPr lang="en-US" dirty="0" smtClean="0"/>
                        <a:t>, </a:t>
                      </a:r>
                      <a:r>
                        <a:rPr lang="en-US" dirty="0" err="1" smtClean="0"/>
                        <a:t>zeaxanthin</a:t>
                      </a:r>
                      <a:r>
                        <a:rPr lang="en-US" dirty="0" smtClean="0"/>
                        <a:t> </a:t>
                      </a:r>
                      <a:endParaRPr lang="en-US" dirty="0"/>
                    </a:p>
                  </a:txBody>
                  <a:tcPr/>
                </a:tc>
                <a:tc>
                  <a:txBody>
                    <a:bodyPr/>
                    <a:lstStyle/>
                    <a:p>
                      <a:r>
                        <a:rPr lang="en-US" dirty="0" smtClean="0"/>
                        <a:t>Kale</a:t>
                      </a:r>
                      <a:r>
                        <a:rPr lang="en-US" baseline="0" dirty="0" smtClean="0"/>
                        <a:t>, collards, spinach corn, eggs, citrus </a:t>
                      </a:r>
                      <a:endParaRPr lang="en-US" dirty="0"/>
                    </a:p>
                  </a:txBody>
                  <a:tcPr/>
                </a:tc>
              </a:tr>
              <a:tr h="370840">
                <a:tc>
                  <a:txBody>
                    <a:bodyPr/>
                    <a:lstStyle/>
                    <a:p>
                      <a:r>
                        <a:rPr lang="en-US" dirty="0" err="1" smtClean="0"/>
                        <a:t>Psylium</a:t>
                      </a:r>
                      <a:r>
                        <a:rPr lang="en-US" dirty="0" smtClean="0"/>
                        <a:t> </a:t>
                      </a:r>
                      <a:endParaRPr lang="en-US" dirty="0"/>
                    </a:p>
                  </a:txBody>
                  <a:tcPr/>
                </a:tc>
                <a:tc>
                  <a:txBody>
                    <a:bodyPr/>
                    <a:lstStyle/>
                    <a:p>
                      <a:r>
                        <a:rPr lang="en-US" dirty="0" err="1" smtClean="0"/>
                        <a:t>Psyllium</a:t>
                      </a:r>
                      <a:r>
                        <a:rPr lang="en-US" baseline="0" dirty="0" smtClean="0"/>
                        <a:t> husk </a:t>
                      </a:r>
                      <a:endParaRPr lang="en-US" dirty="0"/>
                    </a:p>
                  </a:txBody>
                  <a:tcPr/>
                </a:tc>
              </a:tr>
              <a:tr h="370840">
                <a:tc>
                  <a:txBody>
                    <a:bodyPr/>
                    <a:lstStyle/>
                    <a:p>
                      <a:r>
                        <a:rPr lang="en-US" dirty="0" smtClean="0"/>
                        <a:t>Monounsaturated</a:t>
                      </a:r>
                      <a:r>
                        <a:rPr lang="en-US" baseline="0" dirty="0" smtClean="0"/>
                        <a:t> fatty acids </a:t>
                      </a:r>
                      <a:endParaRPr lang="en-US" dirty="0"/>
                    </a:p>
                  </a:txBody>
                  <a:tcPr/>
                </a:tc>
                <a:tc>
                  <a:txBody>
                    <a:bodyPr/>
                    <a:lstStyle/>
                    <a:p>
                      <a:r>
                        <a:rPr lang="en-US" dirty="0" smtClean="0"/>
                        <a:t>Tree nuts, olive oil </a:t>
                      </a:r>
                      <a:endParaRPr lang="en-US" dirty="0"/>
                    </a:p>
                  </a:txBody>
                  <a:tcPr/>
                </a:tc>
              </a:tr>
              <a:tr h="370840">
                <a:tc>
                  <a:txBody>
                    <a:bodyPr/>
                    <a:lstStyle/>
                    <a:p>
                      <a:r>
                        <a:rPr lang="en-US" dirty="0" err="1" smtClean="0"/>
                        <a:t>Inulin</a:t>
                      </a:r>
                      <a:r>
                        <a:rPr lang="en-US" dirty="0" smtClean="0"/>
                        <a:t>, </a:t>
                      </a:r>
                      <a:r>
                        <a:rPr lang="en-US" dirty="0" err="1" smtClean="0"/>
                        <a:t>fructooligosaccharides</a:t>
                      </a:r>
                      <a:r>
                        <a:rPr lang="en-US" dirty="0" smtClean="0"/>
                        <a:t> (FOS)</a:t>
                      </a:r>
                      <a:r>
                        <a:rPr lang="en-US" baseline="0" dirty="0" smtClean="0"/>
                        <a:t> </a:t>
                      </a:r>
                      <a:endParaRPr lang="en-US" dirty="0"/>
                    </a:p>
                  </a:txBody>
                  <a:tcPr/>
                </a:tc>
                <a:tc>
                  <a:txBody>
                    <a:bodyPr/>
                    <a:lstStyle/>
                    <a:p>
                      <a:r>
                        <a:rPr lang="en-US" dirty="0" smtClean="0"/>
                        <a:t>Whole grains, onions, garlic </a:t>
                      </a:r>
                      <a:endParaRPr lang="en-US" dirty="0"/>
                    </a:p>
                  </a:txBody>
                  <a:tcPr/>
                </a:tc>
              </a:tr>
              <a:tr h="370840">
                <a:tc>
                  <a:txBody>
                    <a:bodyPr/>
                    <a:lstStyle/>
                    <a:p>
                      <a:r>
                        <a:rPr lang="en-US" dirty="0" smtClean="0"/>
                        <a:t>Lactobacilli, </a:t>
                      </a:r>
                      <a:r>
                        <a:rPr lang="en-US" dirty="0" err="1" smtClean="0"/>
                        <a:t>bifidobacteria</a:t>
                      </a:r>
                      <a:r>
                        <a:rPr lang="en-US" dirty="0" smtClean="0"/>
                        <a:t> </a:t>
                      </a:r>
                      <a:endParaRPr lang="en-US" dirty="0"/>
                    </a:p>
                  </a:txBody>
                  <a:tcPr/>
                </a:tc>
                <a:tc>
                  <a:txBody>
                    <a:bodyPr/>
                    <a:lstStyle/>
                    <a:p>
                      <a:r>
                        <a:rPr lang="en-US" dirty="0" err="1" smtClean="0"/>
                        <a:t>Yogrut</a:t>
                      </a:r>
                      <a:r>
                        <a:rPr lang="en-US" dirty="0" smtClean="0"/>
                        <a:t>  and other dairy</a:t>
                      </a:r>
                      <a:r>
                        <a:rPr lang="en-US" baseline="0" dirty="0" smtClean="0"/>
                        <a:t> </a:t>
                      </a:r>
                      <a:endParaRPr lang="en-US" dirty="0"/>
                    </a:p>
                  </a:txBody>
                  <a:tcPr/>
                </a:tc>
              </a:tr>
              <a:tr h="370840">
                <a:tc>
                  <a:txBody>
                    <a:bodyPr/>
                    <a:lstStyle/>
                    <a:p>
                      <a:r>
                        <a:rPr lang="en-US" dirty="0" err="1" smtClean="0"/>
                        <a:t>Catechins</a:t>
                      </a:r>
                      <a:r>
                        <a:rPr lang="en-US" dirty="0" smtClean="0"/>
                        <a:t> </a:t>
                      </a:r>
                      <a:endParaRPr lang="en-US" dirty="0"/>
                    </a:p>
                  </a:txBody>
                  <a:tcPr/>
                </a:tc>
                <a:tc>
                  <a:txBody>
                    <a:bodyPr/>
                    <a:lstStyle/>
                    <a:p>
                      <a:r>
                        <a:rPr lang="en-US" dirty="0" smtClean="0"/>
                        <a:t>Tea,</a:t>
                      </a:r>
                      <a:r>
                        <a:rPr lang="en-US" baseline="0" dirty="0" smtClean="0"/>
                        <a:t> cocoa, apples, grapes </a:t>
                      </a:r>
                      <a:endParaRPr lang="en-US" dirty="0"/>
                    </a:p>
                  </a:txBody>
                  <a:tcPr/>
                </a:tc>
              </a:tr>
              <a:tr h="370840">
                <a:tc>
                  <a:txBody>
                    <a:bodyPr/>
                    <a:lstStyle/>
                    <a:p>
                      <a:r>
                        <a:rPr lang="en-US" dirty="0" err="1" smtClean="0"/>
                        <a:t>Lignans</a:t>
                      </a:r>
                      <a:r>
                        <a:rPr lang="en-US" baseline="0" dirty="0" smtClean="0"/>
                        <a:t> </a:t>
                      </a:r>
                      <a:endParaRPr lang="en-US" dirty="0"/>
                    </a:p>
                  </a:txBody>
                  <a:tcPr/>
                </a:tc>
                <a:tc>
                  <a:txBody>
                    <a:bodyPr/>
                    <a:lstStyle/>
                    <a:p>
                      <a:r>
                        <a:rPr lang="en-US" dirty="0" smtClean="0"/>
                        <a:t>Flax, rye</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75F10976-68A7-4F4B-A4C8-C0374D5E3CAD}" type="slidenum">
              <a:rPr lang="en-US" smtClean="0"/>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Nutraceuticals</a:t>
            </a:r>
            <a:endParaRPr lang="en-US" b="1" dirty="0"/>
          </a:p>
        </p:txBody>
      </p:sp>
      <p:sp>
        <p:nvSpPr>
          <p:cNvPr id="3" name="Content Placeholder 2"/>
          <p:cNvSpPr>
            <a:spLocks noGrp="1"/>
          </p:cNvSpPr>
          <p:nvPr>
            <p:ph idx="1"/>
          </p:nvPr>
        </p:nvSpPr>
        <p:spPr/>
        <p:txBody>
          <a:bodyPr/>
          <a:lstStyle/>
          <a:p>
            <a:pPr algn="just"/>
            <a:r>
              <a:rPr lang="en-US" dirty="0" smtClean="0"/>
              <a:t>Any substance that may be considered a food or part of a food and provides medical or health benefits, including the prevention and treatment of disease. </a:t>
            </a:r>
          </a:p>
          <a:p>
            <a:pPr algn="just"/>
            <a:r>
              <a:rPr lang="en-US" b="1" dirty="0" smtClean="0"/>
              <a:t>Functional Foods </a:t>
            </a:r>
          </a:p>
          <a:p>
            <a:pPr algn="just"/>
            <a:r>
              <a:rPr lang="en-US" dirty="0" smtClean="0"/>
              <a:t>Foods that by virtue of physiologically active food components provide health benefits beyond basic nutrition. </a:t>
            </a:r>
            <a:endParaRPr lang="en-US" dirty="0"/>
          </a:p>
        </p:txBody>
      </p:sp>
      <p:sp>
        <p:nvSpPr>
          <p:cNvPr id="4" name="Slide Number Placeholder 3"/>
          <p:cNvSpPr>
            <a:spLocks noGrp="1"/>
          </p:cNvSpPr>
          <p:nvPr>
            <p:ph type="sldNum" sz="quarter" idx="12"/>
          </p:nvPr>
        </p:nvSpPr>
        <p:spPr/>
        <p:txBody>
          <a:bodyPr/>
          <a:lstStyle/>
          <a:p>
            <a:fld id="{75F10976-68A7-4F4B-A4C8-C0374D5E3CAD}"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304800"/>
          <a:ext cx="8229600" cy="62026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err="1" smtClean="0"/>
                        <a:t>Nutraceutical</a:t>
                      </a:r>
                      <a:r>
                        <a:rPr lang="en-US" baseline="0" dirty="0" smtClean="0"/>
                        <a:t> Substance / family </a:t>
                      </a:r>
                      <a:endParaRPr lang="en-US" dirty="0"/>
                    </a:p>
                  </a:txBody>
                  <a:tcPr/>
                </a:tc>
                <a:tc>
                  <a:txBody>
                    <a:bodyPr/>
                    <a:lstStyle/>
                    <a:p>
                      <a:r>
                        <a:rPr lang="en-US" dirty="0" smtClean="0"/>
                        <a:t>Foods of remarkably</a:t>
                      </a:r>
                      <a:r>
                        <a:rPr lang="en-US" baseline="0" dirty="0" smtClean="0"/>
                        <a:t> High content </a:t>
                      </a:r>
                      <a:endParaRPr lang="en-US" dirty="0"/>
                    </a:p>
                  </a:txBody>
                  <a:tcPr/>
                </a:tc>
              </a:tr>
              <a:tr h="370840">
                <a:tc>
                  <a:txBody>
                    <a:bodyPr/>
                    <a:lstStyle/>
                    <a:p>
                      <a:r>
                        <a:rPr lang="en-US" dirty="0" err="1" smtClean="0"/>
                        <a:t>Catechins</a:t>
                      </a:r>
                      <a:r>
                        <a:rPr lang="en-US" dirty="0" smtClean="0"/>
                        <a:t> </a:t>
                      </a:r>
                      <a:endParaRPr lang="en-US" dirty="0"/>
                    </a:p>
                  </a:txBody>
                  <a:tcPr/>
                </a:tc>
                <a:tc>
                  <a:txBody>
                    <a:bodyPr/>
                    <a:lstStyle/>
                    <a:p>
                      <a:r>
                        <a:rPr lang="en-US" dirty="0" smtClean="0"/>
                        <a:t>Teas, berries </a:t>
                      </a:r>
                    </a:p>
                  </a:txBody>
                  <a:tcPr/>
                </a:tc>
              </a:tr>
              <a:tr h="370840">
                <a:tc>
                  <a:txBody>
                    <a:bodyPr/>
                    <a:lstStyle/>
                    <a:p>
                      <a:r>
                        <a:rPr lang="en-US" dirty="0" smtClean="0"/>
                        <a:t>Adenosine </a:t>
                      </a:r>
                      <a:endParaRPr lang="en-US" dirty="0"/>
                    </a:p>
                  </a:txBody>
                  <a:tcPr/>
                </a:tc>
                <a:tc>
                  <a:txBody>
                    <a:bodyPr/>
                    <a:lstStyle/>
                    <a:p>
                      <a:r>
                        <a:rPr lang="en-US" dirty="0" smtClean="0"/>
                        <a:t>Garlic,</a:t>
                      </a:r>
                      <a:r>
                        <a:rPr lang="en-US" baseline="0" dirty="0" smtClean="0"/>
                        <a:t> onion </a:t>
                      </a:r>
                      <a:endParaRPr lang="en-US" dirty="0"/>
                    </a:p>
                  </a:txBody>
                  <a:tcPr/>
                </a:tc>
              </a:tr>
              <a:tr h="370840">
                <a:tc>
                  <a:txBody>
                    <a:bodyPr/>
                    <a:lstStyle/>
                    <a:p>
                      <a:r>
                        <a:rPr lang="en-US" dirty="0" err="1" smtClean="0"/>
                        <a:t>Indoles</a:t>
                      </a:r>
                      <a:r>
                        <a:rPr lang="en-US" dirty="0" smtClean="0"/>
                        <a:t> </a:t>
                      </a:r>
                      <a:endParaRPr lang="en-US" dirty="0"/>
                    </a:p>
                  </a:txBody>
                  <a:tcPr/>
                </a:tc>
                <a:tc>
                  <a:txBody>
                    <a:bodyPr/>
                    <a:lstStyle/>
                    <a:p>
                      <a:r>
                        <a:rPr lang="en-US" dirty="0" smtClean="0"/>
                        <a:t>Cabbage,</a:t>
                      </a:r>
                      <a:r>
                        <a:rPr lang="en-US" baseline="0" dirty="0" smtClean="0"/>
                        <a:t> broccoli, cauliflower, kale,  </a:t>
                      </a:r>
                      <a:r>
                        <a:rPr lang="en-US" baseline="0" dirty="0" err="1" smtClean="0"/>
                        <a:t>brussels</a:t>
                      </a:r>
                      <a:r>
                        <a:rPr lang="en-US" baseline="0" dirty="0" smtClean="0"/>
                        <a:t> sprouts </a:t>
                      </a:r>
                      <a:endParaRPr lang="en-US" dirty="0"/>
                    </a:p>
                  </a:txBody>
                  <a:tcPr/>
                </a:tc>
              </a:tr>
              <a:tr h="370840">
                <a:tc>
                  <a:txBody>
                    <a:bodyPr/>
                    <a:lstStyle/>
                    <a:p>
                      <a:r>
                        <a:rPr lang="en-US" dirty="0" err="1" smtClean="0"/>
                        <a:t>Curcumin</a:t>
                      </a:r>
                      <a:r>
                        <a:rPr lang="en-US" dirty="0" smtClean="0"/>
                        <a:t> </a:t>
                      </a:r>
                      <a:endParaRPr lang="en-US" dirty="0"/>
                    </a:p>
                  </a:txBody>
                  <a:tcPr/>
                </a:tc>
                <a:tc>
                  <a:txBody>
                    <a:bodyPr/>
                    <a:lstStyle/>
                    <a:p>
                      <a:r>
                        <a:rPr lang="en-US" dirty="0" err="1" smtClean="0"/>
                        <a:t>Tumeric</a:t>
                      </a:r>
                      <a:r>
                        <a:rPr lang="en-US" dirty="0" smtClean="0"/>
                        <a:t> </a:t>
                      </a:r>
                      <a:endParaRPr lang="en-US" dirty="0"/>
                    </a:p>
                  </a:txBody>
                  <a:tcPr/>
                </a:tc>
              </a:tr>
              <a:tr h="370840">
                <a:tc>
                  <a:txBody>
                    <a:bodyPr/>
                    <a:lstStyle/>
                    <a:p>
                      <a:r>
                        <a:rPr lang="en-US" dirty="0" err="1" smtClean="0"/>
                        <a:t>Ellagic</a:t>
                      </a:r>
                      <a:r>
                        <a:rPr lang="en-US" dirty="0" smtClean="0"/>
                        <a:t> acid </a:t>
                      </a:r>
                      <a:endParaRPr lang="en-US" dirty="0"/>
                    </a:p>
                  </a:txBody>
                  <a:tcPr/>
                </a:tc>
                <a:tc>
                  <a:txBody>
                    <a:bodyPr/>
                    <a:lstStyle/>
                    <a:p>
                      <a:r>
                        <a:rPr lang="en-US" dirty="0" smtClean="0"/>
                        <a:t>Grapes, </a:t>
                      </a:r>
                      <a:r>
                        <a:rPr lang="en-US" dirty="0" err="1" smtClean="0"/>
                        <a:t>strwberries</a:t>
                      </a:r>
                      <a:r>
                        <a:rPr lang="en-US" dirty="0" smtClean="0"/>
                        <a:t>, </a:t>
                      </a:r>
                      <a:r>
                        <a:rPr lang="en-US" dirty="0" err="1" smtClean="0"/>
                        <a:t>rasberries</a:t>
                      </a:r>
                      <a:r>
                        <a:rPr lang="en-US" dirty="0" smtClean="0"/>
                        <a:t>, walnuts </a:t>
                      </a:r>
                      <a:endParaRPr lang="en-US" dirty="0"/>
                    </a:p>
                  </a:txBody>
                  <a:tcPr/>
                </a:tc>
              </a:tr>
              <a:tr h="370840">
                <a:tc>
                  <a:txBody>
                    <a:bodyPr/>
                    <a:lstStyle/>
                    <a:p>
                      <a:r>
                        <a:rPr lang="en-US" dirty="0" err="1" smtClean="0"/>
                        <a:t>Anythocyanates</a:t>
                      </a:r>
                      <a:r>
                        <a:rPr lang="en-US" baseline="0" dirty="0" smtClean="0"/>
                        <a:t> </a:t>
                      </a:r>
                      <a:endParaRPr lang="en-US" dirty="0"/>
                    </a:p>
                  </a:txBody>
                  <a:tcPr/>
                </a:tc>
                <a:tc>
                  <a:txBody>
                    <a:bodyPr/>
                    <a:lstStyle/>
                    <a:p>
                      <a:r>
                        <a:rPr lang="en-US" dirty="0" smtClean="0"/>
                        <a:t>Red wine </a:t>
                      </a:r>
                      <a:endParaRPr lang="en-US" dirty="0"/>
                    </a:p>
                  </a:txBody>
                  <a:tcPr/>
                </a:tc>
              </a:tr>
              <a:tr h="370840">
                <a:tc>
                  <a:txBody>
                    <a:bodyPr/>
                    <a:lstStyle/>
                    <a:p>
                      <a:r>
                        <a:rPr lang="en-US" dirty="0" smtClean="0"/>
                        <a:t>3-n butyl </a:t>
                      </a:r>
                      <a:r>
                        <a:rPr lang="en-US" dirty="0" err="1" smtClean="0"/>
                        <a:t>phthalide</a:t>
                      </a:r>
                      <a:r>
                        <a:rPr lang="en-US" baseline="0" dirty="0" smtClean="0"/>
                        <a:t> </a:t>
                      </a:r>
                      <a:endParaRPr lang="en-US" dirty="0"/>
                    </a:p>
                  </a:txBody>
                  <a:tcPr/>
                </a:tc>
                <a:tc>
                  <a:txBody>
                    <a:bodyPr/>
                    <a:lstStyle/>
                    <a:p>
                      <a:r>
                        <a:rPr lang="en-US" dirty="0" smtClean="0"/>
                        <a:t>Celery </a:t>
                      </a:r>
                      <a:endParaRPr lang="en-US" dirty="0"/>
                    </a:p>
                  </a:txBody>
                  <a:tcPr/>
                </a:tc>
              </a:tr>
              <a:tr h="370840">
                <a:tc>
                  <a:txBody>
                    <a:bodyPr/>
                    <a:lstStyle/>
                    <a:p>
                      <a:r>
                        <a:rPr lang="en-US" dirty="0" smtClean="0"/>
                        <a:t>Cellulose </a:t>
                      </a:r>
                      <a:endParaRPr lang="en-US" dirty="0"/>
                    </a:p>
                  </a:txBody>
                  <a:tcPr/>
                </a:tc>
                <a:tc>
                  <a:txBody>
                    <a:bodyPr/>
                    <a:lstStyle/>
                    <a:p>
                      <a:r>
                        <a:rPr lang="en-US" dirty="0" smtClean="0"/>
                        <a:t>Most plants (component of cell walls)</a:t>
                      </a:r>
                      <a:r>
                        <a:rPr lang="en-US" baseline="0" dirty="0" smtClean="0"/>
                        <a:t> </a:t>
                      </a:r>
                      <a:endParaRPr lang="en-US" dirty="0"/>
                    </a:p>
                  </a:txBody>
                  <a:tcPr/>
                </a:tc>
              </a:tr>
              <a:tr h="370840">
                <a:tc>
                  <a:txBody>
                    <a:bodyPr/>
                    <a:lstStyle/>
                    <a:p>
                      <a:r>
                        <a:rPr lang="en-US" dirty="0" err="1" smtClean="0"/>
                        <a:t>Lutein</a:t>
                      </a:r>
                      <a:r>
                        <a:rPr lang="en-US" dirty="0" smtClean="0"/>
                        <a:t>, </a:t>
                      </a:r>
                      <a:r>
                        <a:rPr lang="en-US" dirty="0" err="1" smtClean="0"/>
                        <a:t>Zeaxanthin</a:t>
                      </a:r>
                      <a:r>
                        <a:rPr lang="en-US" baseline="0" dirty="0" smtClean="0"/>
                        <a:t> </a:t>
                      </a:r>
                      <a:endParaRPr lang="en-US" dirty="0"/>
                    </a:p>
                  </a:txBody>
                  <a:tcPr/>
                </a:tc>
                <a:tc>
                  <a:txBody>
                    <a:bodyPr/>
                    <a:lstStyle/>
                    <a:p>
                      <a:r>
                        <a:rPr lang="en-US" dirty="0" smtClean="0"/>
                        <a:t>Kale, collards, spinach corn, eggs, citrus </a:t>
                      </a:r>
                      <a:endParaRPr lang="en-US" dirty="0"/>
                    </a:p>
                  </a:txBody>
                  <a:tcPr/>
                </a:tc>
              </a:tr>
              <a:tr h="370840">
                <a:tc>
                  <a:txBody>
                    <a:bodyPr/>
                    <a:lstStyle/>
                    <a:p>
                      <a:r>
                        <a:rPr lang="en-US" dirty="0" err="1" smtClean="0"/>
                        <a:t>Psylium</a:t>
                      </a:r>
                      <a:r>
                        <a:rPr lang="en-US" dirty="0" smtClean="0"/>
                        <a:t> </a:t>
                      </a:r>
                      <a:endParaRPr lang="en-US" dirty="0"/>
                    </a:p>
                  </a:txBody>
                  <a:tcPr/>
                </a:tc>
                <a:tc>
                  <a:txBody>
                    <a:bodyPr/>
                    <a:lstStyle/>
                    <a:p>
                      <a:r>
                        <a:rPr lang="en-US" dirty="0" err="1" smtClean="0"/>
                        <a:t>Psylium</a:t>
                      </a:r>
                      <a:r>
                        <a:rPr lang="en-US" dirty="0" smtClean="0"/>
                        <a:t> husk </a:t>
                      </a:r>
                      <a:endParaRPr lang="en-US" dirty="0"/>
                    </a:p>
                  </a:txBody>
                  <a:tcPr/>
                </a:tc>
              </a:tr>
              <a:tr h="370840">
                <a:tc>
                  <a:txBody>
                    <a:bodyPr/>
                    <a:lstStyle/>
                    <a:p>
                      <a:r>
                        <a:rPr lang="en-US" dirty="0" smtClean="0"/>
                        <a:t>Monounsaturated fatty acids </a:t>
                      </a:r>
                      <a:endParaRPr lang="en-US" dirty="0"/>
                    </a:p>
                  </a:txBody>
                  <a:tcPr/>
                </a:tc>
                <a:tc>
                  <a:txBody>
                    <a:bodyPr/>
                    <a:lstStyle/>
                    <a:p>
                      <a:r>
                        <a:rPr lang="en-US" dirty="0" smtClean="0"/>
                        <a:t>Tree nuts, olive oil</a:t>
                      </a:r>
                      <a:r>
                        <a:rPr lang="en-US" baseline="0" dirty="0" smtClean="0"/>
                        <a:t> </a:t>
                      </a:r>
                      <a:endParaRPr lang="en-US" dirty="0"/>
                    </a:p>
                  </a:txBody>
                  <a:tcPr/>
                </a:tc>
              </a:tr>
              <a:tr h="370840">
                <a:tc>
                  <a:txBody>
                    <a:bodyPr/>
                    <a:lstStyle/>
                    <a:p>
                      <a:r>
                        <a:rPr lang="en-US" dirty="0" err="1" smtClean="0"/>
                        <a:t>Inulin</a:t>
                      </a:r>
                      <a:r>
                        <a:rPr lang="en-US" dirty="0" smtClean="0"/>
                        <a:t>, </a:t>
                      </a:r>
                      <a:r>
                        <a:rPr lang="en-US" dirty="0" err="1" smtClean="0"/>
                        <a:t>fructooligosaccharides</a:t>
                      </a:r>
                      <a:r>
                        <a:rPr lang="en-US" dirty="0" smtClean="0"/>
                        <a:t> (FOS) </a:t>
                      </a:r>
                      <a:endParaRPr lang="en-US" dirty="0"/>
                    </a:p>
                  </a:txBody>
                  <a:tcPr/>
                </a:tc>
                <a:tc>
                  <a:txBody>
                    <a:bodyPr/>
                    <a:lstStyle/>
                    <a:p>
                      <a:r>
                        <a:rPr lang="en-US" dirty="0" smtClean="0"/>
                        <a:t>Whole grains, onions,</a:t>
                      </a:r>
                      <a:r>
                        <a:rPr lang="en-US" baseline="0" dirty="0" smtClean="0"/>
                        <a:t> garlic </a:t>
                      </a:r>
                      <a:endParaRPr lang="en-US" dirty="0"/>
                    </a:p>
                  </a:txBody>
                  <a:tcPr/>
                </a:tc>
              </a:tr>
              <a:tr h="370840">
                <a:tc>
                  <a:txBody>
                    <a:bodyPr/>
                    <a:lstStyle/>
                    <a:p>
                      <a:r>
                        <a:rPr lang="en-US" dirty="0" smtClean="0"/>
                        <a:t>Lactobacill</a:t>
                      </a:r>
                      <a:r>
                        <a:rPr lang="en-US" baseline="0" dirty="0" smtClean="0"/>
                        <a:t>i, </a:t>
                      </a:r>
                      <a:r>
                        <a:rPr lang="en-US" baseline="0" dirty="0" err="1" smtClean="0"/>
                        <a:t>bifidobacterria</a:t>
                      </a:r>
                      <a:r>
                        <a:rPr lang="en-US" baseline="0" dirty="0" smtClean="0"/>
                        <a:t> </a:t>
                      </a:r>
                      <a:endParaRPr lang="en-US" dirty="0"/>
                    </a:p>
                  </a:txBody>
                  <a:tcPr/>
                </a:tc>
                <a:tc>
                  <a:txBody>
                    <a:bodyPr/>
                    <a:lstStyle/>
                    <a:p>
                      <a:r>
                        <a:rPr lang="en-US" dirty="0" err="1" smtClean="0"/>
                        <a:t>Yogrut</a:t>
                      </a:r>
                      <a:r>
                        <a:rPr lang="en-US" baseline="0" dirty="0" smtClean="0"/>
                        <a:t> and other dairy </a:t>
                      </a:r>
                      <a:endParaRPr lang="en-US" dirty="0"/>
                    </a:p>
                  </a:txBody>
                  <a:tcPr/>
                </a:tc>
              </a:tr>
              <a:tr h="370840">
                <a:tc>
                  <a:txBody>
                    <a:bodyPr/>
                    <a:lstStyle/>
                    <a:p>
                      <a:r>
                        <a:rPr lang="en-US" dirty="0" err="1" smtClean="0"/>
                        <a:t>Catechins</a:t>
                      </a:r>
                      <a:r>
                        <a:rPr lang="en-US" dirty="0" smtClean="0"/>
                        <a:t> </a:t>
                      </a:r>
                      <a:endParaRPr lang="en-US" dirty="0"/>
                    </a:p>
                  </a:txBody>
                  <a:tcPr/>
                </a:tc>
                <a:tc>
                  <a:txBody>
                    <a:bodyPr/>
                    <a:lstStyle/>
                    <a:p>
                      <a:r>
                        <a:rPr lang="en-US" dirty="0" smtClean="0"/>
                        <a:t>Tea, cocoa, apples, grapes</a:t>
                      </a:r>
                      <a:r>
                        <a:rPr lang="en-US" baseline="0" dirty="0" smtClean="0"/>
                        <a:t> </a:t>
                      </a:r>
                      <a:endParaRPr lang="en-US" dirty="0"/>
                    </a:p>
                  </a:txBody>
                  <a:tcPr/>
                </a:tc>
              </a:tr>
              <a:tr h="370840">
                <a:tc>
                  <a:txBody>
                    <a:bodyPr/>
                    <a:lstStyle/>
                    <a:p>
                      <a:r>
                        <a:rPr lang="en-US" dirty="0" err="1" smtClean="0"/>
                        <a:t>Lignans</a:t>
                      </a:r>
                      <a:r>
                        <a:rPr lang="en-US" baseline="0" dirty="0" smtClean="0"/>
                        <a:t> </a:t>
                      </a:r>
                      <a:endParaRPr lang="en-US" dirty="0"/>
                    </a:p>
                  </a:txBody>
                  <a:tcPr/>
                </a:tc>
                <a:tc>
                  <a:txBody>
                    <a:bodyPr/>
                    <a:lstStyle/>
                    <a:p>
                      <a:r>
                        <a:rPr lang="en-US" smtClean="0"/>
                        <a:t>Flax,</a:t>
                      </a:r>
                      <a:r>
                        <a:rPr lang="en-US" baseline="0" smtClean="0"/>
                        <a:t> rye </a:t>
                      </a:r>
                      <a:endParaRPr lang="en-US" dirty="0"/>
                    </a:p>
                  </a:txBody>
                  <a:tcPr/>
                </a:tc>
              </a:tr>
            </a:tbl>
          </a:graphicData>
        </a:graphic>
      </p:graphicFrame>
      <p:sp>
        <p:nvSpPr>
          <p:cNvPr id="4" name="Slide Number Placeholder 3"/>
          <p:cNvSpPr>
            <a:spLocks noGrp="1"/>
          </p:cNvSpPr>
          <p:nvPr>
            <p:ph type="sldNum" sz="quarter" idx="12"/>
          </p:nvPr>
        </p:nvSpPr>
        <p:spPr/>
        <p:txBody>
          <a:bodyPr/>
          <a:lstStyle/>
          <a:p>
            <a:fld id="{75F10976-68A7-4F4B-A4C8-C0374D5E3CAD}"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92500"/>
          </a:bodyPr>
          <a:lstStyle/>
          <a:p>
            <a:pPr algn="just"/>
            <a:r>
              <a:rPr lang="en-US" dirty="0" smtClean="0"/>
              <a:t>A functional food is similar in appearance to, or may be, a conventional food that is consumed as part of a usual diet, and is demonstrated to have physiological benefits and/or reduce the risk of chronic disease beyond basic nutritional functions, i.e. they contain bioactive compound.</a:t>
            </a:r>
          </a:p>
          <a:p>
            <a:pPr algn="just"/>
            <a:r>
              <a:rPr lang="en-US" dirty="0" smtClean="0"/>
              <a:t>A </a:t>
            </a:r>
            <a:r>
              <a:rPr lang="en-US" dirty="0" err="1" smtClean="0"/>
              <a:t>nutraceutical</a:t>
            </a:r>
            <a:r>
              <a:rPr lang="en-US" dirty="0" smtClean="0"/>
              <a:t> is a product isolated or purified from foods that is generally sold in medicinal forms not usually associated with foods. </a:t>
            </a:r>
          </a:p>
          <a:p>
            <a:pPr algn="just"/>
            <a:r>
              <a:rPr lang="en-US" dirty="0" smtClean="0"/>
              <a:t>A </a:t>
            </a:r>
            <a:r>
              <a:rPr lang="en-US" dirty="0" err="1" smtClean="0"/>
              <a:t>nutraceutical</a:t>
            </a:r>
            <a:r>
              <a:rPr lang="en-US" dirty="0" smtClean="0"/>
              <a:t> is demonstrated to have a physiological benefit or provide protection against chronic disease.</a:t>
            </a:r>
          </a:p>
          <a:p>
            <a:endParaRPr lang="en-US" dirty="0"/>
          </a:p>
        </p:txBody>
      </p:sp>
      <p:sp>
        <p:nvSpPr>
          <p:cNvPr id="4" name="Slide Number Placeholder 3"/>
          <p:cNvSpPr>
            <a:spLocks noGrp="1"/>
          </p:cNvSpPr>
          <p:nvPr>
            <p:ph type="sldNum" sz="quarter" idx="12"/>
          </p:nvPr>
        </p:nvSpPr>
        <p:spPr/>
        <p:txBody>
          <a:bodyPr/>
          <a:lstStyle/>
          <a:p>
            <a:fld id="{75F10976-68A7-4F4B-A4C8-C0374D5E3CAD}"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92500" lnSpcReduction="20000"/>
          </a:bodyPr>
          <a:lstStyle/>
          <a:p>
            <a:pPr algn="just"/>
            <a:r>
              <a:rPr lang="en-US" dirty="0" smtClean="0"/>
              <a:t>Functional foods are the conventional foods which are consumed as the part of the diet plan which may along with nutrition provide the health benefits. </a:t>
            </a:r>
            <a:r>
              <a:rPr lang="en-US" dirty="0" err="1" smtClean="0"/>
              <a:t>Eg</a:t>
            </a:r>
            <a:r>
              <a:rPr lang="en-US" dirty="0" smtClean="0"/>
              <a:t>. </a:t>
            </a:r>
            <a:r>
              <a:rPr lang="en-US" dirty="0" err="1" smtClean="0"/>
              <a:t>Polyphenols</a:t>
            </a:r>
            <a:r>
              <a:rPr lang="en-US" dirty="0" smtClean="0"/>
              <a:t> in tea.</a:t>
            </a:r>
          </a:p>
          <a:p>
            <a:pPr algn="just"/>
            <a:r>
              <a:rPr lang="en-US" dirty="0" err="1" smtClean="0"/>
              <a:t>Nutraceuticals</a:t>
            </a:r>
            <a:r>
              <a:rPr lang="en-US" dirty="0" smtClean="0"/>
              <a:t> are the bioactive compounds which are extracted from the foods and are consumed in the form of pills, tablets etc.,</a:t>
            </a:r>
          </a:p>
          <a:p>
            <a:pPr algn="just"/>
            <a:r>
              <a:rPr lang="en-US" dirty="0" smtClean="0"/>
              <a:t>Functional foods are everyday foods into which </a:t>
            </a:r>
            <a:r>
              <a:rPr lang="en-US" dirty="0" err="1" smtClean="0"/>
              <a:t>commensal</a:t>
            </a:r>
            <a:r>
              <a:rPr lang="en-US" dirty="0" smtClean="0"/>
              <a:t> microorganisms have been incorporated to provide health benefits. </a:t>
            </a:r>
          </a:p>
          <a:p>
            <a:pPr algn="just"/>
            <a:r>
              <a:rPr lang="en-US" dirty="0" err="1" smtClean="0"/>
              <a:t>Nutraceuticals</a:t>
            </a:r>
            <a:r>
              <a:rPr lang="en-US" dirty="0" smtClean="0"/>
              <a:t> are somewhat synonymously regarded as functional foods, but they are however associated with medicinal benefits for the prevention or treatment of a disease.</a:t>
            </a:r>
          </a:p>
          <a:p>
            <a:endParaRPr lang="en-US" dirty="0"/>
          </a:p>
        </p:txBody>
      </p:sp>
      <p:sp>
        <p:nvSpPr>
          <p:cNvPr id="4" name="Slide Number Placeholder 3"/>
          <p:cNvSpPr>
            <a:spLocks noGrp="1"/>
          </p:cNvSpPr>
          <p:nvPr>
            <p:ph type="sldNum" sz="quarter" idx="12"/>
          </p:nvPr>
        </p:nvSpPr>
        <p:spPr/>
        <p:txBody>
          <a:bodyPr/>
          <a:lstStyle/>
          <a:p>
            <a:fld id="{75F10976-68A7-4F4B-A4C8-C0374D5E3CAD}"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4800" b="1" dirty="0" err="1" smtClean="0"/>
              <a:t>Nutrigenomics</a:t>
            </a:r>
            <a:r>
              <a:rPr lang="en-US" sz="4800" b="1" dirty="0" smtClean="0"/>
              <a:t> “Personalized Nutrition” </a:t>
            </a:r>
            <a:endParaRPr lang="en-US" sz="4800" b="1" dirty="0"/>
          </a:p>
        </p:txBody>
      </p:sp>
      <p:sp>
        <p:nvSpPr>
          <p:cNvPr id="3" name="Content Placeholder 2"/>
          <p:cNvSpPr>
            <a:spLocks noGrp="1"/>
          </p:cNvSpPr>
          <p:nvPr>
            <p:ph idx="1"/>
          </p:nvPr>
        </p:nvSpPr>
        <p:spPr/>
        <p:txBody>
          <a:bodyPr>
            <a:normAutofit lnSpcReduction="10000"/>
          </a:bodyPr>
          <a:lstStyle/>
          <a:p>
            <a:pPr algn="just"/>
            <a:r>
              <a:rPr lang="en-US" dirty="0" smtClean="0"/>
              <a:t>As scientific and technological advances develop in the field of health and nutrition, more focus has been directed toward the emerging field of </a:t>
            </a:r>
            <a:r>
              <a:rPr lang="en-US" dirty="0" err="1" smtClean="0"/>
              <a:t>nutrigenomics</a:t>
            </a:r>
            <a:r>
              <a:rPr lang="en-US" dirty="0" smtClean="0"/>
              <a:t>, or “personalized nutrition.” </a:t>
            </a:r>
          </a:p>
          <a:p>
            <a:pPr algn="just"/>
            <a:r>
              <a:rPr lang="en-US" dirty="0" smtClean="0"/>
              <a:t>The Science of </a:t>
            </a:r>
            <a:r>
              <a:rPr lang="en-US" dirty="0" err="1" smtClean="0"/>
              <a:t>nutrigenomics</a:t>
            </a:r>
            <a:r>
              <a:rPr lang="en-US" dirty="0" smtClean="0"/>
              <a:t> involves the application of the human genome to nutrition and personal health to provide individual dietary recommendations. </a:t>
            </a:r>
          </a:p>
          <a:p>
            <a:endParaRPr lang="en-US" dirty="0"/>
          </a:p>
        </p:txBody>
      </p:sp>
      <p:sp>
        <p:nvSpPr>
          <p:cNvPr id="4" name="Slide Number Placeholder 3"/>
          <p:cNvSpPr>
            <a:spLocks noGrp="1"/>
          </p:cNvSpPr>
          <p:nvPr>
            <p:ph type="sldNum" sz="quarter" idx="12"/>
          </p:nvPr>
        </p:nvSpPr>
        <p:spPr/>
        <p:txBody>
          <a:bodyPr/>
          <a:lstStyle/>
          <a:p>
            <a:fld id="{75F10976-68A7-4F4B-A4C8-C0374D5E3CAD}"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pPr algn="just"/>
            <a:r>
              <a:rPr lang="en-US" dirty="0" smtClean="0"/>
              <a:t>By using an individual’s unique genetic makeup and nutritional requirements to tailor recommendations, consumers may one day have a greater ability to reduce their risk of disease and optimize their health.</a:t>
            </a:r>
          </a:p>
          <a:p>
            <a:pPr algn="just"/>
            <a:r>
              <a:rPr lang="en-US" dirty="0" smtClean="0"/>
              <a:t>Personalizing nutrition to an individual’s unique genetic makeup has the potential for positive health outcomes overall. Choosing an individualized approach, over a more traditional or general approach, to health and nutrition recommendations can provide consumers with the most appropriate and beneficial information for their specific nutritional needs. </a:t>
            </a:r>
          </a:p>
          <a:p>
            <a:pPr algn="just"/>
            <a:r>
              <a:rPr lang="en-US" dirty="0" smtClean="0"/>
              <a:t>While personalized nutrition seems promising, research is still in the preliminary stages, and years may pass before accurate and effective recommendations can be made for individuals. </a:t>
            </a:r>
            <a:endParaRPr lang="en-US" dirty="0"/>
          </a:p>
        </p:txBody>
      </p:sp>
      <p:sp>
        <p:nvSpPr>
          <p:cNvPr id="4" name="Slide Number Placeholder 3"/>
          <p:cNvSpPr>
            <a:spLocks noGrp="1"/>
          </p:cNvSpPr>
          <p:nvPr>
            <p:ph type="sldNum" sz="quarter" idx="12"/>
          </p:nvPr>
        </p:nvSpPr>
        <p:spPr/>
        <p:txBody>
          <a:bodyPr/>
          <a:lstStyle/>
          <a:p>
            <a:fld id="{75F10976-68A7-4F4B-A4C8-C0374D5E3CAD}"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r>
              <a:rPr lang="en-US" dirty="0" smtClean="0"/>
              <a:t>Table 1</a:t>
            </a:r>
            <a:br>
              <a:rPr lang="en-US" dirty="0" smtClean="0"/>
            </a:br>
            <a:r>
              <a:rPr lang="en-US" dirty="0" smtClean="0"/>
              <a:t>Prominent types of functional food (</a:t>
            </a:r>
            <a:r>
              <a:rPr lang="en-US" dirty="0" err="1" smtClean="0"/>
              <a:t>Kotilainen</a:t>
            </a:r>
            <a:r>
              <a:rPr lang="en-US" dirty="0" smtClean="0"/>
              <a:t> et al., 2006; Spence, 2006)</a:t>
            </a:r>
            <a:endParaRPr lang="en-US" dirty="0"/>
          </a:p>
        </p:txBody>
      </p:sp>
      <p:graphicFrame>
        <p:nvGraphicFramePr>
          <p:cNvPr id="4" name="Content Placeholder 3"/>
          <p:cNvGraphicFramePr>
            <a:graphicFrameLocks noGrp="1"/>
          </p:cNvGraphicFramePr>
          <p:nvPr>
            <p:ph idx="1"/>
          </p:nvPr>
        </p:nvGraphicFramePr>
        <p:xfrm>
          <a:off x="457200" y="1752600"/>
          <a:ext cx="8229600" cy="44805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Type of functional food </a:t>
                      </a:r>
                      <a:endParaRPr lang="en-US" dirty="0"/>
                    </a:p>
                  </a:txBody>
                  <a:tcPr/>
                </a:tc>
                <a:tc>
                  <a:txBody>
                    <a:bodyPr/>
                    <a:lstStyle/>
                    <a:p>
                      <a:r>
                        <a:rPr lang="en-US" dirty="0" smtClean="0"/>
                        <a:t>Definition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Example</a:t>
                      </a:r>
                    </a:p>
                    <a:p>
                      <a:endParaRPr lang="en-US" dirty="0"/>
                    </a:p>
                  </a:txBody>
                  <a:tcPr/>
                </a:tc>
              </a:tr>
              <a:tr h="731520">
                <a:tc>
                  <a:txBody>
                    <a:bodyPr/>
                    <a:lstStyle/>
                    <a:p>
                      <a:r>
                        <a:rPr lang="en-US" dirty="0" smtClean="0"/>
                        <a:t>Fortified product </a:t>
                      </a:r>
                      <a:endParaRPr lang="en-US" dirty="0"/>
                    </a:p>
                  </a:txBody>
                  <a:tcPr/>
                </a:tc>
                <a:tc>
                  <a:txBody>
                    <a:bodyPr/>
                    <a:lstStyle/>
                    <a:p>
                      <a:r>
                        <a:rPr lang="en-US" dirty="0" smtClean="0"/>
                        <a:t>A food fortified with additional nutrients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Fruit juices fortified with vitamin C</a:t>
                      </a:r>
                    </a:p>
                    <a:p>
                      <a:endParaRPr lang="en-US" dirty="0"/>
                    </a:p>
                  </a:txBody>
                  <a:tcPr/>
                </a:tc>
              </a:tr>
              <a:tr h="370840">
                <a:tc>
                  <a:txBody>
                    <a:bodyPr/>
                    <a:lstStyle/>
                    <a:p>
                      <a:r>
                        <a:rPr lang="en-US" dirty="0" smtClean="0"/>
                        <a:t>Enriched products </a:t>
                      </a:r>
                      <a:endParaRPr lang="en-US" dirty="0"/>
                    </a:p>
                  </a:txBody>
                  <a:tcPr/>
                </a:tc>
                <a:tc>
                  <a:txBody>
                    <a:bodyPr/>
                    <a:lstStyle/>
                    <a:p>
                      <a:r>
                        <a:rPr lang="en-US" dirty="0" smtClean="0"/>
                        <a:t>A food with added new nutrients or components</a:t>
                      </a:r>
                    </a:p>
                    <a:p>
                      <a:r>
                        <a:rPr lang="en-US" dirty="0" smtClean="0"/>
                        <a:t>not normally found in a particular food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Margarine with plant sterol ester, </a:t>
                      </a:r>
                      <a:r>
                        <a:rPr lang="en-US" dirty="0" err="1" smtClean="0"/>
                        <a:t>probiotics</a:t>
                      </a:r>
                      <a:r>
                        <a:rPr lang="en-US" dirty="0" smtClean="0"/>
                        <a:t>, </a:t>
                      </a:r>
                      <a:r>
                        <a:rPr lang="en-US" dirty="0" err="1" smtClean="0"/>
                        <a:t>prebiotics</a:t>
                      </a:r>
                      <a:endParaRPr lang="en-US" dirty="0" smtClean="0"/>
                    </a:p>
                    <a:p>
                      <a:endParaRPr lang="en-US" dirty="0"/>
                    </a:p>
                  </a:txBody>
                  <a:tcPr/>
                </a:tc>
              </a:tr>
              <a:tr h="370840">
                <a:tc>
                  <a:txBody>
                    <a:bodyPr/>
                    <a:lstStyle/>
                    <a:p>
                      <a:r>
                        <a:rPr lang="en-US" dirty="0" smtClean="0"/>
                        <a:t>Altered products </a:t>
                      </a:r>
                      <a:endParaRPr lang="en-US" dirty="0"/>
                    </a:p>
                  </a:txBody>
                  <a:tcPr/>
                </a:tc>
                <a:tc>
                  <a:txBody>
                    <a:bodyPr/>
                    <a:lstStyle/>
                    <a:p>
                      <a:r>
                        <a:rPr lang="en-US" dirty="0" smtClean="0"/>
                        <a:t>A food from which a deleterious component has</a:t>
                      </a:r>
                    </a:p>
                    <a:p>
                      <a:r>
                        <a:rPr lang="en-US" dirty="0" smtClean="0"/>
                        <a:t>been removed, reduced or replaced with another</a:t>
                      </a:r>
                    </a:p>
                    <a:p>
                      <a:r>
                        <a:rPr lang="en-US" dirty="0" smtClean="0"/>
                        <a:t>substance with beneficial effects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Fibers as fat releasers in meat or ice cream products</a:t>
                      </a:r>
                    </a:p>
                    <a:p>
                      <a:endParaRPr lang="en-US" dirty="0"/>
                    </a:p>
                  </a:txBody>
                  <a:tcPr/>
                </a:tc>
              </a:tr>
            </a:tbl>
          </a:graphicData>
        </a:graphic>
      </p:graphicFrame>
      <p:sp>
        <p:nvSpPr>
          <p:cNvPr id="5" name="Slide Number Placeholder 4"/>
          <p:cNvSpPr>
            <a:spLocks noGrp="1"/>
          </p:cNvSpPr>
          <p:nvPr>
            <p:ph type="sldNum" sz="quarter" idx="12"/>
          </p:nvPr>
        </p:nvSpPr>
        <p:spPr/>
        <p:txBody>
          <a:bodyPr/>
          <a:lstStyle/>
          <a:p>
            <a:fld id="{75F10976-68A7-4F4B-A4C8-C0374D5E3CAD}"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200"/>
          <a:ext cx="8229600" cy="23825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Type of functional food </a:t>
                      </a:r>
                      <a:endParaRPr lang="en-US" dirty="0"/>
                    </a:p>
                  </a:txBody>
                  <a:tcPr/>
                </a:tc>
                <a:tc>
                  <a:txBody>
                    <a:bodyPr/>
                    <a:lstStyle/>
                    <a:p>
                      <a:r>
                        <a:rPr lang="en-US" dirty="0" smtClean="0"/>
                        <a:t>Definition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Example</a:t>
                      </a:r>
                    </a:p>
                  </a:txBody>
                  <a:tcPr/>
                </a:tc>
              </a:tr>
              <a:tr h="370840">
                <a:tc>
                  <a:txBody>
                    <a:bodyPr/>
                    <a:lstStyle/>
                    <a:p>
                      <a:r>
                        <a:rPr lang="en-US" dirty="0" smtClean="0"/>
                        <a:t>Enhanced commodities </a:t>
                      </a:r>
                      <a:endParaRPr lang="en-US" dirty="0"/>
                    </a:p>
                  </a:txBody>
                  <a:tcPr/>
                </a:tc>
                <a:tc>
                  <a:txBody>
                    <a:bodyPr/>
                    <a:lstStyle/>
                    <a:p>
                      <a:r>
                        <a:rPr lang="en-US" dirty="0" smtClean="0"/>
                        <a:t>A food in which one of the components has been</a:t>
                      </a:r>
                    </a:p>
                    <a:p>
                      <a:r>
                        <a:rPr lang="en-US" dirty="0" smtClean="0"/>
                        <a:t>naturally enhanced through special growing</a:t>
                      </a:r>
                    </a:p>
                    <a:p>
                      <a:r>
                        <a:rPr lang="en-US" dirty="0" smtClean="0"/>
                        <a:t>conditions, new feed composition, genetic</a:t>
                      </a:r>
                    </a:p>
                    <a:p>
                      <a:r>
                        <a:rPr lang="en-US" dirty="0" smtClean="0"/>
                        <a:t>manipulation, or otherwise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Eggs with increased omega-3 content achieved by altered</a:t>
                      </a:r>
                      <a:r>
                        <a:rPr lang="en-US" baseline="0" dirty="0" smtClean="0"/>
                        <a:t> chicken feed </a:t>
                      </a:r>
                      <a:endParaRPr lang="en-US" dirty="0" smtClean="0"/>
                    </a:p>
                  </a:txBody>
                  <a:tcPr/>
                </a:tc>
              </a:tr>
            </a:tbl>
          </a:graphicData>
        </a:graphic>
      </p:graphicFrame>
      <p:sp>
        <p:nvSpPr>
          <p:cNvPr id="5" name="Slide Number Placeholder 4"/>
          <p:cNvSpPr>
            <a:spLocks noGrp="1"/>
          </p:cNvSpPr>
          <p:nvPr>
            <p:ph type="sldNum" sz="quarter" idx="12"/>
          </p:nvPr>
        </p:nvSpPr>
        <p:spPr/>
        <p:txBody>
          <a:bodyPr/>
          <a:lstStyle/>
          <a:p>
            <a:fld id="{75F10976-68A7-4F4B-A4C8-C0374D5E3CAD}"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TotalTime>
  <Words>1424</Words>
  <Application>Microsoft Office PowerPoint</Application>
  <PresentationFormat>On-screen Show (4:3)</PresentationFormat>
  <Paragraphs>328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Food Label Claim  </vt:lpstr>
      <vt:lpstr>Nutraceuticals</vt:lpstr>
      <vt:lpstr>Slide 3</vt:lpstr>
      <vt:lpstr>Slide 4</vt:lpstr>
      <vt:lpstr>Slide 5</vt:lpstr>
      <vt:lpstr>Nutrigenomics “Personalized Nutrition” </vt:lpstr>
      <vt:lpstr>Slide 7</vt:lpstr>
      <vt:lpstr>Table 1 Prominent types of functional food (Kotilainen et al., 2006; Spence, 2006)</vt:lpstr>
      <vt:lpstr>Slide 9</vt:lpstr>
      <vt:lpstr>Food Label Claim Guidelines </vt:lpstr>
      <vt:lpstr>Slide 11</vt:lpstr>
      <vt:lpstr>Examples of Nutraceutical Substances Grouped by Food Source </vt:lpstr>
      <vt:lpstr>Slide 13</vt:lpstr>
      <vt:lpstr>Examples of Nutraceuticals Grouped by Mechanisms of Action </vt:lpstr>
      <vt:lpstr>Slide 15</vt:lpstr>
      <vt:lpstr>Slide 16</vt:lpstr>
      <vt:lpstr>Examples of foods with higher content of specific nutracetutical substances </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afzal</dc:creator>
  <cp:lastModifiedBy>Afzal</cp:lastModifiedBy>
  <cp:revision>152</cp:revision>
  <dcterms:created xsi:type="dcterms:W3CDTF">2017-12-19T04:36:24Z</dcterms:created>
  <dcterms:modified xsi:type="dcterms:W3CDTF">2019-03-20T04:17:45Z</dcterms:modified>
</cp:coreProperties>
</file>