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430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01009-6213-4817-ACFB-214BAD0F6526}" type="datetimeFigureOut">
              <a:rPr lang="en-US" smtClean="0"/>
              <a:pPr/>
              <a:t>07-May-20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0ACEB-1DB4-4394-B585-201E4C910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18">
              <a:defRPr/>
            </a:pPr>
            <a:r>
              <a:rPr lang="en-US" dirty="0" smtClean="0"/>
              <a:t>Cinnamon (</a:t>
            </a:r>
            <a:r>
              <a:rPr lang="en-US" dirty="0" err="1" smtClean="0"/>
              <a:t>dar</a:t>
            </a:r>
            <a:r>
              <a:rPr lang="en-US" dirty="0" smtClean="0"/>
              <a:t> </a:t>
            </a:r>
            <a:r>
              <a:rPr lang="en-US" dirty="0" err="1" smtClean="0"/>
              <a:t>chini</a:t>
            </a:r>
            <a:r>
              <a:rPr lang="en-US" dirty="0" smtClean="0"/>
              <a:t>)::</a:t>
            </a:r>
            <a:r>
              <a:rPr lang="en-US" dirty="0"/>
              <a:t>A pheromone to attract males of CLM (was developed in Japan by Ando et al. (1985), called (7Z, 11Z)-7, 11-hexadecadienal)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Mango Fruit fly</a:t>
            </a:r>
            <a:r>
              <a:rPr lang="en-US" dirty="0"/>
              <a:t> (</a:t>
            </a:r>
            <a:r>
              <a:rPr lang="en-US" i="1" dirty="0" err="1"/>
              <a:t>Ceratitis</a:t>
            </a:r>
            <a:r>
              <a:rPr lang="en-US" i="1" dirty="0"/>
              <a:t> </a:t>
            </a:r>
            <a:r>
              <a:rPr lang="en-US" i="1" dirty="0" err="1"/>
              <a:t>cosyra</a:t>
            </a:r>
            <a:r>
              <a:rPr lang="en-US" dirty="0"/>
              <a:t>). The body and wing </a:t>
            </a:r>
            <a:r>
              <a:rPr lang="en-US" dirty="0" err="1"/>
              <a:t>colour</a:t>
            </a:r>
            <a:r>
              <a:rPr lang="en-US" dirty="0"/>
              <a:t> is yellowish, with black spots. Adult </a:t>
            </a:r>
            <a:r>
              <a:rPr lang="en-US" dirty="0" err="1"/>
              <a:t>mediterrenean</a:t>
            </a:r>
            <a:r>
              <a:rPr lang="en-US" dirty="0"/>
              <a:t> fruit flies are 4-6 mm </a:t>
            </a:r>
            <a:r>
              <a:rPr lang="en-US" dirty="0" err="1"/>
              <a:t>long,The</a:t>
            </a:r>
            <a:r>
              <a:rPr lang="en-US" dirty="0"/>
              <a:t> wings are spotted or banded with yellow and brown margins. </a:t>
            </a:r>
          </a:p>
          <a:p>
            <a:r>
              <a:rPr lang="en-US" dirty="0"/>
              <a:t>Fruit flies lay eggs under the skin of mature green and ripening fruit. Some fruit flies such as </a:t>
            </a:r>
            <a:r>
              <a:rPr lang="en-US" i="1" dirty="0" err="1"/>
              <a:t>Bactrocera</a:t>
            </a:r>
            <a:r>
              <a:rPr lang="en-US" i="1" dirty="0"/>
              <a:t> </a:t>
            </a:r>
            <a:r>
              <a:rPr lang="en-US" i="1" dirty="0" err="1"/>
              <a:t>invadens</a:t>
            </a:r>
            <a:r>
              <a:rPr lang="en-US" dirty="0"/>
              <a:t>, a new species recently introduced into East Africa, also lay eggs on small fruit. The eggs hatch into whitish maggots within 1 to 2 days. The maggots feed on the fruit flesh and the fruit starts to rot. After 4 to 17 days, the maggots leave the fruit, making holes in the skin.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Adult fruit flies are about 4-7 mm long.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7D97-1010-46A9-A220-89BB1458DD05}" type="datetime1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8D03-3693-4B5F-9498-135402C67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6EAA3-8CBF-466F-8DC3-CBA5DA84C3B1}" type="datetime1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8D03-3693-4B5F-9498-135402C67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65D0-7D38-440C-836A-C8400D4EDEE8}" type="datetime1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8D03-3693-4B5F-9498-135402C67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F543E-C116-4A0E-85B3-5FB151007737}" type="datetime1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8D03-3693-4B5F-9498-135402C67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3C3B-C768-4D3C-A2F5-577B082BCE09}" type="datetime1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8D03-3693-4B5F-9498-135402C67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C607-B609-4E67-9804-05B2D7B9A099}" type="datetime1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8D03-3693-4B5F-9498-135402C67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48A2-B3D2-4A7C-8390-5679330663DB}" type="datetime1">
              <a:rPr lang="en-US" smtClean="0"/>
              <a:t>07-May-20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8D03-3693-4B5F-9498-135402C67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F1A0-E26A-4AC1-813C-90FCE06CE3E7}" type="datetime1">
              <a:rPr lang="en-US" smtClean="0"/>
              <a:t>07-May-20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8D03-3693-4B5F-9498-135402C67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FC24-3BC5-4E6E-9B59-AAABF98943C7}" type="datetime1">
              <a:rPr lang="en-US" smtClean="0"/>
              <a:t>07-May-20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8D03-3693-4B5F-9498-135402C67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D6AD-BD4C-4F31-A6F0-B9F8DA4A4EAE}" type="datetime1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8D03-3693-4B5F-9498-135402C67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32E6-C94C-4A19-94A2-3F90A8904329}" type="datetime1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8D03-3693-4B5F-9498-135402C67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B85FA-A3A8-40E0-9B45-D2FA1850F307}" type="datetime1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78D03-3693-4B5F-9498-135402C67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su.edu.pk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Pest of Citrus and </a:t>
            </a:r>
            <a:r>
              <a:rPr lang="en-US" dirty="0" smtClean="0"/>
              <a:t>Mango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Dr. M. Asam Riaz</a:t>
            </a:r>
          </a:p>
          <a:p>
            <a:r>
              <a:rPr lang="en-US" dirty="0" smtClean="0"/>
              <a:t>Assistant Professor</a:t>
            </a:r>
          </a:p>
          <a:p>
            <a:r>
              <a:rPr lang="en-US" dirty="0" smtClean="0"/>
              <a:t>Entomology, College of Agriculture, University of Sargodha, Sargodha, Pakistan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6BD-0F55-4BCF-A827-DC7047B236C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7410" name="Picture 2" descr="UOS">
            <a:hlinkClick r:id="rId2" tooltip="SU - University of Sargodha - logo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0"/>
            <a:ext cx="5029200" cy="120701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8" name="Picture 10" descr="Albury Wodonga Fight the Fruit Fly Associ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4151" y="2667000"/>
            <a:ext cx="1776049" cy="172303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33400"/>
            <a:ext cx="793396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Insect pests of Fruit Crops	Mango fruit fly (</a:t>
            </a:r>
            <a:r>
              <a:rPr lang="en-US" i="1" dirty="0" err="1" smtClean="0"/>
              <a:t>Ceratitis</a:t>
            </a:r>
            <a:r>
              <a:rPr lang="en-US" i="1" dirty="0" smtClean="0"/>
              <a:t> </a:t>
            </a:r>
            <a:r>
              <a:rPr lang="en-US" i="1" dirty="0" err="1" smtClean="0"/>
              <a:t>cosyra</a:t>
            </a:r>
            <a:r>
              <a:rPr lang="en-US" i="1" dirty="0" smtClean="0"/>
              <a:t> </a:t>
            </a:r>
            <a:r>
              <a:rPr lang="en-US" dirty="0" smtClean="0"/>
              <a:t>; </a:t>
            </a:r>
            <a:r>
              <a:rPr lang="en-US" dirty="0" err="1" smtClean="0"/>
              <a:t>Tephritidae</a:t>
            </a:r>
            <a:r>
              <a:rPr lang="en-US" dirty="0" smtClean="0"/>
              <a:t>, </a:t>
            </a:r>
            <a:r>
              <a:rPr lang="en-US" dirty="0" err="1" smtClean="0"/>
              <a:t>Diptera</a:t>
            </a:r>
            <a:r>
              <a:rPr lang="en-US" dirty="0" smtClean="0"/>
              <a:t>)</a:t>
            </a:r>
            <a:endParaRPr lang="en-US" i="1" dirty="0"/>
          </a:p>
        </p:txBody>
      </p:sp>
      <p:pic>
        <p:nvPicPr>
          <p:cNvPr id="135170" name="Picture 2" descr="http://www.infonet-biovision.org/res/res/files/1701.400x40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838201"/>
            <a:ext cx="2590800" cy="2085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5172" name="Picture 4" descr="http://www.cd3wd.com/cd3wd_40/Biovision/export/res/files/326.250x15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4114800"/>
            <a:ext cx="160020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5180" name="Picture 12" descr="http://www.kalamunda.wa.gov.au/files/e0034a0c-f9cb-4ac6-965e-a16e00fe1206/MediterraneanFruitFly_Larva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5057897" y="2485903"/>
            <a:ext cx="2260992" cy="2927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5182" name="Picture 14" descr="http://www.infonet-biovision.org/res/res/files/1684.280x185.clip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4953000"/>
            <a:ext cx="2667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5184" name="Picture 16" descr="http://r4dreview.org/wp-content/uploads/2009/10/11bactrocera-invadens-ovipositing-in-a-mango-frui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6207" y="4953001"/>
            <a:ext cx="2533243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0" y="2438162"/>
            <a:ext cx="4648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Life </a:t>
            </a:r>
            <a:r>
              <a:rPr lang="fr-FR" sz="1400" b="1" dirty="0" err="1" smtClean="0"/>
              <a:t>history</a:t>
            </a:r>
            <a:r>
              <a:rPr lang="fr-FR" sz="1400" b="1" dirty="0" smtClean="0"/>
              <a:t>:</a:t>
            </a:r>
          </a:p>
          <a:p>
            <a:r>
              <a:rPr lang="fr-FR" sz="1400" dirty="0" smtClean="0"/>
              <a:t>Life cycle: 1 – 1.5 </a:t>
            </a:r>
            <a:r>
              <a:rPr lang="fr-FR" sz="1400" dirty="0" err="1" smtClean="0"/>
              <a:t>month</a:t>
            </a:r>
            <a:endParaRPr lang="fr-FR" sz="1400" dirty="0" smtClean="0"/>
          </a:p>
          <a:p>
            <a:r>
              <a:rPr lang="fr-FR" sz="1400" dirty="0" err="1" smtClean="0"/>
              <a:t>Adult</a:t>
            </a:r>
            <a:r>
              <a:rPr lang="fr-FR" sz="1400" dirty="0" smtClean="0"/>
              <a:t>:  4 – 5 </a:t>
            </a:r>
            <a:r>
              <a:rPr lang="fr-FR" sz="1400" dirty="0" err="1" smtClean="0"/>
              <a:t>days</a:t>
            </a:r>
            <a:endParaRPr lang="fr-FR" sz="1400" dirty="0" smtClean="0"/>
          </a:p>
          <a:p>
            <a:r>
              <a:rPr lang="fr-FR" sz="1400" dirty="0" err="1" smtClean="0"/>
              <a:t>Eggs</a:t>
            </a:r>
            <a:r>
              <a:rPr lang="fr-FR" sz="1400" dirty="0" smtClean="0"/>
              <a:t>: </a:t>
            </a:r>
            <a:r>
              <a:rPr lang="fr-FR" sz="1400" dirty="0" err="1" smtClean="0"/>
              <a:t>Hatching</a:t>
            </a:r>
            <a:r>
              <a:rPr lang="fr-FR" sz="1400" dirty="0" smtClean="0"/>
              <a:t> </a:t>
            </a:r>
            <a:r>
              <a:rPr lang="fr-FR" sz="1400" dirty="0" err="1" smtClean="0"/>
              <a:t>takes</a:t>
            </a:r>
            <a:r>
              <a:rPr lang="fr-FR" sz="1400" dirty="0" smtClean="0"/>
              <a:t> place in 2 – 3 </a:t>
            </a:r>
            <a:r>
              <a:rPr lang="fr-FR" sz="1400" dirty="0" err="1" smtClean="0"/>
              <a:t>days</a:t>
            </a:r>
            <a:r>
              <a:rPr lang="fr-FR" sz="1400" dirty="0" smtClean="0"/>
              <a:t>.</a:t>
            </a:r>
          </a:p>
          <a:p>
            <a:r>
              <a:rPr lang="fr-FR" sz="1400" dirty="0" err="1" smtClean="0"/>
              <a:t>Larvae</a:t>
            </a:r>
            <a:r>
              <a:rPr lang="fr-FR" sz="1400" dirty="0" smtClean="0"/>
              <a:t>: One to </a:t>
            </a:r>
            <a:r>
              <a:rPr lang="fr-FR" sz="1400" dirty="0" err="1" smtClean="0"/>
              <a:t>two</a:t>
            </a:r>
            <a:r>
              <a:rPr lang="fr-FR" sz="1400" dirty="0" smtClean="0"/>
              <a:t> </a:t>
            </a:r>
            <a:r>
              <a:rPr lang="fr-FR" sz="1400" dirty="0" err="1" smtClean="0"/>
              <a:t>weeks</a:t>
            </a:r>
            <a:endParaRPr lang="fr-FR" sz="1400" dirty="0" smtClean="0"/>
          </a:p>
          <a:p>
            <a:r>
              <a:rPr lang="fr-FR" sz="1400" dirty="0" err="1" smtClean="0"/>
              <a:t>Pupa</a:t>
            </a:r>
            <a:r>
              <a:rPr lang="fr-FR" sz="1400" dirty="0" smtClean="0"/>
              <a:t>: 2-3 </a:t>
            </a:r>
            <a:r>
              <a:rPr lang="fr-FR" sz="1400" dirty="0" err="1" smtClean="0"/>
              <a:t>weeks</a:t>
            </a:r>
            <a:endParaRPr lang="fr-FR" sz="1400" dirty="0" smtClean="0"/>
          </a:p>
          <a:p>
            <a:r>
              <a:rPr lang="fr-FR" sz="1400" dirty="0" smtClean="0"/>
              <a:t>No. Of </a:t>
            </a:r>
            <a:r>
              <a:rPr lang="fr-FR" sz="1400" dirty="0" err="1" smtClean="0"/>
              <a:t>generations</a:t>
            </a:r>
            <a:r>
              <a:rPr lang="fr-FR" sz="1400" dirty="0" smtClean="0"/>
              <a:t>: 2 per </a:t>
            </a:r>
            <a:r>
              <a:rPr lang="fr-FR" sz="1400" dirty="0" err="1" smtClean="0"/>
              <a:t>year</a:t>
            </a:r>
            <a:endParaRPr lang="fr-FR" sz="14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0" y="1268849"/>
            <a:ext cx="5867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b="1" dirty="0" smtClean="0"/>
              <a:t>Identification</a:t>
            </a:r>
            <a:endParaRPr lang="fr-FR" sz="1400" dirty="0" smtClean="0"/>
          </a:p>
          <a:p>
            <a:pPr algn="just"/>
            <a:r>
              <a:rPr lang="fr-FR" sz="1400" dirty="0" err="1" smtClean="0"/>
              <a:t>Adult</a:t>
            </a:r>
            <a:r>
              <a:rPr lang="fr-FR" sz="1400" dirty="0" smtClean="0"/>
              <a:t>: </a:t>
            </a:r>
            <a:r>
              <a:rPr lang="fr-FR" sz="1400" dirty="0" err="1" smtClean="0"/>
              <a:t>Brownish</a:t>
            </a:r>
            <a:r>
              <a:rPr lang="fr-FR" sz="1400" dirty="0" smtClean="0"/>
              <a:t> </a:t>
            </a:r>
            <a:r>
              <a:rPr lang="fr-FR" sz="1400" dirty="0" err="1" smtClean="0"/>
              <a:t>yellow</a:t>
            </a:r>
            <a:r>
              <a:rPr lang="fr-FR" sz="1400" dirty="0" smtClean="0"/>
              <a:t> </a:t>
            </a:r>
            <a:r>
              <a:rPr lang="fr-FR" sz="1400" dirty="0" err="1" smtClean="0"/>
              <a:t>with</a:t>
            </a:r>
            <a:r>
              <a:rPr lang="fr-FR" sz="1400" dirty="0" smtClean="0"/>
              <a:t> </a:t>
            </a:r>
            <a:r>
              <a:rPr lang="fr-FR" sz="1400" dirty="0" err="1" smtClean="0"/>
              <a:t>shinny</a:t>
            </a:r>
            <a:r>
              <a:rPr lang="fr-FR" sz="1400" dirty="0" smtClean="0"/>
              <a:t> black spots, </a:t>
            </a:r>
            <a:r>
              <a:rPr lang="fr-FR" sz="1400" dirty="0" err="1" smtClean="0"/>
              <a:t>wings</a:t>
            </a:r>
            <a:r>
              <a:rPr lang="fr-FR" sz="1400" dirty="0" smtClean="0"/>
              <a:t> are </a:t>
            </a:r>
            <a:r>
              <a:rPr lang="fr-FR" sz="1400" dirty="0" err="1" smtClean="0"/>
              <a:t>spotted</a:t>
            </a:r>
            <a:endParaRPr lang="fr-FR" sz="1400" dirty="0" smtClean="0"/>
          </a:p>
          <a:p>
            <a:pPr algn="just"/>
            <a:r>
              <a:rPr lang="fr-FR" sz="1400" dirty="0" err="1" smtClean="0"/>
              <a:t>Eggs</a:t>
            </a:r>
            <a:r>
              <a:rPr lang="fr-FR" sz="1400" dirty="0" smtClean="0"/>
              <a:t>: </a:t>
            </a:r>
            <a:r>
              <a:rPr lang="fr-FR" sz="1400" dirty="0" err="1" smtClean="0"/>
              <a:t>Whitish</a:t>
            </a:r>
            <a:r>
              <a:rPr lang="fr-FR" sz="1400" dirty="0" smtClean="0"/>
              <a:t> </a:t>
            </a:r>
            <a:r>
              <a:rPr lang="fr-FR" sz="1400" dirty="0" err="1" smtClean="0"/>
              <a:t>yellow</a:t>
            </a:r>
            <a:r>
              <a:rPr lang="fr-FR" sz="1400" dirty="0" smtClean="0"/>
              <a:t> </a:t>
            </a:r>
            <a:r>
              <a:rPr lang="fr-FR" sz="1400" dirty="0" err="1" smtClean="0"/>
              <a:t>elongated</a:t>
            </a:r>
            <a:r>
              <a:rPr lang="fr-FR" sz="1400" dirty="0" smtClean="0"/>
              <a:t> </a:t>
            </a:r>
            <a:r>
              <a:rPr lang="fr-FR" sz="1400" dirty="0" err="1" smtClean="0"/>
              <a:t>eggs</a:t>
            </a:r>
            <a:r>
              <a:rPr lang="fr-FR" sz="1400" dirty="0" smtClean="0"/>
              <a:t> laid </a:t>
            </a:r>
            <a:r>
              <a:rPr lang="fr-FR" sz="1400" dirty="0" err="1" smtClean="0"/>
              <a:t>inside</a:t>
            </a:r>
            <a:r>
              <a:rPr lang="fr-FR" sz="1400" dirty="0" smtClean="0"/>
              <a:t> the mature green fruits.</a:t>
            </a:r>
          </a:p>
          <a:p>
            <a:pPr algn="just"/>
            <a:r>
              <a:rPr lang="fr-FR" sz="1400" dirty="0" err="1" smtClean="0"/>
              <a:t>Larvae</a:t>
            </a:r>
            <a:r>
              <a:rPr lang="fr-FR" sz="1400" dirty="0" smtClean="0"/>
              <a:t>: </a:t>
            </a:r>
            <a:r>
              <a:rPr lang="fr-FR" sz="1400" dirty="0" err="1" smtClean="0"/>
              <a:t>Apodous</a:t>
            </a:r>
            <a:r>
              <a:rPr lang="fr-FR" sz="1400" dirty="0" smtClean="0"/>
              <a:t>, </a:t>
            </a:r>
            <a:r>
              <a:rPr lang="fr-FR" sz="1400" dirty="0" err="1" smtClean="0"/>
              <a:t>creamy</a:t>
            </a:r>
            <a:r>
              <a:rPr lang="fr-FR" sz="1400" dirty="0" smtClean="0"/>
              <a:t> white </a:t>
            </a:r>
            <a:r>
              <a:rPr lang="fr-FR" sz="1400" dirty="0" err="1" smtClean="0"/>
              <a:t>maggots</a:t>
            </a:r>
            <a:endParaRPr lang="fr-FR" sz="1400" dirty="0" smtClean="0"/>
          </a:p>
          <a:p>
            <a:pPr algn="just"/>
            <a:r>
              <a:rPr lang="fr-FR" sz="1400" dirty="0" err="1" smtClean="0"/>
              <a:t>Pupa</a:t>
            </a:r>
            <a:r>
              <a:rPr lang="fr-FR" sz="1400" dirty="0" smtClean="0"/>
              <a:t>: </a:t>
            </a:r>
            <a:r>
              <a:rPr lang="fr-FR" sz="1400" dirty="0" err="1" smtClean="0"/>
              <a:t>Yellowish</a:t>
            </a:r>
            <a:r>
              <a:rPr lang="fr-FR" sz="1400" dirty="0" smtClean="0"/>
              <a:t> </a:t>
            </a:r>
            <a:r>
              <a:rPr lang="fr-FR" sz="1400" dirty="0" err="1" smtClean="0"/>
              <a:t>brown</a:t>
            </a:r>
            <a:r>
              <a:rPr lang="fr-FR" sz="1400" dirty="0" smtClean="0"/>
              <a:t> in </a:t>
            </a:r>
            <a:r>
              <a:rPr lang="fr-FR" sz="1400" dirty="0" err="1" smtClean="0"/>
              <a:t>color</a:t>
            </a:r>
            <a:r>
              <a:rPr lang="fr-FR" sz="1400" dirty="0" smtClean="0"/>
              <a:t> (in 5-10 cm </a:t>
            </a:r>
            <a:r>
              <a:rPr lang="fr-FR" sz="1400" dirty="0" err="1" smtClean="0"/>
              <a:t>upper</a:t>
            </a:r>
            <a:r>
              <a:rPr lang="fr-FR" sz="1400" dirty="0" smtClean="0"/>
              <a:t> </a:t>
            </a:r>
            <a:r>
              <a:rPr lang="fr-FR" sz="1400" dirty="0" err="1" smtClean="0"/>
              <a:t>soil</a:t>
            </a:r>
            <a:r>
              <a:rPr lang="fr-FR" sz="1400" dirty="0" smtClean="0"/>
              <a:t> layer)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3975318"/>
            <a:ext cx="746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/>
              <a:t>Damage: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Active period: March to November</a:t>
            </a:r>
          </a:p>
          <a:p>
            <a:pPr marL="342900" indent="-342900" algn="just"/>
            <a:r>
              <a:rPr lang="en-US" sz="1400" dirty="0" smtClean="0"/>
              <a:t>	(</a:t>
            </a:r>
            <a:r>
              <a:rPr lang="en-US" sz="1400" dirty="0" err="1" smtClean="0"/>
              <a:t>Pupal</a:t>
            </a:r>
            <a:r>
              <a:rPr lang="en-US" sz="1400" dirty="0" smtClean="0"/>
              <a:t> hibernation: November to </a:t>
            </a:r>
            <a:r>
              <a:rPr lang="en-US" sz="1400" dirty="0" err="1" smtClean="0"/>
              <a:t>Feburary</a:t>
            </a:r>
            <a:r>
              <a:rPr lang="en-US" sz="1400" dirty="0" smtClean="0"/>
              <a:t>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Maximum damage caused in August to November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Egg-laying in fruits by puncturing with ovipositors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1400" dirty="0" err="1" smtClean="0"/>
              <a:t>Attacked</a:t>
            </a:r>
            <a:r>
              <a:rPr lang="fr-FR" sz="1400" dirty="0" smtClean="0"/>
              <a:t> fruit skin </a:t>
            </a:r>
            <a:r>
              <a:rPr lang="fr-FR" sz="1400" dirty="0" err="1" smtClean="0"/>
              <a:t>got</a:t>
            </a:r>
            <a:r>
              <a:rPr lang="fr-FR" sz="1400" dirty="0" smtClean="0"/>
              <a:t> </a:t>
            </a:r>
            <a:r>
              <a:rPr lang="fr-FR" sz="1400" dirty="0" err="1" smtClean="0"/>
              <a:t>rotten</a:t>
            </a:r>
            <a:r>
              <a:rPr lang="fr-FR" sz="1400" dirty="0" smtClean="0"/>
              <a:t>, </a:t>
            </a:r>
            <a:r>
              <a:rPr lang="fr-FR" sz="1400" dirty="0" err="1" smtClean="0"/>
              <a:t>giving</a:t>
            </a:r>
            <a:r>
              <a:rPr lang="fr-FR" sz="1400" dirty="0" smtClean="0"/>
              <a:t> </a:t>
            </a:r>
            <a:r>
              <a:rPr lang="fr-FR" sz="1400" dirty="0" err="1" smtClean="0"/>
              <a:t>strong</a:t>
            </a:r>
            <a:r>
              <a:rPr lang="fr-FR" sz="1400" dirty="0" smtClean="0"/>
              <a:t> </a:t>
            </a:r>
            <a:r>
              <a:rPr lang="fr-FR" sz="1400" dirty="0" err="1" smtClean="0"/>
              <a:t>smell</a:t>
            </a:r>
            <a:endParaRPr lang="fr-FR" sz="1400" dirty="0" smtClean="0"/>
          </a:p>
          <a:p>
            <a:pPr marL="342900" indent="-342900" algn="just"/>
            <a:r>
              <a:rPr lang="fr-FR" sz="1400" dirty="0" smtClean="0"/>
              <a:t>         and </a:t>
            </a:r>
            <a:r>
              <a:rPr lang="fr-FR" sz="1400" dirty="0" err="1" smtClean="0"/>
              <a:t>contain</a:t>
            </a:r>
            <a:r>
              <a:rPr lang="fr-FR" sz="1400" dirty="0" smtClean="0"/>
              <a:t> </a:t>
            </a:r>
            <a:r>
              <a:rPr lang="fr-FR" sz="1400" dirty="0" err="1" smtClean="0"/>
              <a:t>several</a:t>
            </a:r>
            <a:r>
              <a:rPr lang="fr-FR" sz="1400" dirty="0" smtClean="0"/>
              <a:t> </a:t>
            </a:r>
            <a:r>
              <a:rPr lang="fr-FR" sz="1400" dirty="0" err="1" smtClean="0"/>
              <a:t>maggots</a:t>
            </a:r>
            <a:r>
              <a:rPr lang="fr-FR" sz="1400" dirty="0" smtClean="0"/>
              <a:t> </a:t>
            </a:r>
            <a:r>
              <a:rPr lang="fr-FR" sz="1400" dirty="0" err="1" smtClean="0"/>
              <a:t>later</a:t>
            </a:r>
            <a:r>
              <a:rPr lang="fr-FR" sz="1400" dirty="0" smtClean="0"/>
              <a:t> on.</a:t>
            </a:r>
            <a:endParaRPr lang="en-US" sz="1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Fruit quality deteriorate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911423"/>
            <a:ext cx="4953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Host plants: </a:t>
            </a:r>
            <a:r>
              <a:rPr lang="en-US" sz="1400" dirty="0" smtClean="0"/>
              <a:t>Mango, guava, </a:t>
            </a:r>
            <a:r>
              <a:rPr lang="en-US" sz="1400" dirty="0" err="1" smtClean="0"/>
              <a:t>ber</a:t>
            </a:r>
            <a:r>
              <a:rPr lang="en-US" sz="1400" dirty="0" smtClean="0"/>
              <a:t>, peach</a:t>
            </a:r>
            <a:endParaRPr lang="fr-FR" sz="1400" dirty="0"/>
          </a:p>
        </p:txBody>
      </p:sp>
      <p:sp>
        <p:nvSpPr>
          <p:cNvPr id="24" name="Rectangle 23"/>
          <p:cNvSpPr/>
          <p:nvPr/>
        </p:nvSpPr>
        <p:spPr>
          <a:xfrm>
            <a:off x="0" y="1066800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  <a:r>
              <a:rPr lang="en-US" sz="1400" dirty="0" smtClean="0"/>
              <a:t>A destructive pest of Mango plant/ fairly distributed in mango orchards</a:t>
            </a:r>
            <a:endParaRPr lang="fr-FR" sz="1400" dirty="0" smtClean="0"/>
          </a:p>
        </p:txBody>
      </p:sp>
      <p:pic>
        <p:nvPicPr>
          <p:cNvPr id="20484" name="Picture 4" descr="http://media.cmgdigital.com/shared/img/photos/2012/03/31/19/bc/fruit_fly_trap_481640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5562600"/>
            <a:ext cx="1718733" cy="1160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7924800" y="3429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eggs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181600" y="4495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Larvae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00" y="4495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Pupae</a:t>
            </a:r>
            <a:endParaRPr lang="en-US" b="1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8D03-3693-4B5F-9498-135402C6715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09600"/>
            <a:ext cx="6629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Control:</a:t>
            </a:r>
          </a:p>
          <a:p>
            <a:pPr marL="344488" indent="-344488">
              <a:buFont typeface="+mj-lt"/>
              <a:buAutoNum type="arabicPeriod"/>
            </a:pPr>
            <a:r>
              <a:rPr lang="fr-FR" dirty="0" smtClean="0"/>
              <a:t> </a:t>
            </a:r>
            <a:r>
              <a:rPr lang="fr-FR" dirty="0" err="1" smtClean="0"/>
              <a:t>Plouging</a:t>
            </a:r>
            <a:r>
              <a:rPr lang="fr-FR" dirty="0" smtClean="0"/>
              <a:t> of </a:t>
            </a:r>
            <a:r>
              <a:rPr lang="fr-FR" dirty="0" err="1" smtClean="0"/>
              <a:t>soil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</a:t>
            </a:r>
            <a:r>
              <a:rPr lang="fr-FR" dirty="0" err="1" smtClean="0"/>
              <a:t>tree</a:t>
            </a:r>
            <a:r>
              <a:rPr lang="fr-FR" dirty="0" smtClean="0"/>
              <a:t> </a:t>
            </a:r>
            <a:r>
              <a:rPr lang="fr-FR" dirty="0" err="1" smtClean="0"/>
              <a:t>trunk</a:t>
            </a:r>
            <a:endParaRPr lang="fr-FR" dirty="0" smtClean="0"/>
          </a:p>
          <a:p>
            <a:pPr marL="344488" indent="-344488">
              <a:buFont typeface="+mj-lt"/>
              <a:buAutoNum type="arabicPeriod"/>
            </a:pPr>
            <a:r>
              <a:rPr lang="fr-FR" dirty="0" smtClean="0"/>
              <a:t> </a:t>
            </a:r>
            <a:r>
              <a:rPr lang="fr-FR" dirty="0" err="1" smtClean="0"/>
              <a:t>Regular</a:t>
            </a:r>
            <a:r>
              <a:rPr lang="fr-FR" dirty="0" smtClean="0"/>
              <a:t> </a:t>
            </a:r>
            <a:r>
              <a:rPr lang="fr-FR" dirty="0" err="1" smtClean="0"/>
              <a:t>removal</a:t>
            </a:r>
            <a:r>
              <a:rPr lang="fr-FR" dirty="0" smtClean="0"/>
              <a:t>  and destruction of </a:t>
            </a:r>
            <a:r>
              <a:rPr lang="fr-FR" dirty="0" err="1" smtClean="0"/>
              <a:t>rottened</a:t>
            </a:r>
            <a:r>
              <a:rPr lang="fr-FR" dirty="0" smtClean="0"/>
              <a:t> and </a:t>
            </a:r>
            <a:r>
              <a:rPr lang="fr-FR" dirty="0" err="1" smtClean="0"/>
              <a:t>fallen</a:t>
            </a:r>
            <a:r>
              <a:rPr lang="fr-FR" dirty="0" smtClean="0"/>
              <a:t> fruits</a:t>
            </a:r>
          </a:p>
          <a:p>
            <a:pPr marL="344488" indent="-344488">
              <a:buFont typeface="+mj-lt"/>
              <a:buAutoNum type="arabicPeriod"/>
            </a:pPr>
            <a:r>
              <a:rPr lang="fr-FR" dirty="0" smtClean="0"/>
              <a:t> </a:t>
            </a:r>
            <a:r>
              <a:rPr lang="fr-FR" dirty="0" err="1" smtClean="0"/>
              <a:t>Pheromone</a:t>
            </a:r>
            <a:r>
              <a:rPr lang="fr-FR" dirty="0" smtClean="0"/>
              <a:t> </a:t>
            </a:r>
            <a:r>
              <a:rPr lang="fr-FR" dirty="0" err="1" smtClean="0"/>
              <a:t>traps</a:t>
            </a:r>
            <a:r>
              <a:rPr lang="fr-FR" dirty="0" smtClean="0"/>
              <a:t> 10/A (</a:t>
            </a:r>
            <a:r>
              <a:rPr lang="fr-FR" dirty="0" err="1" smtClean="0"/>
              <a:t>methyl</a:t>
            </a:r>
            <a:r>
              <a:rPr lang="fr-FR" dirty="0" smtClean="0"/>
              <a:t> </a:t>
            </a:r>
            <a:r>
              <a:rPr lang="fr-FR" dirty="0" err="1" smtClean="0"/>
              <a:t>eugenol</a:t>
            </a:r>
            <a:r>
              <a:rPr lang="fr-FR" dirty="0" smtClean="0"/>
              <a:t> </a:t>
            </a:r>
            <a:r>
              <a:rPr lang="fr-FR" dirty="0" err="1" smtClean="0"/>
              <a:t>oil</a:t>
            </a:r>
            <a:r>
              <a:rPr lang="fr-FR" dirty="0" smtClean="0"/>
              <a:t>)</a:t>
            </a:r>
          </a:p>
          <a:p>
            <a:pPr marL="344488" indent="-344488">
              <a:buFont typeface="+mj-lt"/>
              <a:buAutoNum type="arabicPeriod"/>
            </a:pPr>
            <a:r>
              <a:rPr lang="fr-FR" dirty="0" smtClean="0"/>
              <a:t>Poison </a:t>
            </a:r>
            <a:r>
              <a:rPr lang="fr-FR" dirty="0" err="1" smtClean="0"/>
              <a:t>traps</a:t>
            </a:r>
            <a:r>
              <a:rPr lang="fr-FR" dirty="0" smtClean="0"/>
              <a:t> (5 liter water+ 1.5 kg molasses + </a:t>
            </a:r>
            <a:r>
              <a:rPr lang="fr-FR" dirty="0" err="1" smtClean="0"/>
              <a:t>Triazophos</a:t>
            </a:r>
            <a:r>
              <a:rPr lang="fr-FR" dirty="0" smtClean="0"/>
              <a:t> 60ml) </a:t>
            </a:r>
            <a:r>
              <a:rPr lang="fr-FR" dirty="0" err="1" smtClean="0"/>
              <a:t>hanging</a:t>
            </a:r>
            <a:r>
              <a:rPr lang="fr-FR" dirty="0" smtClean="0"/>
              <a:t> in </a:t>
            </a:r>
            <a:r>
              <a:rPr lang="fr-FR" dirty="0" err="1" smtClean="0"/>
              <a:t>small</a:t>
            </a:r>
            <a:r>
              <a:rPr lang="fr-FR" dirty="0" smtClean="0"/>
              <a:t> </a:t>
            </a:r>
            <a:r>
              <a:rPr lang="fr-FR" smtClean="0"/>
              <a:t>cups</a:t>
            </a:r>
            <a:endParaRPr lang="fr-FR" dirty="0" smtClean="0"/>
          </a:p>
          <a:p>
            <a:pPr marL="344488" indent="-344488">
              <a:buFont typeface="+mj-lt"/>
              <a:buAutoNum type="arabicPeriod"/>
            </a:pPr>
            <a:r>
              <a:rPr lang="fr-FR" dirty="0" smtClean="0"/>
              <a:t> </a:t>
            </a:r>
            <a:r>
              <a:rPr lang="fr-FR" dirty="0" err="1" smtClean="0"/>
              <a:t>Chemical</a:t>
            </a:r>
            <a:r>
              <a:rPr lang="fr-FR" dirty="0" smtClean="0"/>
              <a:t> control </a:t>
            </a:r>
          </a:p>
          <a:p>
            <a:pPr marL="1716088" lvl="3" indent="-344488">
              <a:buFont typeface="Arial" pitchFamily="34" charset="0"/>
              <a:buChar char="•"/>
            </a:pPr>
            <a:r>
              <a:rPr lang="fr-FR" dirty="0" err="1" smtClean="0"/>
              <a:t>Spinosad</a:t>
            </a:r>
            <a:r>
              <a:rPr lang="fr-FR" dirty="0" smtClean="0"/>
              <a:t>+</a:t>
            </a:r>
            <a:r>
              <a:rPr lang="fr-FR" dirty="0" err="1" smtClean="0"/>
              <a:t>protein</a:t>
            </a:r>
            <a:r>
              <a:rPr lang="fr-FR" dirty="0" smtClean="0"/>
              <a:t> </a:t>
            </a:r>
            <a:r>
              <a:rPr lang="fr-FR" dirty="0" err="1" smtClean="0"/>
              <a:t>hydrolysate</a:t>
            </a:r>
            <a:r>
              <a:rPr lang="fr-FR" dirty="0" smtClean="0"/>
              <a:t> (GF-120, </a:t>
            </a:r>
            <a:r>
              <a:rPr lang="fr-FR" dirty="0" err="1" smtClean="0"/>
              <a:t>Arista</a:t>
            </a:r>
            <a:r>
              <a:rPr lang="fr-FR" dirty="0" smtClean="0"/>
              <a:t> ) 500ml</a:t>
            </a:r>
          </a:p>
          <a:p>
            <a:pPr marL="1716088" lvl="3" indent="-344488">
              <a:buFont typeface="Arial" pitchFamily="34" charset="0"/>
              <a:buChar char="•"/>
            </a:pPr>
            <a:r>
              <a:rPr lang="fr-FR" dirty="0" err="1" smtClean="0"/>
              <a:t>Tricholorphon</a:t>
            </a:r>
            <a:r>
              <a:rPr lang="fr-FR" dirty="0" smtClean="0"/>
              <a:t> (</a:t>
            </a:r>
            <a:r>
              <a:rPr lang="fr-FR" dirty="0" err="1" smtClean="0"/>
              <a:t>Dipterex</a:t>
            </a:r>
            <a:r>
              <a:rPr lang="fr-FR" dirty="0" smtClean="0"/>
              <a:t> 30 T 60, ICI) 100 grams</a:t>
            </a:r>
          </a:p>
          <a:p>
            <a:pPr marL="1716088" lvl="3" indent="-344488"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Malathion</a:t>
            </a:r>
            <a:r>
              <a:rPr lang="fr-FR" dirty="0" smtClean="0"/>
              <a:t> 250 ml+</a:t>
            </a:r>
            <a:r>
              <a:rPr lang="fr-FR" dirty="0" err="1" smtClean="0"/>
              <a:t>protein</a:t>
            </a:r>
            <a:r>
              <a:rPr lang="fr-FR" dirty="0" smtClean="0"/>
              <a:t> </a:t>
            </a:r>
            <a:r>
              <a:rPr lang="fr-FR" dirty="0" err="1" smtClean="0"/>
              <a:t>hydrolysate</a:t>
            </a:r>
            <a:r>
              <a:rPr lang="fr-FR" dirty="0" smtClean="0"/>
              <a:t> 500 (</a:t>
            </a:r>
            <a:r>
              <a:rPr lang="fr-FR" dirty="0" err="1" smtClean="0"/>
              <a:t>Bioguard</a:t>
            </a:r>
            <a:r>
              <a:rPr lang="fr-FR" dirty="0" smtClean="0"/>
              <a:t> plus, </a:t>
            </a:r>
            <a:r>
              <a:rPr lang="fr-FR" dirty="0" err="1" smtClean="0"/>
              <a:t>Evyol</a:t>
            </a:r>
            <a:r>
              <a:rPr lang="fr-FR" dirty="0" smtClean="0"/>
              <a:t> group)  </a:t>
            </a:r>
          </a:p>
          <a:p>
            <a:pPr marL="1716088" lvl="3" indent="-344488">
              <a:buFont typeface="Arial" pitchFamily="34" charset="0"/>
              <a:buChar char="•"/>
            </a:pPr>
            <a:r>
              <a:rPr lang="fr-FR" dirty="0" err="1" smtClean="0"/>
              <a:t>Dimethoate</a:t>
            </a:r>
            <a:r>
              <a:rPr lang="fr-FR" dirty="0" smtClean="0"/>
              <a:t> (</a:t>
            </a:r>
            <a:r>
              <a:rPr lang="fr-FR" dirty="0" err="1" smtClean="0"/>
              <a:t>Danadim</a:t>
            </a:r>
            <a:r>
              <a:rPr lang="fr-FR" dirty="0" smtClean="0"/>
              <a:t> 40EC, </a:t>
            </a:r>
            <a:r>
              <a:rPr lang="fr-FR" dirty="0" err="1" smtClean="0"/>
              <a:t>Swat</a:t>
            </a:r>
            <a:r>
              <a:rPr lang="fr-FR" dirty="0" smtClean="0"/>
              <a:t> Agro) 330 grams</a:t>
            </a:r>
            <a:r>
              <a:rPr lang="fr-FR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8D03-3693-4B5F-9498-135402C6715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56575" cy="7778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/>
              <a:t>Major Pests of Citrus and Missing links in their Control</a:t>
            </a:r>
            <a:endParaRPr lang="en-US" sz="3200" dirty="0"/>
          </a:p>
        </p:txBody>
      </p:sp>
      <p:sp>
        <p:nvSpPr>
          <p:cNvPr id="6147" name="Text Placeholder 1"/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8382000" cy="4059238"/>
          </a:xfrm>
        </p:spPr>
        <p:txBody>
          <a:bodyPr>
            <a:normAutofit lnSpcReduction="10000"/>
          </a:bodyPr>
          <a:lstStyle/>
          <a:p>
            <a:pPr lvl="1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Citrus leaf minor		(Feb – March &amp; Sep. October)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Asiatic </a:t>
            </a:r>
            <a:r>
              <a:rPr lang="en-US" sz="2400" dirty="0" err="1" smtClean="0">
                <a:solidFill>
                  <a:schemeClr val="tx1"/>
                </a:solidFill>
              </a:rPr>
              <a:t>Psyllid</a:t>
            </a:r>
            <a:r>
              <a:rPr lang="en-US" sz="2400" dirty="0" smtClean="0">
                <a:solidFill>
                  <a:schemeClr val="tx1"/>
                </a:solidFill>
              </a:rPr>
              <a:t>		(Spring Growth and September)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Citrus </a:t>
            </a:r>
            <a:r>
              <a:rPr lang="en-US" sz="2400" dirty="0" err="1" smtClean="0">
                <a:solidFill>
                  <a:schemeClr val="tx1"/>
                </a:solidFill>
              </a:rPr>
              <a:t>catterpillar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lvl="1">
              <a:buFont typeface="Arial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Thrips</a:t>
            </a:r>
            <a:r>
              <a:rPr lang="en-US" sz="2400" dirty="0" smtClean="0">
                <a:solidFill>
                  <a:schemeClr val="tx1"/>
                </a:solidFill>
              </a:rPr>
              <a:t> 			(March)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Flies (White fly, 		(Spring and July to October)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black fly Fruit fly)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Mites 			(Spring to Summer Season)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Scales 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Cottony Cushion 	(Rainy season)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 Scales 	</a:t>
            </a:r>
            <a:r>
              <a:rPr lang="en-US" dirty="0" smtClean="0">
                <a:solidFill>
                  <a:schemeClr val="tx1"/>
                </a:solidFill>
              </a:rPr>
              <a:t>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E863F-178D-4A1E-A796-110D0811258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	Citrus leaf-miner (</a:t>
            </a:r>
            <a:r>
              <a:rPr lang="en-US" i="1" dirty="0" err="1" smtClean="0"/>
              <a:t>Phylllocnistis</a:t>
            </a:r>
            <a:r>
              <a:rPr lang="en-US" i="1" dirty="0" smtClean="0"/>
              <a:t> </a:t>
            </a:r>
            <a:r>
              <a:rPr lang="en-US" i="1" dirty="0" err="1" smtClean="0"/>
              <a:t>citrella</a:t>
            </a:r>
            <a:r>
              <a:rPr lang="en-US" dirty="0" smtClean="0"/>
              <a:t>; </a:t>
            </a:r>
            <a:r>
              <a:rPr lang="en-US" dirty="0" err="1" smtClean="0"/>
              <a:t>Gracilaridae</a:t>
            </a:r>
            <a:r>
              <a:rPr lang="en-US" dirty="0" smtClean="0"/>
              <a:t>,  Lepidoptera)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r="2529"/>
          <a:stretch>
            <a:fillRect/>
          </a:stretch>
        </p:blipFill>
        <p:spPr bwMode="auto">
          <a:xfrm>
            <a:off x="6248400" y="609600"/>
            <a:ext cx="2895600" cy="2048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2668" y="2514600"/>
            <a:ext cx="3011332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114800"/>
            <a:ext cx="2743200" cy="249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609600"/>
            <a:ext cx="5943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Host plant: citrus, </a:t>
            </a:r>
            <a:r>
              <a:rPr lang="en-US" sz="1400" dirty="0" err="1" smtClean="0"/>
              <a:t>pomelo</a:t>
            </a:r>
            <a:r>
              <a:rPr lang="en-US" sz="1400" dirty="0" smtClean="0"/>
              <a:t>, willow, cinnamon and </a:t>
            </a:r>
          </a:p>
          <a:p>
            <a:r>
              <a:rPr lang="en-US" sz="1400" dirty="0" smtClean="0"/>
              <a:t>Active period: Feb – March &amp; Sep. October</a:t>
            </a:r>
          </a:p>
          <a:p>
            <a:r>
              <a:rPr lang="en-US" sz="1400" b="1" dirty="0" smtClean="0"/>
              <a:t>Egg</a:t>
            </a:r>
            <a:r>
              <a:rPr lang="en-US" sz="1400" dirty="0" smtClean="0"/>
              <a:t>: minute, flattened, transparent eggs; laid singly on young leaves or tender shoots  on the lower surface near midrib; hatch in 2-10 days</a:t>
            </a:r>
          </a:p>
          <a:p>
            <a:r>
              <a:rPr lang="en-US" sz="1400" b="1" dirty="0" smtClean="0"/>
              <a:t>Larvae: </a:t>
            </a:r>
            <a:r>
              <a:rPr lang="en-US" sz="1400" dirty="0" smtClean="0"/>
              <a:t>legless</a:t>
            </a:r>
            <a:r>
              <a:rPr lang="en-US" sz="1400" b="1" dirty="0" smtClean="0"/>
              <a:t>; </a:t>
            </a:r>
            <a:r>
              <a:rPr lang="en-US" sz="1400" dirty="0" smtClean="0"/>
              <a:t>pale yellow with light brown well developed mandible; mine into leaf tissues and remain inside;  larval life 8-16 days; </a:t>
            </a:r>
          </a:p>
          <a:p>
            <a:r>
              <a:rPr lang="en-US" sz="1400" b="1" dirty="0" smtClean="0"/>
              <a:t>Pupae</a:t>
            </a:r>
            <a:r>
              <a:rPr lang="en-US" sz="1400" dirty="0" smtClean="0"/>
              <a:t>: brownish; larvae spin cocoon</a:t>
            </a:r>
            <a:r>
              <a:rPr lang="en-US" sz="1400" b="1" dirty="0" smtClean="0"/>
              <a:t>;</a:t>
            </a:r>
            <a:r>
              <a:rPr lang="en-US" sz="1400" dirty="0" smtClean="0"/>
              <a:t> </a:t>
            </a:r>
            <a:r>
              <a:rPr lang="en-US" sz="1400" dirty="0" err="1" smtClean="0"/>
              <a:t>pupal</a:t>
            </a:r>
            <a:r>
              <a:rPr lang="en-US" sz="1400" dirty="0" smtClean="0"/>
              <a:t> life 5-25 days</a:t>
            </a:r>
          </a:p>
          <a:p>
            <a:r>
              <a:rPr lang="en-US" sz="1400" b="1" dirty="0" smtClean="0"/>
              <a:t>Adult</a:t>
            </a:r>
            <a:r>
              <a:rPr lang="en-US" sz="1400" dirty="0" smtClean="0"/>
              <a:t>: tiny moth, FW have brown stripes  and prominent black spot along tips; HW pure white; both are fringed with hairs</a:t>
            </a:r>
          </a:p>
          <a:p>
            <a:r>
              <a:rPr lang="en-US" sz="1400" b="1" dirty="0" smtClean="0"/>
              <a:t>Damage: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Larvae make </a:t>
            </a:r>
            <a:r>
              <a:rPr lang="en-US" sz="1400" dirty="0" err="1" smtClean="0"/>
              <a:t>zig-zag</a:t>
            </a:r>
            <a:r>
              <a:rPr lang="en-US" sz="1400" dirty="0" smtClean="0"/>
              <a:t> galleries in young leaves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Attacked leaves twist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Brownish patches are formed on older leaves which serve as </a:t>
            </a:r>
            <a:r>
              <a:rPr lang="en-US" sz="1400" dirty="0" err="1" smtClean="0"/>
              <a:t>focii</a:t>
            </a:r>
            <a:r>
              <a:rPr lang="en-US" sz="1400" dirty="0" smtClean="0"/>
              <a:t> of infection for citrus  canker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In larger tree, photosynthesis is </a:t>
            </a:r>
            <a:r>
              <a:rPr lang="en-US" sz="1400" dirty="0" err="1" smtClean="0"/>
              <a:t>severly</a:t>
            </a:r>
            <a:r>
              <a:rPr lang="en-US" sz="1400" dirty="0" smtClean="0"/>
              <a:t> affected, reduction in yield</a:t>
            </a:r>
          </a:p>
          <a:p>
            <a:pPr marL="342900" indent="-342900"/>
            <a:r>
              <a:rPr lang="en-US" sz="1400" dirty="0" smtClean="0"/>
              <a:t>Control: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A pheromone (7Z, 11Z)-7, 11-hexadecadienal) to attract males of CLM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Petroleum oil 2.5-5 ml/L of water reduced the no of mines (Beattie et al 2007-Austral Entomology)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err="1" smtClean="0"/>
              <a:t>Bifenthrin</a:t>
            </a:r>
            <a:r>
              <a:rPr lang="en-US" sz="1400" dirty="0" smtClean="0"/>
              <a:t> (</a:t>
            </a:r>
            <a:r>
              <a:rPr lang="en-US" sz="1400" dirty="0" err="1" smtClean="0"/>
              <a:t>Talstar</a:t>
            </a:r>
            <a:r>
              <a:rPr lang="en-US" sz="1400" dirty="0" smtClean="0"/>
              <a:t> 10 EC, FMC) 250 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Imidacloprid  40ml/100L of water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err="1" smtClean="0"/>
              <a:t>Fenvalerate</a:t>
            </a:r>
            <a:r>
              <a:rPr lang="en-US" sz="1400" dirty="0" smtClean="0"/>
              <a:t>  50 ml /100L of water </a:t>
            </a:r>
          </a:p>
          <a:p>
            <a:pPr marL="342900" indent="-342900"/>
            <a:endParaRPr lang="en-US" sz="1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8D03-3693-4B5F-9498-135402C6715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1" y="228600"/>
            <a:ext cx="906779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Citrus caterpillar (</a:t>
            </a:r>
            <a:r>
              <a:rPr lang="en-US" dirty="0" err="1" smtClean="0"/>
              <a:t>Papilio</a:t>
            </a:r>
            <a:r>
              <a:rPr lang="en-US" dirty="0" smtClean="0"/>
              <a:t> </a:t>
            </a:r>
            <a:r>
              <a:rPr lang="en-US" dirty="0" err="1" smtClean="0"/>
              <a:t>demoleus</a:t>
            </a:r>
            <a:r>
              <a:rPr lang="en-US" dirty="0" smtClean="0"/>
              <a:t>; </a:t>
            </a:r>
            <a:r>
              <a:rPr lang="en-US" dirty="0" err="1" smtClean="0"/>
              <a:t>Papilionidae</a:t>
            </a:r>
            <a:r>
              <a:rPr lang="en-US" dirty="0" smtClean="0"/>
              <a:t>, Lepidoptera)</a:t>
            </a:r>
            <a:endParaRPr lang="en-US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 t="13675" r="25641" b="7692"/>
          <a:stretch>
            <a:fillRect/>
          </a:stretch>
        </p:blipFill>
        <p:spPr bwMode="auto">
          <a:xfrm>
            <a:off x="5486400" y="1752600"/>
            <a:ext cx="22098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t="11039" b="8004"/>
          <a:stretch>
            <a:fillRect/>
          </a:stretch>
        </p:blipFill>
        <p:spPr bwMode="auto">
          <a:xfrm>
            <a:off x="4495800" y="3352800"/>
            <a:ext cx="3083615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 l="9005" t="7907" r="7583" b="5115"/>
          <a:stretch>
            <a:fillRect/>
          </a:stretch>
        </p:blipFill>
        <p:spPr bwMode="auto">
          <a:xfrm>
            <a:off x="7543800" y="990600"/>
            <a:ext cx="16764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6084" t="32990" r="42205" b="5155"/>
          <a:stretch>
            <a:fillRect/>
          </a:stretch>
        </p:blipFill>
        <p:spPr bwMode="auto">
          <a:xfrm>
            <a:off x="6400800" y="762000"/>
            <a:ext cx="12954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25" y="4953000"/>
            <a:ext cx="2505075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609600"/>
            <a:ext cx="5486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Host plant: all </a:t>
            </a:r>
            <a:r>
              <a:rPr lang="en-US" sz="1400" dirty="0" err="1" smtClean="0"/>
              <a:t>varities</a:t>
            </a:r>
            <a:r>
              <a:rPr lang="en-US" sz="1400" dirty="0" smtClean="0"/>
              <a:t> of cultivated and wild citrus and species of family </a:t>
            </a:r>
            <a:r>
              <a:rPr lang="en-US" sz="1400" dirty="0" err="1" smtClean="0"/>
              <a:t>Rutaceae</a:t>
            </a:r>
            <a:endParaRPr lang="en-US" sz="1400" dirty="0" smtClean="0"/>
          </a:p>
          <a:p>
            <a:r>
              <a:rPr lang="en-US" sz="1400" dirty="0" smtClean="0"/>
              <a:t>Active period: March - November</a:t>
            </a:r>
          </a:p>
          <a:p>
            <a:r>
              <a:rPr lang="en-US" sz="1400" b="1" dirty="0" smtClean="0"/>
              <a:t>Egg</a:t>
            </a:r>
            <a:r>
              <a:rPr lang="en-US" sz="1400" dirty="0" smtClean="0"/>
              <a:t>: round, pale yellow; 75-120 eggs/female; laid singly or in groups on tender shoots and fresh leaves on the undersurface; hatch in 3-4 days</a:t>
            </a:r>
          </a:p>
          <a:p>
            <a:r>
              <a:rPr lang="en-US" sz="1400" b="1" dirty="0" smtClean="0"/>
              <a:t>Larvae: </a:t>
            </a:r>
            <a:r>
              <a:rPr lang="en-US" sz="1400" dirty="0" smtClean="0"/>
              <a:t>young larvae are dark brown having white band on the body with spines;  full grown larvae are green; larval life 8-16 days; </a:t>
            </a:r>
          </a:p>
          <a:p>
            <a:r>
              <a:rPr lang="en-US" sz="1400" b="1" dirty="0" smtClean="0"/>
              <a:t>Pupae: </a:t>
            </a:r>
            <a:r>
              <a:rPr lang="en-US" sz="1400" dirty="0" smtClean="0"/>
              <a:t>Pupae are pale green; mature </a:t>
            </a:r>
            <a:r>
              <a:rPr lang="en-US" sz="1400" dirty="0" err="1" smtClean="0"/>
              <a:t>larve</a:t>
            </a:r>
            <a:r>
              <a:rPr lang="en-US" sz="1400" dirty="0" smtClean="0"/>
              <a:t> spin </a:t>
            </a:r>
            <a:r>
              <a:rPr lang="en-US" sz="1400" dirty="0" err="1" smtClean="0"/>
              <a:t>gridle</a:t>
            </a:r>
            <a:r>
              <a:rPr lang="en-US" sz="1400" dirty="0" smtClean="0"/>
              <a:t> around its body and pupate on </a:t>
            </a:r>
            <a:r>
              <a:rPr lang="en-US" sz="1400" dirty="0" err="1" smtClean="0"/>
              <a:t>twing</a:t>
            </a:r>
            <a:r>
              <a:rPr lang="en-US" sz="1400" dirty="0" smtClean="0"/>
              <a:t>, dry stick or raised structure; hibernate in </a:t>
            </a:r>
            <a:r>
              <a:rPr lang="en-US" sz="1400" dirty="0" err="1" smtClean="0"/>
              <a:t>pupal</a:t>
            </a:r>
            <a:r>
              <a:rPr lang="en-US" sz="1400" dirty="0" smtClean="0"/>
              <a:t> stage; </a:t>
            </a:r>
            <a:r>
              <a:rPr lang="en-US" sz="1400" dirty="0" err="1" smtClean="0"/>
              <a:t>pupal</a:t>
            </a:r>
            <a:r>
              <a:rPr lang="en-US" sz="1400" dirty="0" smtClean="0"/>
              <a:t> life 8 days</a:t>
            </a:r>
          </a:p>
          <a:p>
            <a:r>
              <a:rPr lang="en-US" sz="1400" b="1" dirty="0" smtClean="0"/>
              <a:t>Adult</a:t>
            </a:r>
            <a:r>
              <a:rPr lang="en-US" sz="1400" dirty="0" smtClean="0"/>
              <a:t>: head and thorax black, wing dully black with yellow markings</a:t>
            </a:r>
          </a:p>
          <a:p>
            <a:r>
              <a:rPr lang="en-US" sz="1400" b="1" dirty="0" smtClean="0"/>
              <a:t>Damage: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feed on fresh leaves and terminal shoots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Destroy nursery plants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Heavily attacked plants bear no fruits</a:t>
            </a:r>
          </a:p>
          <a:p>
            <a:pPr marL="342900" indent="-342900"/>
            <a:r>
              <a:rPr lang="en-US" sz="1400" dirty="0" smtClean="0"/>
              <a:t>Control: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Hand picking and destruction of larvae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Use of </a:t>
            </a:r>
            <a:r>
              <a:rPr lang="en-US" sz="1400" dirty="0" err="1" smtClean="0"/>
              <a:t>entomopathogenous</a:t>
            </a:r>
            <a:r>
              <a:rPr lang="en-US" sz="1400" dirty="0" smtClean="0"/>
              <a:t> fungus, </a:t>
            </a:r>
            <a:r>
              <a:rPr lang="en-US" sz="1400" i="1" dirty="0" smtClean="0"/>
              <a:t>Bacillus </a:t>
            </a:r>
            <a:r>
              <a:rPr lang="en-US" sz="1400" i="1" dirty="0" err="1" smtClean="0"/>
              <a:t>thuringiensis</a:t>
            </a:r>
            <a:endParaRPr lang="en-US" sz="1400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400" i="1" dirty="0" err="1" smtClean="0"/>
              <a:t>Trichogramma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chilonis</a:t>
            </a:r>
            <a:r>
              <a:rPr lang="en-US" sz="1400" i="1" dirty="0" smtClean="0"/>
              <a:t> </a:t>
            </a:r>
            <a:r>
              <a:rPr lang="en-US" sz="1400" dirty="0" smtClean="0"/>
              <a:t>and the </a:t>
            </a:r>
            <a:r>
              <a:rPr lang="en-US" sz="1400" dirty="0" err="1" smtClean="0"/>
              <a:t>scelionid</a:t>
            </a:r>
            <a:r>
              <a:rPr lang="en-US" sz="1400" dirty="0" smtClean="0"/>
              <a:t> </a:t>
            </a:r>
            <a:r>
              <a:rPr lang="en-US" sz="1400" i="1" dirty="0" err="1" smtClean="0"/>
              <a:t>Telenomus</a:t>
            </a:r>
            <a:r>
              <a:rPr lang="en-US" sz="1400" i="1" dirty="0" smtClean="0"/>
              <a:t> </a:t>
            </a:r>
            <a:r>
              <a:rPr lang="en-US" sz="1400" dirty="0" smtClean="0"/>
              <a:t>sp. (</a:t>
            </a:r>
            <a:r>
              <a:rPr lang="en-US" sz="1400" dirty="0" err="1" smtClean="0"/>
              <a:t>Krishnamoorthy</a:t>
            </a:r>
            <a:r>
              <a:rPr lang="en-US" sz="1400" dirty="0" smtClean="0"/>
              <a:t> and Singh 1986-Current Science)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i="1" dirty="0" smtClean="0"/>
              <a:t>Chemical Control</a:t>
            </a:r>
          </a:p>
          <a:p>
            <a:pPr marL="800100" lvl="2" indent="-342900"/>
            <a:r>
              <a:rPr lang="fr-FR" sz="1400" dirty="0" smtClean="0"/>
              <a:t>1. </a:t>
            </a:r>
            <a:r>
              <a:rPr lang="fr-FR" sz="1400" dirty="0" err="1" smtClean="0"/>
              <a:t>Flubendamide</a:t>
            </a:r>
            <a:r>
              <a:rPr lang="fr-FR" sz="1400" dirty="0" smtClean="0"/>
              <a:t> (</a:t>
            </a:r>
            <a:r>
              <a:rPr lang="fr-FR" sz="1400" dirty="0" err="1" smtClean="0"/>
              <a:t>Belt</a:t>
            </a:r>
            <a:r>
              <a:rPr lang="fr-FR" sz="1400" dirty="0" smtClean="0"/>
              <a:t> 48% SC/480 SC) 25 ml/A (Bayer)</a:t>
            </a:r>
          </a:p>
          <a:p>
            <a:pPr marL="800100" lvl="1" indent="-342900"/>
            <a:r>
              <a:rPr lang="en-US" sz="1400" dirty="0" smtClean="0"/>
              <a:t>2. </a:t>
            </a:r>
            <a:r>
              <a:rPr lang="en-US" sz="1400" smtClean="0"/>
              <a:t>Methoxyfenaside</a:t>
            </a:r>
            <a:r>
              <a:rPr lang="en-US" sz="1400" dirty="0" smtClean="0"/>
              <a:t> (Runner 120 EC) 200 ml (</a:t>
            </a:r>
            <a:r>
              <a:rPr lang="en-US" sz="1400" dirty="0" err="1" smtClean="0"/>
              <a:t>Arista</a:t>
            </a:r>
            <a:r>
              <a:rPr lang="en-US" sz="1400" dirty="0" smtClean="0"/>
              <a:t>)</a:t>
            </a:r>
          </a:p>
          <a:p>
            <a:pPr marL="800100" lvl="1" indent="-342900"/>
            <a:r>
              <a:rPr lang="en-US" sz="1400" dirty="0" smtClean="0"/>
              <a:t>3. </a:t>
            </a:r>
            <a:r>
              <a:rPr lang="en-US" sz="1400" dirty="0" err="1" smtClean="0"/>
              <a:t>Lufeneuron</a:t>
            </a:r>
            <a:r>
              <a:rPr lang="en-US" sz="1400" dirty="0" smtClean="0"/>
              <a:t>  (Match 50 EC) 200 ml (</a:t>
            </a:r>
            <a:r>
              <a:rPr lang="en-US" sz="1400" dirty="0" err="1" smtClean="0"/>
              <a:t>Syngenta</a:t>
            </a:r>
            <a:r>
              <a:rPr lang="en-US" sz="1400" dirty="0" smtClean="0"/>
              <a:t>)</a:t>
            </a:r>
          </a:p>
          <a:p>
            <a:pPr marL="800100" lvl="1" indent="-342900"/>
            <a:r>
              <a:rPr lang="en-US" sz="1400" dirty="0" smtClean="0"/>
              <a:t>4. </a:t>
            </a:r>
            <a:r>
              <a:rPr lang="en-US" sz="1400" dirty="0" err="1" smtClean="0"/>
              <a:t>Spintoram</a:t>
            </a:r>
            <a:r>
              <a:rPr lang="en-US" sz="1400" dirty="0" smtClean="0"/>
              <a:t> (Radiant 120SC) 40 ml</a:t>
            </a:r>
          </a:p>
          <a:p>
            <a:pPr marL="342900" indent="-342900">
              <a:buFont typeface="+mj-lt"/>
              <a:buAutoNum type="arabicPeriod"/>
            </a:pPr>
            <a:endParaRPr lang="en-US" sz="1400" i="1" dirty="0" smtClean="0"/>
          </a:p>
          <a:p>
            <a:pPr marL="342900" indent="-342900"/>
            <a:endParaRPr lang="en-US" sz="14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 l="8745" t="11268" b="24882"/>
          <a:stretch>
            <a:fillRect/>
          </a:stretch>
        </p:blipFill>
        <p:spPr bwMode="auto">
          <a:xfrm>
            <a:off x="6934200" y="3429000"/>
            <a:ext cx="22860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8D03-3693-4B5F-9498-135402C6715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981873"/>
            <a:ext cx="2514600" cy="1876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0678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Citrus </a:t>
            </a:r>
            <a:r>
              <a:rPr lang="en-US" dirty="0" err="1" smtClean="0"/>
              <a:t>psylla</a:t>
            </a:r>
            <a:r>
              <a:rPr lang="en-US" dirty="0" smtClean="0"/>
              <a:t> (</a:t>
            </a:r>
            <a:r>
              <a:rPr lang="en-US" i="1" dirty="0" err="1" smtClean="0"/>
              <a:t>Diaphorina</a:t>
            </a:r>
            <a:r>
              <a:rPr lang="en-US" i="1" dirty="0" smtClean="0"/>
              <a:t> </a:t>
            </a:r>
            <a:r>
              <a:rPr lang="en-US" i="1" dirty="0" err="1" smtClean="0"/>
              <a:t>citri</a:t>
            </a:r>
            <a:r>
              <a:rPr lang="en-US" dirty="0" smtClean="0"/>
              <a:t>; </a:t>
            </a:r>
            <a:r>
              <a:rPr lang="en-US" dirty="0" err="1" smtClean="0"/>
              <a:t>Psyllidae</a:t>
            </a:r>
            <a:r>
              <a:rPr lang="en-US" dirty="0" smtClean="0"/>
              <a:t>: </a:t>
            </a:r>
            <a:r>
              <a:rPr lang="en-US" dirty="0" err="1" smtClean="0"/>
              <a:t>Hemiptera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5240" y="1762832"/>
            <a:ext cx="3757372" cy="1818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 l="41818" t="15151" b="30303"/>
          <a:stretch>
            <a:fillRect/>
          </a:stretch>
        </p:blipFill>
        <p:spPr bwMode="auto">
          <a:xfrm>
            <a:off x="6705600" y="609600"/>
            <a:ext cx="24384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7"/>
          <p:cNvGrpSpPr/>
          <p:nvPr/>
        </p:nvGrpSpPr>
        <p:grpSpPr>
          <a:xfrm>
            <a:off x="6477000" y="3048000"/>
            <a:ext cx="2667000" cy="2057400"/>
            <a:chOff x="-95250" y="969248"/>
            <a:chExt cx="3905250" cy="2882662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1581150"/>
              <a:ext cx="3810000" cy="2270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95250" y="969248"/>
              <a:ext cx="2381250" cy="15144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0" y="609600"/>
            <a:ext cx="54864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Host plant: all </a:t>
            </a:r>
            <a:r>
              <a:rPr lang="en-US" sz="1400" dirty="0" err="1" smtClean="0"/>
              <a:t>varities</a:t>
            </a:r>
            <a:r>
              <a:rPr lang="en-US" sz="1400" dirty="0" smtClean="0"/>
              <a:t> of cultivated and wild citrus and species of family </a:t>
            </a:r>
            <a:r>
              <a:rPr lang="en-US" sz="1400" dirty="0" err="1" smtClean="0"/>
              <a:t>Rutaceae</a:t>
            </a:r>
            <a:endParaRPr lang="en-US" sz="1400" dirty="0" smtClean="0"/>
          </a:p>
          <a:p>
            <a:r>
              <a:rPr lang="en-US" sz="1400" dirty="0" smtClean="0"/>
              <a:t>Active period: Spring Growth and September</a:t>
            </a:r>
          </a:p>
          <a:p>
            <a:r>
              <a:rPr lang="en-US" sz="1400" b="1" dirty="0" smtClean="0"/>
              <a:t>Egg</a:t>
            </a:r>
            <a:r>
              <a:rPr lang="en-US" sz="1400" dirty="0" smtClean="0"/>
              <a:t>: stalked, almond-shaped, orange; 500 eggs/female; laid singly or in groups on tender leaves and shoots; egg stalk is embedded in plant tissues; arranged in straight line; hatch in 4-6 days</a:t>
            </a:r>
          </a:p>
          <a:p>
            <a:r>
              <a:rPr lang="en-US" sz="1400" b="1" dirty="0" smtClean="0"/>
              <a:t>Nymph: </a:t>
            </a:r>
            <a:r>
              <a:rPr lang="en-US" sz="1400" dirty="0" smtClean="0"/>
              <a:t>flat, louse-like, orange yellow; congregate on young leaves; </a:t>
            </a:r>
            <a:r>
              <a:rPr lang="en-US" sz="1400" dirty="0" err="1" smtClean="0"/>
              <a:t>nymphal</a:t>
            </a:r>
            <a:r>
              <a:rPr lang="en-US" sz="1400" dirty="0" smtClean="0"/>
              <a:t> life 10-11 days; </a:t>
            </a:r>
          </a:p>
          <a:p>
            <a:r>
              <a:rPr lang="en-US" sz="1400" b="1" dirty="0" smtClean="0"/>
              <a:t>Adult</a:t>
            </a:r>
            <a:r>
              <a:rPr lang="en-US" sz="1400" dirty="0" smtClean="0"/>
              <a:t>: </a:t>
            </a:r>
            <a:r>
              <a:rPr lang="en-US" sz="1400" b="1" dirty="0" smtClean="0"/>
              <a:t>: </a:t>
            </a:r>
            <a:r>
              <a:rPr lang="en-US" sz="1400" dirty="0" smtClean="0"/>
              <a:t>insect brown with its head lighter brown and pointed; wings </a:t>
            </a:r>
            <a:r>
              <a:rPr lang="en-US" sz="1400" dirty="0" err="1" smtClean="0"/>
              <a:t>membraneous</a:t>
            </a:r>
            <a:r>
              <a:rPr lang="en-US" sz="1400" dirty="0" smtClean="0"/>
              <a:t>, semi-transparent with brown band; adult live for 12-26 days in summer 190 days in winter</a:t>
            </a:r>
          </a:p>
          <a:p>
            <a:r>
              <a:rPr lang="en-US" sz="1400" b="1" dirty="0" smtClean="0"/>
              <a:t>Damage: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Suck the cell sap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Young leaves and shoots stop growing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Leaf bud, flower buds and leaves may wilt and die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Fruit falls off prematurely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Sooty mold develop and interfere with photosynthesis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Insect responsible for citrus greening virus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If pest is not controlled, the entire orchard may be lost</a:t>
            </a:r>
          </a:p>
          <a:p>
            <a:pPr marL="342900" indent="-342900"/>
            <a:r>
              <a:rPr lang="en-US" sz="1400" b="1" dirty="0" smtClean="0"/>
              <a:t>Control: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Use of natural enemies such as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err="1" smtClean="0"/>
              <a:t>Coccinella</a:t>
            </a:r>
            <a:r>
              <a:rPr lang="en-US" sz="1400" dirty="0" smtClean="0"/>
              <a:t> </a:t>
            </a:r>
            <a:r>
              <a:rPr lang="en-US" sz="1400" dirty="0" err="1" smtClean="0"/>
              <a:t>septempunctata</a:t>
            </a:r>
            <a:r>
              <a:rPr lang="en-US" sz="1400" dirty="0" smtClean="0"/>
              <a:t>,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C. </a:t>
            </a:r>
            <a:r>
              <a:rPr lang="en-US" sz="1400" dirty="0" err="1" smtClean="0"/>
              <a:t>transversalis</a:t>
            </a:r>
            <a:r>
              <a:rPr lang="en-US" sz="1400" dirty="0" smtClean="0"/>
              <a:t>,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err="1" smtClean="0"/>
              <a:t>Menochilus</a:t>
            </a:r>
            <a:r>
              <a:rPr lang="en-US" sz="1400" dirty="0" smtClean="0"/>
              <a:t> </a:t>
            </a:r>
            <a:r>
              <a:rPr lang="en-US" sz="1400" dirty="0" err="1" smtClean="0"/>
              <a:t>sexmaculatus</a:t>
            </a:r>
            <a:r>
              <a:rPr lang="en-US" sz="1400" dirty="0" smtClean="0"/>
              <a:t>,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err="1" smtClean="0"/>
              <a:t>Chrysoperla</a:t>
            </a:r>
            <a:r>
              <a:rPr lang="en-US" sz="1400" dirty="0" smtClean="0"/>
              <a:t> </a:t>
            </a:r>
            <a:r>
              <a:rPr lang="en-US" sz="1400" dirty="0" err="1" smtClean="0"/>
              <a:t>carnea</a:t>
            </a:r>
            <a:r>
              <a:rPr lang="en-US" sz="1400" dirty="0" smtClean="0"/>
              <a:t> larvae feed on nymphs.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Imidacloprid  (</a:t>
            </a:r>
            <a:r>
              <a:rPr lang="en-US" sz="1400" dirty="0" err="1" smtClean="0"/>
              <a:t>Confidor</a:t>
            </a:r>
            <a:r>
              <a:rPr lang="en-US" sz="1400" dirty="0" smtClean="0"/>
              <a:t> 200 SL) 200 ml (Bayer)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err="1" smtClean="0"/>
              <a:t>Deltamethrin</a:t>
            </a:r>
            <a:r>
              <a:rPr lang="en-US" sz="1400" dirty="0" smtClean="0"/>
              <a:t> 250 ml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err="1" smtClean="0"/>
              <a:t>Fenvalerate</a:t>
            </a:r>
            <a:r>
              <a:rPr lang="en-US" sz="1400" dirty="0" smtClean="0"/>
              <a:t>  250 ml </a:t>
            </a:r>
          </a:p>
          <a:p>
            <a:pPr marL="342900" indent="-342900">
              <a:buFont typeface="+mj-lt"/>
              <a:buAutoNum type="arabicPeriod"/>
            </a:pPr>
            <a:endParaRPr lang="en-US" sz="1400" i="1" dirty="0" smtClean="0"/>
          </a:p>
          <a:p>
            <a:pPr marL="342900" indent="-342900"/>
            <a:endParaRPr lang="en-US" sz="1400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8D03-3693-4B5F-9498-135402C6715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/>
          <a:srcRect r="16800" b="10086"/>
          <a:stretch>
            <a:fillRect/>
          </a:stretch>
        </p:blipFill>
        <p:spPr bwMode="auto">
          <a:xfrm>
            <a:off x="0" y="0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3" cstate="print"/>
          <a:srcRect l="2400" r="12800"/>
          <a:stretch>
            <a:fillRect/>
          </a:stretch>
        </p:blipFill>
        <p:spPr bwMode="auto">
          <a:xfrm>
            <a:off x="5181600" y="4067175"/>
            <a:ext cx="4038600" cy="286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7025" y="23431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9" name="Picture 5"/>
          <p:cNvPicPr>
            <a:picLocks noChangeAspect="1" noChangeArrowheads="1"/>
          </p:cNvPicPr>
          <p:nvPr/>
        </p:nvPicPr>
        <p:blipFill>
          <a:blip r:embed="rId5" cstate="print"/>
          <a:srcRect l="8772" t="6433" r="7018" b="18713"/>
          <a:stretch>
            <a:fillRect/>
          </a:stretch>
        </p:blipFill>
        <p:spPr bwMode="auto">
          <a:xfrm>
            <a:off x="-76200" y="4495800"/>
            <a:ext cx="3657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9030" name="Picture 6"/>
          <p:cNvPicPr>
            <a:picLocks noChangeAspect="1" noChangeArrowheads="1"/>
          </p:cNvPicPr>
          <p:nvPr/>
        </p:nvPicPr>
        <p:blipFill>
          <a:blip r:embed="rId6" cstate="print"/>
          <a:srcRect l="10526" r="5263" b="5263"/>
          <a:stretch>
            <a:fillRect/>
          </a:stretch>
        </p:blipFill>
        <p:spPr bwMode="auto">
          <a:xfrm>
            <a:off x="3048000" y="190500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9031" name="Picture 7"/>
          <p:cNvPicPr>
            <a:picLocks noChangeAspect="1" noChangeArrowheads="1"/>
          </p:cNvPicPr>
          <p:nvPr/>
        </p:nvPicPr>
        <p:blipFill>
          <a:blip r:embed="rId7" cstate="print"/>
          <a:srcRect r="12000" b="6828"/>
          <a:stretch>
            <a:fillRect/>
          </a:stretch>
        </p:blipFill>
        <p:spPr bwMode="auto">
          <a:xfrm>
            <a:off x="5867400" y="0"/>
            <a:ext cx="33528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9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8194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8D03-3693-4B5F-9498-135402C6715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 descr="http://images-0.redbubble.net/img/art/size:ularge/view:main/3287713-2-brown-leaf-hop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209800"/>
            <a:ext cx="3114675" cy="2491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://www.pestnet.org/portals/32/Images/Import/INSECTS/4419-Mango%20leafhopper/DSCN1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09600"/>
            <a:ext cx="3429000" cy="2395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://1.bp.blogspot.com/-tpYfnxoKL88/UBPVkwGgvkI/AAAAAAAAPpc/pOs3ln8h_vE/s400/Mango+Hopper+Development+St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590800"/>
            <a:ext cx="3505200" cy="1997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http://3.bp.blogspot.com/-ADrsQSNBTqk/UBPVfxY-B2I/AAAAAAAAPpM/G1jdqVyFiyA/s1600/Damage+Done+by+Mango+Hopp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986165"/>
            <a:ext cx="3429001" cy="2871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0" y="2819162"/>
            <a:ext cx="4648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Life </a:t>
            </a:r>
            <a:r>
              <a:rPr lang="fr-FR" sz="1400" b="1" dirty="0" err="1" smtClean="0"/>
              <a:t>history</a:t>
            </a:r>
            <a:r>
              <a:rPr lang="fr-FR" sz="1400" b="1" dirty="0" smtClean="0"/>
              <a:t>:</a:t>
            </a:r>
          </a:p>
          <a:p>
            <a:r>
              <a:rPr lang="fr-FR" sz="1400" dirty="0" smtClean="0"/>
              <a:t>Life cycle: One </a:t>
            </a:r>
            <a:r>
              <a:rPr lang="fr-FR" sz="1400" dirty="0" err="1" smtClean="0"/>
              <a:t>month</a:t>
            </a:r>
            <a:endParaRPr lang="fr-FR" sz="1400" dirty="0" smtClean="0"/>
          </a:p>
          <a:p>
            <a:r>
              <a:rPr lang="fr-FR" sz="1400" dirty="0" err="1" smtClean="0"/>
              <a:t>Eggs</a:t>
            </a:r>
            <a:r>
              <a:rPr lang="fr-FR" sz="1400" dirty="0" smtClean="0"/>
              <a:t>: about 200 </a:t>
            </a:r>
            <a:r>
              <a:rPr lang="fr-FR" sz="1400" dirty="0" err="1" smtClean="0"/>
              <a:t>eggs</a:t>
            </a:r>
            <a:r>
              <a:rPr lang="fr-FR" sz="1400" dirty="0" smtClean="0"/>
              <a:t> per </a:t>
            </a:r>
            <a:r>
              <a:rPr lang="fr-FR" sz="1400" dirty="0" err="1" smtClean="0"/>
              <a:t>female</a:t>
            </a:r>
            <a:r>
              <a:rPr lang="fr-FR" sz="1400" dirty="0" smtClean="0"/>
              <a:t> (</a:t>
            </a:r>
            <a:r>
              <a:rPr lang="fr-FR" sz="1400" dirty="0" err="1" smtClean="0"/>
              <a:t>hatching</a:t>
            </a:r>
            <a:r>
              <a:rPr lang="fr-FR" sz="1400" dirty="0" smtClean="0"/>
              <a:t> in </a:t>
            </a:r>
            <a:r>
              <a:rPr lang="fr-FR" sz="1400" dirty="0" smtClean="0">
                <a:solidFill>
                  <a:schemeClr val="bg1"/>
                </a:solidFill>
              </a:rPr>
              <a:t>one </a:t>
            </a:r>
            <a:r>
              <a:rPr lang="fr-FR" sz="1400" dirty="0" err="1" smtClean="0">
                <a:solidFill>
                  <a:schemeClr val="bg1"/>
                </a:solidFill>
              </a:rPr>
              <a:t>week</a:t>
            </a:r>
            <a:r>
              <a:rPr lang="fr-FR" sz="1400" dirty="0" smtClean="0">
                <a:solidFill>
                  <a:schemeClr val="bg1"/>
                </a:solidFill>
              </a:rPr>
              <a:t>)</a:t>
            </a:r>
          </a:p>
          <a:p>
            <a:r>
              <a:rPr lang="fr-FR" sz="1400" dirty="0" err="1" smtClean="0"/>
              <a:t>Nymph</a:t>
            </a:r>
            <a:r>
              <a:rPr lang="fr-FR" sz="1400" dirty="0" smtClean="0"/>
              <a:t>: One to </a:t>
            </a:r>
            <a:r>
              <a:rPr lang="fr-FR" sz="1400" dirty="0" err="1" smtClean="0"/>
              <a:t>three</a:t>
            </a:r>
            <a:r>
              <a:rPr lang="fr-FR" sz="1400" dirty="0" smtClean="0"/>
              <a:t> </a:t>
            </a:r>
            <a:r>
              <a:rPr lang="fr-FR" sz="1400" dirty="0" err="1" smtClean="0"/>
              <a:t>weeks</a:t>
            </a:r>
            <a:endParaRPr lang="fr-FR" sz="1400" dirty="0" smtClean="0"/>
          </a:p>
          <a:p>
            <a:r>
              <a:rPr lang="fr-FR" sz="1400" dirty="0" smtClean="0"/>
              <a:t>No. of </a:t>
            </a:r>
            <a:r>
              <a:rPr lang="fr-FR" sz="1400" dirty="0" err="1" smtClean="0"/>
              <a:t>generations</a:t>
            </a:r>
            <a:r>
              <a:rPr lang="fr-FR" sz="1400" dirty="0" smtClean="0"/>
              <a:t>: 2 per </a:t>
            </a:r>
            <a:r>
              <a:rPr lang="fr-FR" sz="1400" dirty="0" err="1" smtClean="0"/>
              <a:t>year</a:t>
            </a:r>
            <a:r>
              <a:rPr lang="fr-FR" sz="1400" dirty="0" smtClean="0"/>
              <a:t> (</a:t>
            </a:r>
            <a:r>
              <a:rPr lang="fr-FR" sz="1400" dirty="0" err="1" smtClean="0"/>
              <a:t>Feb</a:t>
            </a:r>
            <a:r>
              <a:rPr lang="fr-FR" sz="1400" dirty="0" smtClean="0"/>
              <a:t>. And in </a:t>
            </a:r>
            <a:r>
              <a:rPr lang="fr-FR" sz="1400" dirty="0" err="1" smtClean="0"/>
              <a:t>June</a:t>
            </a:r>
            <a:r>
              <a:rPr lang="fr-FR" sz="1400" dirty="0" smtClean="0"/>
              <a:t>)</a:t>
            </a:r>
          </a:p>
          <a:p>
            <a:endParaRPr lang="fr-FR" sz="1400" dirty="0" smtClean="0"/>
          </a:p>
          <a:p>
            <a:endParaRPr lang="fr-FR" sz="14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0" y="1600200"/>
            <a:ext cx="3962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b="1" dirty="0" smtClean="0"/>
              <a:t>Identification</a:t>
            </a:r>
            <a:endParaRPr lang="fr-FR" sz="1400" dirty="0" smtClean="0"/>
          </a:p>
          <a:p>
            <a:pPr algn="just"/>
            <a:r>
              <a:rPr lang="fr-FR" sz="1400" dirty="0" err="1" smtClean="0"/>
              <a:t>Adult</a:t>
            </a:r>
            <a:r>
              <a:rPr lang="fr-FR" sz="1400" dirty="0" smtClean="0"/>
              <a:t>: Pale </a:t>
            </a:r>
            <a:r>
              <a:rPr lang="fr-FR" sz="1400" dirty="0" err="1" smtClean="0"/>
              <a:t>brown</a:t>
            </a:r>
            <a:r>
              <a:rPr lang="fr-FR" sz="1400" dirty="0" smtClean="0"/>
              <a:t> in </a:t>
            </a:r>
            <a:r>
              <a:rPr lang="fr-FR" sz="1400" dirty="0" err="1" smtClean="0"/>
              <a:t>color</a:t>
            </a:r>
            <a:endParaRPr lang="fr-FR" sz="1400" dirty="0" smtClean="0"/>
          </a:p>
          <a:p>
            <a:pPr algn="just"/>
            <a:r>
              <a:rPr lang="fr-FR" sz="1400" dirty="0" err="1" smtClean="0"/>
              <a:t>Eggs</a:t>
            </a:r>
            <a:r>
              <a:rPr lang="fr-FR" sz="1400" dirty="0" smtClean="0"/>
              <a:t>: 200 , laid </a:t>
            </a:r>
            <a:r>
              <a:rPr lang="fr-FR" sz="1400" dirty="0" err="1" smtClean="0"/>
              <a:t>singly</a:t>
            </a:r>
            <a:r>
              <a:rPr lang="fr-FR" sz="1400" dirty="0" smtClean="0"/>
              <a:t> in </a:t>
            </a:r>
            <a:r>
              <a:rPr lang="fr-FR" sz="1400" dirty="0" err="1" smtClean="0"/>
              <a:t>panicle</a:t>
            </a:r>
            <a:r>
              <a:rPr lang="fr-FR" sz="1400" dirty="0" smtClean="0"/>
              <a:t> tissues, </a:t>
            </a:r>
            <a:r>
              <a:rPr lang="fr-FR" sz="1400" dirty="0" err="1" smtClean="0"/>
              <a:t>unopened</a:t>
            </a:r>
            <a:r>
              <a:rPr lang="fr-FR" sz="1400" dirty="0" smtClean="0"/>
              <a:t> </a:t>
            </a:r>
          </a:p>
          <a:p>
            <a:pPr algn="just"/>
            <a:r>
              <a:rPr lang="fr-FR" sz="1400" dirty="0" smtClean="0"/>
              <a:t>           </a:t>
            </a:r>
            <a:r>
              <a:rPr lang="fr-FR" sz="1400" dirty="0" err="1" smtClean="0"/>
              <a:t>flowers</a:t>
            </a:r>
            <a:r>
              <a:rPr lang="fr-FR" sz="1400" dirty="0" smtClean="0"/>
              <a:t>, and </a:t>
            </a:r>
            <a:r>
              <a:rPr lang="fr-FR" sz="1400" dirty="0" err="1" smtClean="0"/>
              <a:t>your</a:t>
            </a:r>
            <a:r>
              <a:rPr lang="fr-FR" sz="1400" dirty="0" smtClean="0"/>
              <a:t> </a:t>
            </a:r>
            <a:r>
              <a:rPr lang="fr-FR" sz="1400" dirty="0" err="1" smtClean="0"/>
              <a:t>foliage</a:t>
            </a:r>
            <a:r>
              <a:rPr lang="fr-FR" sz="1400" dirty="0" smtClean="0"/>
              <a:t>.</a:t>
            </a:r>
          </a:p>
          <a:p>
            <a:pPr algn="just"/>
            <a:r>
              <a:rPr lang="fr-FR" sz="1400" dirty="0" err="1" smtClean="0"/>
              <a:t>Nymph</a:t>
            </a:r>
            <a:r>
              <a:rPr lang="fr-FR" sz="1400" dirty="0" smtClean="0"/>
              <a:t>: Pale </a:t>
            </a:r>
            <a:r>
              <a:rPr lang="fr-FR" sz="1400" dirty="0" err="1" smtClean="0"/>
              <a:t>yellowish</a:t>
            </a:r>
            <a:r>
              <a:rPr lang="fr-FR" sz="1400" dirty="0" smtClean="0"/>
              <a:t> in </a:t>
            </a:r>
            <a:r>
              <a:rPr lang="fr-FR" sz="1400" dirty="0" err="1" smtClean="0"/>
              <a:t>color</a:t>
            </a:r>
            <a:endParaRPr lang="fr-FR" sz="14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0" y="5966936"/>
            <a:ext cx="5943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/>
              <a:t>Control: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 </a:t>
            </a:r>
            <a:r>
              <a:rPr lang="fr-FR" sz="1400" dirty="0" err="1" smtClean="0"/>
              <a:t>Chemical</a:t>
            </a:r>
            <a:r>
              <a:rPr lang="fr-FR" sz="1400" dirty="0" smtClean="0"/>
              <a:t> control (</a:t>
            </a:r>
            <a:r>
              <a:rPr lang="fr-FR" sz="1400" dirty="0" err="1" smtClean="0"/>
              <a:t>Acetamiprid</a:t>
            </a:r>
            <a:r>
              <a:rPr lang="fr-FR" sz="1400" dirty="0" smtClean="0"/>
              <a:t>, </a:t>
            </a:r>
            <a:r>
              <a:rPr lang="fr-FR" sz="1400" dirty="0" err="1" smtClean="0"/>
              <a:t>Imidacloprid</a:t>
            </a:r>
            <a:r>
              <a:rPr lang="fr-FR" sz="1400" dirty="0" smtClean="0"/>
              <a:t>, </a:t>
            </a:r>
            <a:r>
              <a:rPr lang="fr-FR" sz="1400" dirty="0" err="1" smtClean="0"/>
              <a:t>Bifenthrin</a:t>
            </a:r>
            <a:r>
              <a:rPr lang="fr-FR" sz="1400" dirty="0" smtClean="0"/>
              <a:t>, </a:t>
            </a:r>
            <a:r>
              <a:rPr lang="fr-FR" sz="1400" dirty="0" err="1" smtClean="0"/>
              <a:t>Lamda</a:t>
            </a:r>
            <a:r>
              <a:rPr lang="fr-FR" sz="1400" dirty="0" smtClean="0"/>
              <a:t>-</a:t>
            </a:r>
            <a:r>
              <a:rPr lang="fr-FR" sz="1400" dirty="0" err="1" smtClean="0"/>
              <a:t>cyhalothrin</a:t>
            </a:r>
            <a:r>
              <a:rPr lang="fr-FR" sz="14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</a:t>
            </a:r>
            <a:r>
              <a:rPr lang="fr-FR" sz="1400" dirty="0" err="1" smtClean="0"/>
              <a:t>Biological</a:t>
            </a:r>
            <a:r>
              <a:rPr lang="fr-FR" sz="1400" dirty="0" smtClean="0"/>
              <a:t> </a:t>
            </a:r>
            <a:r>
              <a:rPr lang="fr-FR" sz="1400" dirty="0" err="1" smtClean="0"/>
              <a:t>contorl</a:t>
            </a:r>
            <a:r>
              <a:rPr lang="fr-FR" sz="1400" dirty="0" smtClean="0"/>
              <a:t> by releasing </a:t>
            </a:r>
            <a:r>
              <a:rPr lang="fr-FR" sz="1400" dirty="0" err="1" smtClean="0"/>
              <a:t>lacewings</a:t>
            </a:r>
            <a:r>
              <a:rPr lang="fr-FR" sz="1400" dirty="0" smtClean="0"/>
              <a:t>, </a:t>
            </a:r>
            <a:r>
              <a:rPr lang="fr-FR" sz="1400" dirty="0" err="1" smtClean="0"/>
              <a:t>coccinallid</a:t>
            </a:r>
            <a:r>
              <a:rPr lang="fr-FR" sz="1400" dirty="0" smtClean="0"/>
              <a:t> </a:t>
            </a:r>
            <a:r>
              <a:rPr lang="fr-FR" sz="1400" dirty="0" err="1" smtClean="0"/>
              <a:t>beetles</a:t>
            </a:r>
            <a:r>
              <a:rPr lang="fr-FR" sz="1400" dirty="0" smtClean="0"/>
              <a:t> etc.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4038600"/>
            <a:ext cx="5562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/>
              <a:t>Damage: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Active period: Throughout the year</a:t>
            </a:r>
          </a:p>
          <a:p>
            <a:pPr marL="342900" indent="-342900" algn="just"/>
            <a:r>
              <a:rPr lang="en-US" sz="1400" dirty="0" smtClean="0"/>
              <a:t>	(Maxi. population in May, June)</a:t>
            </a:r>
          </a:p>
          <a:p>
            <a:pPr marL="342900" indent="-342900" algn="just"/>
            <a:r>
              <a:rPr lang="en-US" sz="1400" dirty="0" smtClean="0"/>
              <a:t>	Maximum damage caused in February-March (to inflorescence and young sprouts).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De-</a:t>
            </a:r>
            <a:r>
              <a:rPr lang="en-US" sz="1400" dirty="0" err="1" smtClean="0"/>
              <a:t>saping</a:t>
            </a:r>
            <a:r>
              <a:rPr lang="en-US" sz="1400" dirty="0" smtClean="0"/>
              <a:t> of young foliage and sprouts, and tender leaves and twigs.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Withering , deformation and yellowing  of plant leaves and twigs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Pre-mature fruit dropping  and poor-quality fruits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76200" y="609600"/>
            <a:ext cx="925452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Insect pests of Fruit Crops	Mango leafhopper (</a:t>
            </a:r>
            <a:r>
              <a:rPr lang="en-US" i="1" dirty="0" err="1" smtClean="0"/>
              <a:t>Amritodus</a:t>
            </a:r>
            <a:r>
              <a:rPr lang="en-US" i="1" dirty="0" smtClean="0"/>
              <a:t> </a:t>
            </a:r>
            <a:r>
              <a:rPr lang="en-US" i="1" dirty="0" err="1" smtClean="0"/>
              <a:t>atkinsoni</a:t>
            </a:r>
            <a:r>
              <a:rPr lang="en-US" i="1" dirty="0" smtClean="0"/>
              <a:t> </a:t>
            </a:r>
            <a:r>
              <a:rPr lang="en-US" dirty="0" smtClean="0"/>
              <a:t>; </a:t>
            </a:r>
            <a:r>
              <a:rPr lang="en-US" dirty="0" err="1" smtClean="0"/>
              <a:t>Cicadellidae</a:t>
            </a:r>
            <a:r>
              <a:rPr lang="en-US" dirty="0" smtClean="0"/>
              <a:t>, </a:t>
            </a:r>
            <a:r>
              <a:rPr lang="en-US" dirty="0" err="1" smtClean="0"/>
              <a:t>Homoptera</a:t>
            </a:r>
            <a:r>
              <a:rPr lang="en-US" dirty="0" smtClean="0"/>
              <a:t>)</a:t>
            </a:r>
            <a:endParaRPr lang="en-US" i="1" dirty="0"/>
          </a:p>
        </p:txBody>
      </p:sp>
      <p:sp>
        <p:nvSpPr>
          <p:cNvPr id="17" name="Rectangle 16"/>
          <p:cNvSpPr/>
          <p:nvPr/>
        </p:nvSpPr>
        <p:spPr>
          <a:xfrm>
            <a:off x="0" y="1066800"/>
            <a:ext cx="579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Host plants: </a:t>
            </a:r>
            <a:r>
              <a:rPr lang="en-US" sz="1400" dirty="0" smtClean="0"/>
              <a:t>Mango</a:t>
            </a:r>
            <a:endParaRPr lang="fr-FR" sz="1400" dirty="0" smtClean="0"/>
          </a:p>
          <a:p>
            <a:r>
              <a:rPr lang="en-US" sz="1400" dirty="0" smtClean="0"/>
              <a:t>A destructive pest of Mango plant, widely distribute in mango orchards</a:t>
            </a:r>
            <a:endParaRPr lang="fr-FR" sz="1400" dirty="0" smtClean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8D03-3693-4B5F-9498-135402C6715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thelittlegreenapple.com/images/mealyb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3124200"/>
            <a:ext cx="2857500" cy="1781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533400"/>
            <a:ext cx="934691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Insect pests of Fruit Crops	Mango </a:t>
            </a:r>
            <a:r>
              <a:rPr lang="en-US" dirty="0" err="1" smtClean="0"/>
              <a:t>mealybug</a:t>
            </a:r>
            <a:r>
              <a:rPr lang="en-US" dirty="0" smtClean="0"/>
              <a:t> (</a:t>
            </a:r>
            <a:r>
              <a:rPr lang="en-US" i="1" dirty="0" err="1" smtClean="0"/>
              <a:t>Drosicha</a:t>
            </a:r>
            <a:r>
              <a:rPr lang="en-US" i="1" dirty="0" smtClean="0"/>
              <a:t> </a:t>
            </a:r>
            <a:r>
              <a:rPr lang="en-US" i="1" dirty="0" err="1" smtClean="0"/>
              <a:t>stebbingi</a:t>
            </a:r>
            <a:r>
              <a:rPr lang="en-US" i="1" dirty="0" smtClean="0"/>
              <a:t> </a:t>
            </a:r>
            <a:r>
              <a:rPr lang="en-US" dirty="0" smtClean="0"/>
              <a:t>; </a:t>
            </a:r>
            <a:r>
              <a:rPr lang="en-US" dirty="0" err="1" smtClean="0"/>
              <a:t>Monophlebidae</a:t>
            </a:r>
            <a:r>
              <a:rPr lang="en-US" dirty="0" smtClean="0"/>
              <a:t>, </a:t>
            </a:r>
            <a:r>
              <a:rPr lang="en-US" dirty="0" err="1" smtClean="0"/>
              <a:t>Homoptera</a:t>
            </a:r>
            <a:r>
              <a:rPr lang="en-US" dirty="0" smtClean="0"/>
              <a:t>)</a:t>
            </a:r>
            <a:endParaRPr lang="en-US" i="1" dirty="0"/>
          </a:p>
        </p:txBody>
      </p:sp>
      <p:pic>
        <p:nvPicPr>
          <p:cNvPr id="6146" name="Picture 2" descr="http://www.thesundayleader.lk/wp-content/uploads/2009/11/B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990601"/>
            <a:ext cx="2971800" cy="245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http://www.tribuneindia.com/2004/20040107/c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3594" y="4648200"/>
            <a:ext cx="1630405" cy="211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http://2.bp.blogspot.com/-Cg_PKWIB3qA/T6i3Pb_Fp9I/AAAAAAAAADY/8CqszDA9q8w/s1600/SolenopsisMealybug:Cotton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724400"/>
            <a:ext cx="2743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0" y="2743200"/>
            <a:ext cx="563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Life </a:t>
            </a:r>
            <a:r>
              <a:rPr lang="fr-FR" sz="1400" b="1" dirty="0" err="1" smtClean="0"/>
              <a:t>history</a:t>
            </a:r>
            <a:r>
              <a:rPr lang="fr-FR" sz="1400" b="1" dirty="0" smtClean="0"/>
              <a:t>:</a:t>
            </a:r>
          </a:p>
          <a:p>
            <a:r>
              <a:rPr lang="fr-FR" sz="1400" dirty="0" smtClean="0"/>
              <a:t>Life cycle: One </a:t>
            </a:r>
            <a:r>
              <a:rPr lang="fr-FR" sz="1400" dirty="0" err="1" smtClean="0"/>
              <a:t>year</a:t>
            </a:r>
            <a:endParaRPr lang="fr-FR" sz="1400" dirty="0" smtClean="0"/>
          </a:p>
          <a:p>
            <a:r>
              <a:rPr lang="fr-FR" sz="1400" dirty="0" err="1" smtClean="0"/>
              <a:t>Eggs</a:t>
            </a:r>
            <a:r>
              <a:rPr lang="fr-FR" sz="1400" dirty="0" smtClean="0"/>
              <a:t>: about 200 </a:t>
            </a:r>
            <a:r>
              <a:rPr lang="fr-FR" sz="1400" dirty="0" err="1" smtClean="0"/>
              <a:t>eggs</a:t>
            </a:r>
            <a:r>
              <a:rPr lang="fr-FR" sz="1400" dirty="0" smtClean="0"/>
              <a:t>/ </a:t>
            </a:r>
            <a:r>
              <a:rPr lang="fr-FR" sz="1400" dirty="0" err="1" smtClean="0"/>
              <a:t>female</a:t>
            </a:r>
            <a:r>
              <a:rPr lang="fr-FR" sz="1400" dirty="0" smtClean="0"/>
              <a:t> laid </a:t>
            </a:r>
            <a:r>
              <a:rPr lang="fr-FR" sz="1400" dirty="0" err="1" smtClean="0"/>
              <a:t>singly</a:t>
            </a:r>
            <a:r>
              <a:rPr lang="fr-FR" sz="1400" dirty="0" smtClean="0"/>
              <a:t>. </a:t>
            </a:r>
          </a:p>
          <a:p>
            <a:r>
              <a:rPr lang="fr-FR" sz="1400" dirty="0" err="1" smtClean="0"/>
              <a:t>Nymph</a:t>
            </a:r>
            <a:r>
              <a:rPr lang="fr-FR" sz="1400" dirty="0" smtClean="0"/>
              <a:t>: 3 – 6 </a:t>
            </a:r>
            <a:r>
              <a:rPr lang="fr-FR" sz="1400" dirty="0" err="1" smtClean="0"/>
              <a:t>months</a:t>
            </a:r>
            <a:endParaRPr lang="fr-FR" sz="1400" dirty="0" smtClean="0"/>
          </a:p>
          <a:p>
            <a:r>
              <a:rPr lang="fr-FR" sz="1400" dirty="0" err="1" smtClean="0"/>
              <a:t>Pupa</a:t>
            </a:r>
            <a:r>
              <a:rPr lang="fr-FR" sz="1400" dirty="0" smtClean="0"/>
              <a:t>: 4 – 7 </a:t>
            </a:r>
            <a:r>
              <a:rPr lang="fr-FR" sz="1400" dirty="0" err="1" smtClean="0"/>
              <a:t>months</a:t>
            </a:r>
            <a:r>
              <a:rPr lang="fr-FR" sz="1400" dirty="0" smtClean="0"/>
              <a:t> (in </a:t>
            </a:r>
            <a:r>
              <a:rPr lang="fr-FR" sz="1400" dirty="0" err="1" smtClean="0"/>
              <a:t>soil</a:t>
            </a:r>
            <a:r>
              <a:rPr lang="fr-FR" sz="1400" dirty="0" smtClean="0"/>
              <a:t> </a:t>
            </a:r>
            <a:r>
              <a:rPr lang="fr-FR" sz="1400" dirty="0" err="1" smtClean="0"/>
              <a:t>near</a:t>
            </a:r>
            <a:r>
              <a:rPr lang="fr-FR" sz="1400" dirty="0" smtClean="0"/>
              <a:t> </a:t>
            </a:r>
            <a:r>
              <a:rPr lang="fr-FR" sz="1400" dirty="0" err="1" smtClean="0"/>
              <a:t>trunk</a:t>
            </a:r>
            <a:r>
              <a:rPr lang="fr-FR" sz="1400" dirty="0" smtClean="0"/>
              <a:t>)</a:t>
            </a:r>
          </a:p>
          <a:p>
            <a:r>
              <a:rPr lang="fr-FR" sz="1400" dirty="0" smtClean="0"/>
              <a:t>No. Of </a:t>
            </a:r>
            <a:r>
              <a:rPr lang="fr-FR" sz="1400" dirty="0" err="1" smtClean="0"/>
              <a:t>generations</a:t>
            </a:r>
            <a:r>
              <a:rPr lang="fr-FR" sz="1400" dirty="0" smtClean="0"/>
              <a:t> per </a:t>
            </a:r>
            <a:r>
              <a:rPr lang="fr-FR" sz="1400" dirty="0" err="1" smtClean="0"/>
              <a:t>annum</a:t>
            </a:r>
            <a:r>
              <a:rPr lang="fr-FR" sz="1400" dirty="0" smtClean="0"/>
              <a:t>: One</a:t>
            </a:r>
          </a:p>
          <a:p>
            <a:endParaRPr lang="fr-FR" sz="1400" dirty="0" smtClean="0"/>
          </a:p>
          <a:p>
            <a:endParaRPr lang="fr-FR" sz="14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0" y="1371600"/>
            <a:ext cx="6324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b="1" dirty="0" smtClean="0"/>
              <a:t>Identification</a:t>
            </a:r>
            <a:endParaRPr lang="fr-FR" sz="1400" dirty="0" smtClean="0"/>
          </a:p>
          <a:p>
            <a:pPr algn="just"/>
            <a:r>
              <a:rPr lang="fr-FR" sz="1400" dirty="0" err="1" smtClean="0"/>
              <a:t>Adult</a:t>
            </a:r>
            <a:r>
              <a:rPr lang="fr-FR" sz="1400" dirty="0" smtClean="0"/>
              <a:t>: </a:t>
            </a:r>
            <a:r>
              <a:rPr lang="fr-FR" sz="1400" dirty="0" err="1" smtClean="0"/>
              <a:t>Females</a:t>
            </a:r>
            <a:r>
              <a:rPr lang="fr-FR" sz="1400" dirty="0" smtClean="0"/>
              <a:t> are </a:t>
            </a:r>
            <a:r>
              <a:rPr lang="fr-FR" sz="1400" dirty="0" err="1" smtClean="0"/>
              <a:t>wingless</a:t>
            </a:r>
            <a:r>
              <a:rPr lang="fr-FR" sz="1400" dirty="0" smtClean="0"/>
              <a:t>, </a:t>
            </a:r>
            <a:r>
              <a:rPr lang="fr-FR" sz="1400" dirty="0" err="1" smtClean="0"/>
              <a:t>oval</a:t>
            </a:r>
            <a:r>
              <a:rPr lang="fr-FR" sz="1400" dirty="0" smtClean="0"/>
              <a:t>, </a:t>
            </a:r>
            <a:r>
              <a:rPr lang="fr-FR" sz="1400" dirty="0" err="1" smtClean="0"/>
              <a:t>flattend</a:t>
            </a:r>
            <a:r>
              <a:rPr lang="fr-FR" sz="1400" dirty="0" smtClean="0"/>
              <a:t> body </a:t>
            </a:r>
            <a:r>
              <a:rPr lang="fr-FR" sz="1400" dirty="0" err="1" smtClean="0"/>
              <a:t>covered</a:t>
            </a:r>
            <a:r>
              <a:rPr lang="fr-FR" sz="1400" dirty="0" smtClean="0"/>
              <a:t> </a:t>
            </a:r>
            <a:r>
              <a:rPr lang="fr-FR" sz="1400" dirty="0" err="1" smtClean="0"/>
              <a:t>with</a:t>
            </a:r>
            <a:r>
              <a:rPr lang="fr-FR" sz="1400" dirty="0" smtClean="0"/>
              <a:t> a white </a:t>
            </a:r>
            <a:r>
              <a:rPr lang="fr-FR" sz="1400" dirty="0" err="1" smtClean="0"/>
              <a:t>mealy</a:t>
            </a:r>
            <a:r>
              <a:rPr lang="fr-FR" sz="1400" dirty="0" smtClean="0"/>
              <a:t> </a:t>
            </a:r>
            <a:r>
              <a:rPr lang="fr-FR" sz="1400" dirty="0" err="1" smtClean="0"/>
              <a:t>powder</a:t>
            </a:r>
            <a:endParaRPr lang="fr-FR" sz="1400" dirty="0" smtClean="0"/>
          </a:p>
          <a:p>
            <a:pPr algn="just"/>
            <a:r>
              <a:rPr lang="fr-FR" sz="1400" dirty="0" smtClean="0"/>
              <a:t>Males are </a:t>
            </a:r>
            <a:r>
              <a:rPr lang="fr-FR" sz="1400" dirty="0" err="1" smtClean="0"/>
              <a:t>dipterous</a:t>
            </a:r>
            <a:r>
              <a:rPr lang="fr-FR" sz="1400" dirty="0" smtClean="0"/>
              <a:t> </a:t>
            </a:r>
            <a:r>
              <a:rPr lang="fr-FR" sz="1400" dirty="0" err="1" smtClean="0"/>
              <a:t>with</a:t>
            </a:r>
            <a:r>
              <a:rPr lang="fr-FR" sz="1400" dirty="0" smtClean="0"/>
              <a:t> black </a:t>
            </a:r>
            <a:r>
              <a:rPr lang="fr-FR" sz="1400" dirty="0" err="1" smtClean="0"/>
              <a:t>forewings</a:t>
            </a:r>
            <a:r>
              <a:rPr lang="fr-FR" sz="1400" dirty="0" smtClean="0"/>
              <a:t> and </a:t>
            </a:r>
            <a:r>
              <a:rPr lang="fr-FR" sz="1400" dirty="0" err="1" smtClean="0"/>
              <a:t>hindwings</a:t>
            </a:r>
            <a:r>
              <a:rPr lang="fr-FR" sz="1400" dirty="0" smtClean="0"/>
              <a:t> </a:t>
            </a:r>
            <a:r>
              <a:rPr lang="fr-FR" sz="1400" dirty="0" err="1" smtClean="0"/>
              <a:t>modified</a:t>
            </a:r>
            <a:r>
              <a:rPr lang="fr-FR" sz="1400" dirty="0" smtClean="0"/>
              <a:t> as </a:t>
            </a:r>
            <a:r>
              <a:rPr lang="fr-FR" sz="1400" dirty="0" err="1" smtClean="0"/>
              <a:t>halteres</a:t>
            </a:r>
            <a:r>
              <a:rPr lang="fr-FR" sz="1400" dirty="0" smtClean="0"/>
              <a:t> and </a:t>
            </a:r>
            <a:r>
              <a:rPr lang="fr-FR" sz="1400" dirty="0" err="1" smtClean="0"/>
              <a:t>with</a:t>
            </a:r>
            <a:r>
              <a:rPr lang="fr-FR" sz="1400" dirty="0" smtClean="0"/>
              <a:t> </a:t>
            </a:r>
            <a:r>
              <a:rPr lang="fr-FR" sz="1400" dirty="0" err="1" smtClean="0"/>
              <a:t>crimson</a:t>
            </a:r>
            <a:r>
              <a:rPr lang="fr-FR" sz="1400" dirty="0" smtClean="0"/>
              <a:t> </a:t>
            </a:r>
            <a:r>
              <a:rPr lang="fr-FR" sz="1400" dirty="0" err="1" smtClean="0"/>
              <a:t>colored</a:t>
            </a:r>
            <a:r>
              <a:rPr lang="fr-FR" sz="1400" dirty="0" smtClean="0"/>
              <a:t> body.</a:t>
            </a:r>
          </a:p>
          <a:p>
            <a:pPr algn="just"/>
            <a:r>
              <a:rPr lang="fr-FR" sz="1400" dirty="0" err="1" smtClean="0"/>
              <a:t>Eggs</a:t>
            </a:r>
            <a:r>
              <a:rPr lang="fr-FR" sz="1400" dirty="0" smtClean="0"/>
              <a:t>: </a:t>
            </a:r>
            <a:r>
              <a:rPr lang="fr-FR" sz="1400" dirty="0" err="1" smtClean="0"/>
              <a:t>Pink</a:t>
            </a:r>
            <a:r>
              <a:rPr lang="fr-FR" sz="1400" dirty="0" smtClean="0"/>
              <a:t> </a:t>
            </a:r>
            <a:r>
              <a:rPr lang="fr-FR" sz="1400" dirty="0" err="1" smtClean="0"/>
              <a:t>clored</a:t>
            </a:r>
            <a:r>
              <a:rPr lang="fr-FR" sz="1400" dirty="0" smtClean="0"/>
              <a:t> minute </a:t>
            </a:r>
            <a:r>
              <a:rPr lang="fr-FR" sz="1400" dirty="0" err="1" smtClean="0"/>
              <a:t>egg</a:t>
            </a:r>
            <a:r>
              <a:rPr lang="fr-FR" sz="1400" dirty="0" smtClean="0"/>
              <a:t> (masses), </a:t>
            </a:r>
            <a:r>
              <a:rPr lang="fr-FR" sz="1400" dirty="0" err="1" smtClean="0"/>
              <a:t>which</a:t>
            </a:r>
            <a:r>
              <a:rPr lang="fr-FR" sz="1400" dirty="0" smtClean="0"/>
              <a:t> </a:t>
            </a:r>
            <a:r>
              <a:rPr lang="fr-FR" sz="1400" dirty="0" err="1" smtClean="0"/>
              <a:t>later</a:t>
            </a:r>
            <a:r>
              <a:rPr lang="fr-FR" sz="1400" dirty="0" smtClean="0"/>
              <a:t> on </a:t>
            </a:r>
            <a:r>
              <a:rPr lang="fr-FR" sz="1400" dirty="0" err="1" smtClean="0"/>
              <a:t>turns</a:t>
            </a:r>
            <a:r>
              <a:rPr lang="fr-FR" sz="1400" dirty="0" smtClean="0"/>
              <a:t> pale </a:t>
            </a:r>
            <a:r>
              <a:rPr lang="fr-FR" sz="1400" dirty="0" err="1" smtClean="0"/>
              <a:t>near</a:t>
            </a:r>
            <a:r>
              <a:rPr lang="fr-FR" sz="1400" dirty="0" smtClean="0"/>
              <a:t> </a:t>
            </a:r>
            <a:r>
              <a:rPr lang="fr-FR" sz="1400" dirty="0" err="1" smtClean="0"/>
              <a:t>maturity</a:t>
            </a:r>
            <a:r>
              <a:rPr lang="fr-FR" sz="1400" dirty="0" smtClean="0"/>
              <a:t>.</a:t>
            </a:r>
          </a:p>
          <a:p>
            <a:pPr algn="just"/>
            <a:r>
              <a:rPr lang="fr-FR" sz="1400" dirty="0" err="1" smtClean="0"/>
              <a:t>Pupa</a:t>
            </a:r>
            <a:r>
              <a:rPr lang="fr-FR" sz="1400" dirty="0" smtClean="0"/>
              <a:t>: </a:t>
            </a:r>
            <a:r>
              <a:rPr lang="fr-FR" sz="1400" dirty="0" err="1" smtClean="0"/>
              <a:t>Only</a:t>
            </a:r>
            <a:r>
              <a:rPr lang="fr-FR" sz="1400" dirty="0" smtClean="0"/>
              <a:t> </a:t>
            </a:r>
            <a:r>
              <a:rPr lang="fr-FR" sz="1400" dirty="0" err="1" smtClean="0"/>
              <a:t>occurs</a:t>
            </a:r>
            <a:r>
              <a:rPr lang="fr-FR" sz="1400" dirty="0" smtClean="0"/>
              <a:t> in Male </a:t>
            </a:r>
            <a:r>
              <a:rPr lang="fr-FR" sz="1400" dirty="0" err="1" smtClean="0"/>
              <a:t>lifespan</a:t>
            </a:r>
            <a:r>
              <a:rPr lang="fr-FR" sz="1400" dirty="0" smtClean="0"/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4051518"/>
            <a:ext cx="7239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/>
              <a:t>Damage: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Active period: Jan. to June (Maxi. Population in Jan. to April)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After egg-laying adults die in June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Egg hatching in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fortnight of December and nymphs</a:t>
            </a:r>
          </a:p>
          <a:p>
            <a:pPr marL="342900" indent="-342900" algn="just"/>
            <a:r>
              <a:rPr lang="en-US" sz="1400" dirty="0" smtClean="0"/>
              <a:t>         crawl up on the tree trunk in January and cluster around </a:t>
            </a:r>
          </a:p>
          <a:p>
            <a:pPr marL="342900" indent="-342900" algn="just"/>
            <a:r>
              <a:rPr lang="en-US" sz="1400" dirty="0" smtClean="0"/>
              <a:t>          twigs, shoots, leaves, inflorescence, young fruits etc.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De-</a:t>
            </a:r>
            <a:r>
              <a:rPr lang="en-US" sz="1400" dirty="0" err="1" smtClean="0"/>
              <a:t>saping</a:t>
            </a:r>
            <a:r>
              <a:rPr lang="en-US" sz="1400" dirty="0" smtClean="0"/>
              <a:t> of young foliage and sprouts, and tender leaves	and twigs.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Retarded plant growth and pre-mature fruit falling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914400"/>
            <a:ext cx="4953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Host plants: </a:t>
            </a:r>
            <a:r>
              <a:rPr lang="en-US" sz="1400" dirty="0" smtClean="0"/>
              <a:t>Mango, Mulberry, Peaches, guava, fig, rose etc.</a:t>
            </a:r>
            <a:endParaRPr lang="fr-FR" sz="1400" dirty="0"/>
          </a:p>
        </p:txBody>
      </p:sp>
      <p:sp>
        <p:nvSpPr>
          <p:cNvPr id="19" name="Rectangle 18"/>
          <p:cNvSpPr/>
          <p:nvPr/>
        </p:nvSpPr>
        <p:spPr>
          <a:xfrm>
            <a:off x="0" y="1143000"/>
            <a:ext cx="670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 destructive pest of Mango plant/ widely distribute in mango orchards in Pakistan.</a:t>
            </a:r>
            <a:endParaRPr lang="fr-FR" sz="1400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8D03-3693-4B5F-9498-135402C6715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09600"/>
            <a:ext cx="6553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/>
              <a:t>Control:</a:t>
            </a:r>
          </a:p>
          <a:p>
            <a:pPr marL="404813" indent="-404813">
              <a:buFont typeface="Arial" pitchFamily="34" charset="0"/>
              <a:buChar char="•"/>
            </a:pPr>
            <a:r>
              <a:rPr lang="fr-FR" sz="1400" dirty="0" smtClean="0"/>
              <a:t>  </a:t>
            </a:r>
            <a:r>
              <a:rPr lang="fr-FR" sz="1400" dirty="0" err="1" smtClean="0"/>
              <a:t>Regular</a:t>
            </a:r>
            <a:r>
              <a:rPr lang="fr-FR" sz="1400" dirty="0" smtClean="0"/>
              <a:t> </a:t>
            </a:r>
            <a:r>
              <a:rPr lang="fr-FR" sz="1400" dirty="0" err="1" smtClean="0"/>
              <a:t>ploughing</a:t>
            </a:r>
            <a:r>
              <a:rPr lang="fr-FR" sz="1400" dirty="0" smtClean="0"/>
              <a:t> of </a:t>
            </a:r>
            <a:r>
              <a:rPr lang="fr-FR" sz="1400" dirty="0" err="1" smtClean="0"/>
              <a:t>soil</a:t>
            </a:r>
            <a:r>
              <a:rPr lang="fr-FR" sz="1400" dirty="0" smtClean="0"/>
              <a:t> </a:t>
            </a:r>
            <a:r>
              <a:rPr lang="fr-FR" sz="1400" dirty="0" err="1" smtClean="0"/>
              <a:t>under</a:t>
            </a:r>
            <a:r>
              <a:rPr lang="fr-FR" sz="1400" dirty="0" smtClean="0"/>
              <a:t> </a:t>
            </a:r>
            <a:r>
              <a:rPr lang="fr-FR" sz="1400" dirty="0" err="1" smtClean="0"/>
              <a:t>tree</a:t>
            </a:r>
            <a:r>
              <a:rPr lang="fr-FR" sz="1400" dirty="0" smtClean="0"/>
              <a:t> </a:t>
            </a:r>
            <a:r>
              <a:rPr lang="fr-FR" sz="1400" dirty="0" err="1" smtClean="0"/>
              <a:t>trunk</a:t>
            </a:r>
            <a:r>
              <a:rPr lang="fr-FR" sz="1400" dirty="0" smtClean="0"/>
              <a:t> </a:t>
            </a:r>
            <a:r>
              <a:rPr lang="fr-FR" sz="1400" dirty="0" err="1" smtClean="0"/>
              <a:t>from</a:t>
            </a:r>
            <a:r>
              <a:rPr lang="fr-FR" sz="1400" dirty="0" smtClean="0"/>
              <a:t> May to </a:t>
            </a:r>
            <a:r>
              <a:rPr lang="fr-FR" sz="1400" dirty="0" err="1" smtClean="0"/>
              <a:t>November</a:t>
            </a:r>
            <a:r>
              <a:rPr lang="fr-FR" sz="1400" dirty="0" smtClean="0"/>
              <a:t> </a:t>
            </a:r>
          </a:p>
          <a:p>
            <a:pPr marL="404813" indent="-404813">
              <a:buFont typeface="Arial" pitchFamily="34" charset="0"/>
              <a:buChar char="•"/>
            </a:pPr>
            <a:r>
              <a:rPr lang="fr-FR" sz="1400" dirty="0" smtClean="0"/>
              <a:t>  Collection and </a:t>
            </a:r>
            <a:r>
              <a:rPr lang="fr-FR" sz="1400" dirty="0" err="1" smtClean="0"/>
              <a:t>desctruction</a:t>
            </a:r>
            <a:r>
              <a:rPr lang="fr-FR" sz="1400" dirty="0" smtClean="0"/>
              <a:t> of </a:t>
            </a:r>
            <a:r>
              <a:rPr lang="fr-FR" sz="1400" dirty="0" err="1" smtClean="0"/>
              <a:t>egg</a:t>
            </a:r>
            <a:r>
              <a:rPr lang="fr-FR" sz="1400" dirty="0" smtClean="0"/>
              <a:t> masses</a:t>
            </a:r>
          </a:p>
          <a:p>
            <a:pPr marL="404813" indent="-404813">
              <a:buFont typeface="Arial" pitchFamily="34" charset="0"/>
              <a:buChar char="•"/>
            </a:pPr>
            <a:r>
              <a:rPr lang="fr-FR" sz="1400" dirty="0" smtClean="0"/>
              <a:t>  </a:t>
            </a:r>
            <a:r>
              <a:rPr lang="fr-FR" sz="1400" dirty="0" err="1" smtClean="0"/>
              <a:t>Mealybug</a:t>
            </a:r>
            <a:r>
              <a:rPr lang="fr-FR" sz="1400" dirty="0" smtClean="0"/>
              <a:t> </a:t>
            </a:r>
            <a:r>
              <a:rPr lang="fr-FR" sz="1400" dirty="0" err="1" smtClean="0"/>
              <a:t>sticky</a:t>
            </a:r>
            <a:r>
              <a:rPr lang="fr-FR" sz="1400" dirty="0" smtClean="0"/>
              <a:t> </a:t>
            </a:r>
            <a:r>
              <a:rPr lang="fr-FR" sz="1400" dirty="0" err="1" smtClean="0"/>
              <a:t>traps</a:t>
            </a:r>
            <a:r>
              <a:rPr lang="fr-FR" sz="1400" dirty="0" smtClean="0"/>
              <a:t> on </a:t>
            </a:r>
            <a:r>
              <a:rPr lang="fr-FR" sz="1400" dirty="0" err="1" smtClean="0"/>
              <a:t>tree</a:t>
            </a:r>
            <a:r>
              <a:rPr lang="fr-FR" sz="1400" dirty="0" smtClean="0"/>
              <a:t> </a:t>
            </a:r>
            <a:r>
              <a:rPr lang="fr-FR" sz="1400" dirty="0" err="1" smtClean="0"/>
              <a:t>trunks</a:t>
            </a:r>
            <a:endParaRPr lang="fr-FR" sz="1400" dirty="0" smtClean="0"/>
          </a:p>
          <a:p>
            <a:pPr marL="404813" indent="-404813">
              <a:buFont typeface="Arial" pitchFamily="34" charset="0"/>
              <a:buChar char="•"/>
            </a:pPr>
            <a:r>
              <a:rPr lang="fr-FR" sz="1400" dirty="0" smtClean="0"/>
              <a:t>  </a:t>
            </a:r>
            <a:r>
              <a:rPr lang="fr-FR" sz="1400" dirty="0" err="1" smtClean="0"/>
              <a:t>Chemical</a:t>
            </a:r>
            <a:r>
              <a:rPr lang="fr-FR" sz="1400" dirty="0" smtClean="0"/>
              <a:t> control </a:t>
            </a:r>
          </a:p>
          <a:p>
            <a:pPr marL="404813" indent="-404813">
              <a:buFont typeface="Arial" pitchFamily="34" charset="0"/>
              <a:buChar char="•"/>
            </a:pPr>
            <a:r>
              <a:rPr lang="fr-FR" sz="1400" dirty="0" smtClean="0"/>
              <a:t>Imidacloprid (</a:t>
            </a:r>
            <a:r>
              <a:rPr lang="fr-FR" sz="1400" dirty="0" err="1" smtClean="0"/>
              <a:t>Confidor</a:t>
            </a:r>
            <a:r>
              <a:rPr lang="fr-FR" sz="1400" dirty="0" smtClean="0"/>
              <a:t> 200 SL, Bayer) 200ml</a:t>
            </a:r>
          </a:p>
          <a:p>
            <a:pPr marL="404813" indent="-404813">
              <a:buFont typeface="Arial" pitchFamily="34" charset="0"/>
              <a:buChar char="•"/>
            </a:pPr>
            <a:r>
              <a:rPr lang="fr-FR" sz="1400" dirty="0" smtClean="0"/>
              <a:t>Profenophos (</a:t>
            </a:r>
            <a:r>
              <a:rPr lang="fr-FR" sz="1400" dirty="0" err="1" smtClean="0"/>
              <a:t>Curacron</a:t>
            </a:r>
            <a:r>
              <a:rPr lang="fr-FR" sz="1400" dirty="0" smtClean="0"/>
              <a:t>) 1000ml</a:t>
            </a:r>
          </a:p>
          <a:p>
            <a:pPr marL="404813" indent="-404813">
              <a:buFont typeface="Arial" pitchFamily="34" charset="0"/>
              <a:buChar char="•"/>
            </a:pPr>
            <a:r>
              <a:rPr lang="fr-FR" sz="1400" dirty="0" smtClean="0"/>
              <a:t>Lambda-</a:t>
            </a:r>
            <a:r>
              <a:rPr lang="fr-FR" sz="1400" dirty="0" err="1" smtClean="0"/>
              <a:t>cyhalothrin</a:t>
            </a:r>
            <a:r>
              <a:rPr lang="fr-FR" sz="1400" dirty="0" smtClean="0"/>
              <a:t>+chlorpyriphos (</a:t>
            </a:r>
            <a:r>
              <a:rPr lang="fr-FR" sz="1400" dirty="0" err="1" smtClean="0"/>
              <a:t>Bolten</a:t>
            </a:r>
            <a:r>
              <a:rPr lang="fr-FR" sz="1400" dirty="0" smtClean="0"/>
              <a:t>, </a:t>
            </a:r>
            <a:r>
              <a:rPr lang="fr-FR" sz="1400" dirty="0" err="1" smtClean="0"/>
              <a:t>Swat</a:t>
            </a:r>
            <a:r>
              <a:rPr lang="fr-FR" sz="1400" dirty="0" smtClean="0"/>
              <a:t> agro) 500ml</a:t>
            </a:r>
          </a:p>
          <a:p>
            <a:pPr marL="404813" indent="-404813">
              <a:buFont typeface="Arial" pitchFamily="34" charset="0"/>
              <a:buChar char="•"/>
            </a:pPr>
            <a:r>
              <a:rPr lang="fr-FR" sz="1400" dirty="0" err="1" smtClean="0"/>
              <a:t>Metrine</a:t>
            </a:r>
            <a:r>
              <a:rPr lang="fr-FR" sz="1400" dirty="0" smtClean="0"/>
              <a:t> (</a:t>
            </a:r>
            <a:r>
              <a:rPr lang="fr-FR" sz="1400" dirty="0" err="1" smtClean="0"/>
              <a:t>Legend</a:t>
            </a:r>
            <a:r>
              <a:rPr lang="fr-FR" sz="1400" dirty="0" smtClean="0"/>
              <a:t> 0.5 AS) 500 ml (</a:t>
            </a:r>
            <a:r>
              <a:rPr lang="fr-FR" sz="1400" dirty="0" err="1" smtClean="0"/>
              <a:t>Evyol</a:t>
            </a:r>
            <a:r>
              <a:rPr lang="fr-FR" sz="1400" dirty="0" smtClean="0"/>
              <a:t>)</a:t>
            </a:r>
          </a:p>
          <a:p>
            <a:pPr marL="404813" indent="-404813">
              <a:buFont typeface="Arial" pitchFamily="34" charset="0"/>
              <a:buChar char="•"/>
            </a:pPr>
            <a:endParaRPr lang="fr-FR" sz="1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8D03-3693-4B5F-9498-135402C6715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1459</Words>
  <Application>Microsoft Office PowerPoint</Application>
  <PresentationFormat>On-screen Show (4:3)</PresentationFormat>
  <Paragraphs>194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Pest of Citrus and Mango</vt:lpstr>
      <vt:lpstr>Major Pests of Citrus and Missing links in their Control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Pests of Citrus and Missing links in their Control</dc:title>
  <dc:creator>Asam Riaz</dc:creator>
  <cp:lastModifiedBy>Asam Riaz</cp:lastModifiedBy>
  <cp:revision>8</cp:revision>
  <dcterms:created xsi:type="dcterms:W3CDTF">2020-04-01T17:37:08Z</dcterms:created>
  <dcterms:modified xsi:type="dcterms:W3CDTF">2020-05-06T19:50:10Z</dcterms:modified>
</cp:coreProperties>
</file>