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1" autoAdjust="0"/>
    <p:restoredTop sz="98748" autoAdjust="0"/>
  </p:normalViewPr>
  <p:slideViewPr>
    <p:cSldViewPr snapToGrid="0" snapToObjects="1">
      <p:cViewPr varScale="1">
        <p:scale>
          <a:sx n="112" d="100"/>
          <a:sy n="112" d="100"/>
        </p:scale>
        <p:origin x="-2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GB"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3A401BEF-7640-D542-9557-4B97E9F022F6}"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77199-E0A0-FF48-A60C-8A2D54AA1AAE}"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3A401BEF-7640-D542-9557-4B97E9F022F6}"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77199-E0A0-FF48-A60C-8A2D54AA1AAE}"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3A401BEF-7640-D542-9557-4B97E9F022F6}"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77199-E0A0-FF48-A60C-8A2D54AA1AAE}"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3A401BEF-7640-D542-9557-4B97E9F022F6}"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77199-E0A0-FF48-A60C-8A2D54AA1AAE}"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3A401BEF-7640-D542-9557-4B97E9F022F6}"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77199-E0A0-FF48-A60C-8A2D54AA1AAE}"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3A401BEF-7640-D542-9557-4B97E9F022F6}"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77199-E0A0-FF48-A60C-8A2D54AA1AAE}"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3A401BEF-7640-D542-9557-4B97E9F022F6}"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77199-E0A0-FF48-A60C-8A2D54AA1AAE}"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GB"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3A401BEF-7640-D542-9557-4B97E9F022F6}"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77199-E0A0-FF48-A60C-8A2D54AA1AAE}"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3A401BEF-7640-D542-9557-4B97E9F022F6}"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77199-E0A0-FF48-A60C-8A2D54AA1AAE}"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GB"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3A401BEF-7640-D542-9557-4B97E9F022F6}"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77199-E0A0-FF48-A60C-8A2D54AA1AAE}"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GB"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A401BEF-7640-D542-9557-4B97E9F022F6}"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77199-E0A0-FF48-A60C-8A2D54AA1AAE}"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3A401BEF-7640-D542-9557-4B97E9F022F6}"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77199-E0A0-FF48-A60C-8A2D54AA1AAE}"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3A401BEF-7640-D542-9557-4B97E9F022F6}" type="datetimeFigureOut">
              <a:rPr lang="en-US" smtClean="0"/>
              <a:t>4/29/20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77199-E0A0-FF48-A60C-8A2D54AA1AAE}"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3A401BEF-7640-D542-9557-4B97E9F022F6}" type="datetimeFigureOut">
              <a:rPr lang="en-US" smtClean="0"/>
              <a:t>4/29/20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77199-E0A0-FF48-A60C-8A2D54AA1A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01BEF-7640-D542-9557-4B97E9F022F6}" type="datetimeFigureOut">
              <a:rPr lang="en-US" smtClean="0"/>
              <a:t>4/29/20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77199-E0A0-FF48-A60C-8A2D54AA1A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A401BEF-7640-D542-9557-4B97E9F022F6}"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77199-E0A0-FF48-A60C-8A2D54AA1AAE}"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3A401BEF-7640-D542-9557-4B97E9F022F6}" type="datetimeFigureOut">
              <a:rPr lang="en-US" smtClean="0"/>
              <a:t>4/29/20</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4A877199-E0A0-FF48-A60C-8A2D54AA1A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99" y="871245"/>
            <a:ext cx="8001000" cy="2424766"/>
          </a:xfrm>
        </p:spPr>
        <p:txBody>
          <a:bodyPr/>
          <a:lstStyle/>
          <a:p>
            <a:r>
              <a:rPr lang="en-US" b="1" dirty="0"/>
              <a:t>ADOPTER CATEGORIES</a:t>
            </a:r>
            <a:r>
              <a:rPr lang="en-GB" dirty="0"/>
              <a:t/>
            </a:r>
            <a:br>
              <a:rPr lang="en-GB" dirty="0"/>
            </a:b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r="1538" b="5221"/>
          <a:stretch/>
        </p:blipFill>
        <p:spPr>
          <a:xfrm>
            <a:off x="571499" y="3012540"/>
            <a:ext cx="8091984" cy="3156542"/>
          </a:xfrm>
          <a:prstGeom prst="rect">
            <a:avLst/>
          </a:prstGeom>
        </p:spPr>
      </p:pic>
    </p:spTree>
    <p:extLst>
      <p:ext uri="{BB962C8B-B14F-4D97-AF65-F5344CB8AC3E}">
        <p14:creationId xmlns:p14="http://schemas.microsoft.com/office/powerpoint/2010/main" val="130667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3983"/>
          </a:xfrm>
        </p:spPr>
        <p:txBody>
          <a:bodyPr>
            <a:noAutofit/>
          </a:bodyPr>
          <a:lstStyle/>
          <a:p>
            <a:pPr algn="r"/>
            <a:r>
              <a:rPr lang="en-US" sz="3600" dirty="0" smtClean="0">
                <a:solidFill>
                  <a:srgbClr val="3366FF"/>
                </a:solidFill>
              </a:rPr>
              <a:t>Continued</a:t>
            </a:r>
            <a:r>
              <a:rPr lang="is-IS" sz="3600" dirty="0" smtClean="0">
                <a:solidFill>
                  <a:srgbClr val="3366FF"/>
                </a:solidFill>
              </a:rPr>
              <a:t>….</a:t>
            </a:r>
            <a:endParaRPr lang="en-US" sz="3600" dirty="0">
              <a:solidFill>
                <a:srgbClr val="3366FF"/>
              </a:solidFill>
            </a:endParaRPr>
          </a:p>
        </p:txBody>
      </p:sp>
      <p:sp>
        <p:nvSpPr>
          <p:cNvPr id="3" name="Content Placeholder 2"/>
          <p:cNvSpPr>
            <a:spLocks noGrp="1"/>
          </p:cNvSpPr>
          <p:nvPr>
            <p:ph idx="1"/>
          </p:nvPr>
        </p:nvSpPr>
        <p:spPr/>
        <p:txBody>
          <a:bodyPr>
            <a:normAutofit/>
          </a:bodyPr>
          <a:lstStyle/>
          <a:p>
            <a:pPr>
              <a:lnSpc>
                <a:spcPct val="120000"/>
              </a:lnSpc>
            </a:pPr>
            <a:r>
              <a:rPr lang="en-US" sz="2800" dirty="0"/>
              <a:t>The innovativeness dimension, as measured by the time at which an individual adopts an innovation, is continuous. </a:t>
            </a:r>
            <a:endParaRPr lang="en-US" sz="2800" dirty="0" smtClean="0"/>
          </a:p>
          <a:p>
            <a:pPr>
              <a:lnSpc>
                <a:spcPct val="120000"/>
              </a:lnSpc>
            </a:pPr>
            <a:r>
              <a:rPr lang="en-US" sz="2800" dirty="0" smtClean="0"/>
              <a:t>However</a:t>
            </a:r>
            <a:r>
              <a:rPr lang="en-US" sz="2800" dirty="0"/>
              <a:t>, this variable may be partitioned into five adopter categories by lying of standard deviations from the average time of adoption</a:t>
            </a:r>
            <a:r>
              <a:rPr lang="en-US" sz="2800" dirty="0" smtClean="0"/>
              <a:t>.</a:t>
            </a:r>
            <a:endParaRPr lang="en-GB" sz="2800" dirty="0"/>
          </a:p>
        </p:txBody>
      </p:sp>
    </p:spTree>
    <p:extLst>
      <p:ext uri="{BB962C8B-B14F-4D97-AF65-F5344CB8AC3E}">
        <p14:creationId xmlns:p14="http://schemas.microsoft.com/office/powerpoint/2010/main" val="368566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20" y="319108"/>
            <a:ext cx="8229600" cy="771339"/>
          </a:xfrm>
        </p:spPr>
        <p:txBody>
          <a:bodyPr>
            <a:normAutofit/>
          </a:bodyPr>
          <a:lstStyle/>
          <a:p>
            <a:r>
              <a:rPr lang="en-US" sz="4000" b="1" dirty="0" smtClean="0">
                <a:solidFill>
                  <a:srgbClr val="3366FF"/>
                </a:solidFill>
              </a:rPr>
              <a:t>1:- Innovators </a:t>
            </a:r>
            <a:endParaRPr lang="en-US" sz="4000" dirty="0">
              <a:solidFill>
                <a:srgbClr val="3366FF"/>
              </a:solidFill>
            </a:endParaRPr>
          </a:p>
        </p:txBody>
      </p:sp>
      <p:sp>
        <p:nvSpPr>
          <p:cNvPr id="3" name="Content Placeholder 2"/>
          <p:cNvSpPr>
            <a:spLocks noGrp="1"/>
          </p:cNvSpPr>
          <p:nvPr>
            <p:ph idx="1"/>
          </p:nvPr>
        </p:nvSpPr>
        <p:spPr>
          <a:xfrm>
            <a:off x="506505" y="1655672"/>
            <a:ext cx="8020903" cy="4717533"/>
          </a:xfrm>
        </p:spPr>
        <p:txBody>
          <a:bodyPr>
            <a:noAutofit/>
          </a:bodyPr>
          <a:lstStyle/>
          <a:p>
            <a:pPr>
              <a:lnSpc>
                <a:spcPct val="130000"/>
              </a:lnSpc>
            </a:pPr>
            <a:r>
              <a:rPr lang="en-US" sz="2400" dirty="0" smtClean="0">
                <a:latin typeface="Times New Roman"/>
                <a:cs typeface="Times New Roman"/>
              </a:rPr>
              <a:t>They </a:t>
            </a:r>
            <a:r>
              <a:rPr lang="en-US" sz="2400" dirty="0">
                <a:latin typeface="Times New Roman"/>
                <a:cs typeface="Times New Roman"/>
              </a:rPr>
              <a:t>are eager to try new ideas. </a:t>
            </a:r>
            <a:endParaRPr lang="en-US" sz="2400" dirty="0" smtClean="0">
              <a:latin typeface="Times New Roman"/>
              <a:cs typeface="Times New Roman"/>
            </a:endParaRPr>
          </a:p>
          <a:p>
            <a:pPr>
              <a:lnSpc>
                <a:spcPct val="130000"/>
              </a:lnSpc>
            </a:pPr>
            <a:r>
              <a:rPr lang="en-US" sz="2400" dirty="0" smtClean="0">
                <a:latin typeface="Times New Roman"/>
                <a:cs typeface="Times New Roman"/>
              </a:rPr>
              <a:t>This </a:t>
            </a:r>
            <a:r>
              <a:rPr lang="en-US" sz="2400" dirty="0">
                <a:latin typeface="Times New Roman"/>
                <a:cs typeface="Times New Roman"/>
              </a:rPr>
              <a:t>interest leads them out of a local circle of </a:t>
            </a:r>
            <a:r>
              <a:rPr lang="en-US" sz="2400" dirty="0" smtClean="0">
                <a:latin typeface="Times New Roman"/>
                <a:cs typeface="Times New Roman"/>
              </a:rPr>
              <a:t>peers and</a:t>
            </a:r>
            <a:r>
              <a:rPr lang="en-US" sz="2400" dirty="0">
                <a:latin typeface="Times New Roman"/>
                <a:cs typeface="Times New Roman"/>
              </a:rPr>
              <a:t> into more cosmopolite social relationships. </a:t>
            </a:r>
            <a:endParaRPr lang="en-US" sz="2400" dirty="0" smtClean="0">
              <a:latin typeface="Times New Roman"/>
              <a:cs typeface="Times New Roman"/>
            </a:endParaRPr>
          </a:p>
          <a:p>
            <a:pPr>
              <a:lnSpc>
                <a:spcPct val="130000"/>
              </a:lnSpc>
            </a:pPr>
            <a:r>
              <a:rPr lang="en-US" sz="2400" dirty="0" smtClean="0">
                <a:latin typeface="Times New Roman"/>
                <a:cs typeface="Times New Roman"/>
              </a:rPr>
              <a:t>Communication </a:t>
            </a:r>
            <a:r>
              <a:rPr lang="en-US" sz="2400" dirty="0">
                <a:latin typeface="Times New Roman"/>
                <a:cs typeface="Times New Roman"/>
              </a:rPr>
              <a:t>patterns and friendships among a group of innovators are common; even though the geographical distance between the innovators may be great. </a:t>
            </a:r>
            <a:endParaRPr lang="en-US" sz="2400" dirty="0" smtClean="0">
              <a:latin typeface="Times New Roman"/>
              <a:cs typeface="Times New Roman"/>
            </a:endParaRPr>
          </a:p>
          <a:p>
            <a:pPr>
              <a:lnSpc>
                <a:spcPct val="130000"/>
              </a:lnSpc>
            </a:pPr>
            <a:r>
              <a:rPr lang="en-US" sz="2400" dirty="0" smtClean="0">
                <a:latin typeface="Times New Roman"/>
                <a:cs typeface="Times New Roman"/>
              </a:rPr>
              <a:t>Being </a:t>
            </a:r>
            <a:r>
              <a:rPr lang="en-US" sz="2400" dirty="0">
                <a:latin typeface="Times New Roman"/>
                <a:cs typeface="Times New Roman"/>
              </a:rPr>
              <a:t>an innovator has several prerequisites. </a:t>
            </a:r>
            <a:endParaRPr lang="en-US" sz="2400" dirty="0" smtClean="0">
              <a:latin typeface="Times New Roman"/>
              <a:cs typeface="Times New Roman"/>
            </a:endParaRPr>
          </a:p>
        </p:txBody>
      </p:sp>
    </p:spTree>
    <p:extLst>
      <p:ext uri="{BB962C8B-B14F-4D97-AF65-F5344CB8AC3E}">
        <p14:creationId xmlns:p14="http://schemas.microsoft.com/office/powerpoint/2010/main" val="105837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7837"/>
          </a:xfrm>
        </p:spPr>
        <p:txBody>
          <a:bodyPr>
            <a:noAutofit/>
          </a:bodyPr>
          <a:lstStyle/>
          <a:p>
            <a:pPr algn="r"/>
            <a:r>
              <a:rPr lang="en-US" sz="3600" dirty="0" smtClean="0">
                <a:solidFill>
                  <a:srgbClr val="3366FF"/>
                </a:solidFill>
              </a:rPr>
              <a:t>Continued</a:t>
            </a:r>
            <a:r>
              <a:rPr lang="is-IS" sz="3600" dirty="0" smtClean="0">
                <a:solidFill>
                  <a:srgbClr val="3366FF"/>
                </a:solidFill>
              </a:rPr>
              <a:t>….</a:t>
            </a:r>
            <a:endParaRPr lang="en-US" sz="3600" dirty="0">
              <a:solidFill>
                <a:srgbClr val="3366FF"/>
              </a:solidFill>
            </a:endParaRPr>
          </a:p>
        </p:txBody>
      </p:sp>
      <p:sp>
        <p:nvSpPr>
          <p:cNvPr id="3" name="Content Placeholder 2"/>
          <p:cNvSpPr>
            <a:spLocks noGrp="1"/>
          </p:cNvSpPr>
          <p:nvPr>
            <p:ph idx="1"/>
          </p:nvPr>
        </p:nvSpPr>
        <p:spPr>
          <a:xfrm>
            <a:off x="457200" y="1508250"/>
            <a:ext cx="8410396" cy="5182482"/>
          </a:xfrm>
        </p:spPr>
        <p:txBody>
          <a:bodyPr>
            <a:normAutofit/>
          </a:bodyPr>
          <a:lstStyle/>
          <a:p>
            <a:pPr>
              <a:lnSpc>
                <a:spcPct val="110000"/>
              </a:lnSpc>
            </a:pPr>
            <a:r>
              <a:rPr lang="en-US" sz="2600" dirty="0" smtClean="0">
                <a:latin typeface="Times New Roman"/>
                <a:cs typeface="Times New Roman"/>
              </a:rPr>
              <a:t>These include control of substantial financial resources to absorb the understand and apply complex technical knowledge. </a:t>
            </a:r>
            <a:endParaRPr lang="en-GB" sz="2600" dirty="0" smtClean="0">
              <a:latin typeface="Times New Roman"/>
              <a:cs typeface="Times New Roman"/>
            </a:endParaRPr>
          </a:p>
          <a:p>
            <a:pPr>
              <a:lnSpc>
                <a:spcPct val="110000"/>
              </a:lnSpc>
            </a:pPr>
            <a:r>
              <a:rPr lang="en-US" sz="2600" dirty="0" smtClean="0">
                <a:latin typeface="Times New Roman"/>
                <a:cs typeface="Times New Roman"/>
              </a:rPr>
              <a:t>He desires the hazardous, the rash, the daring, and the risky. The innovator also must be willing to accept an occasional setback when one of the new ideas he adopts proves unsuccessful. </a:t>
            </a:r>
            <a:endParaRPr lang="en-GB" sz="2600" dirty="0" smtClean="0">
              <a:latin typeface="Times New Roman"/>
              <a:cs typeface="Times New Roman"/>
            </a:endParaRPr>
          </a:p>
          <a:p>
            <a:pPr>
              <a:lnSpc>
                <a:spcPct val="110000"/>
              </a:lnSpc>
            </a:pPr>
            <a:r>
              <a:rPr lang="en-US" sz="2600" dirty="0" smtClean="0">
                <a:latin typeface="Times New Roman"/>
                <a:cs typeface="Times New Roman"/>
              </a:rPr>
              <a:t>These are the first people to adopt a new idea, much ahead of other people. They are very few in numbers, probably not more than one or two in a community.</a:t>
            </a:r>
            <a:endParaRPr lang="en-GB" sz="2600" dirty="0" smtClean="0">
              <a:latin typeface="Times New Roman"/>
              <a:cs typeface="Times New Roman"/>
            </a:endParaRPr>
          </a:p>
        </p:txBody>
      </p:sp>
    </p:spTree>
    <p:extLst>
      <p:ext uri="{BB962C8B-B14F-4D97-AF65-F5344CB8AC3E}">
        <p14:creationId xmlns:p14="http://schemas.microsoft.com/office/powerpoint/2010/main" val="3073807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896"/>
            <a:ext cx="8229600" cy="541858"/>
          </a:xfrm>
        </p:spPr>
        <p:txBody>
          <a:bodyPr>
            <a:normAutofit fontScale="90000"/>
          </a:bodyPr>
          <a:lstStyle/>
          <a:p>
            <a:r>
              <a:rPr lang="en-US" sz="4000" dirty="0" smtClean="0">
                <a:solidFill>
                  <a:srgbClr val="3366FF"/>
                </a:solidFill>
              </a:rPr>
              <a:t>Characteristics</a:t>
            </a:r>
            <a:endParaRPr lang="en-US" sz="4000" dirty="0">
              <a:solidFill>
                <a:srgbClr val="3366FF"/>
              </a:solidFill>
            </a:endParaRPr>
          </a:p>
        </p:txBody>
      </p:sp>
      <p:sp>
        <p:nvSpPr>
          <p:cNvPr id="3" name="Content Placeholder 2"/>
          <p:cNvSpPr>
            <a:spLocks noGrp="1"/>
          </p:cNvSpPr>
          <p:nvPr>
            <p:ph idx="1"/>
          </p:nvPr>
        </p:nvSpPr>
        <p:spPr>
          <a:xfrm>
            <a:off x="90717" y="691754"/>
            <a:ext cx="8958314" cy="6166246"/>
          </a:xfrm>
        </p:spPr>
        <p:txBody>
          <a:bodyPr>
            <a:noAutofit/>
          </a:bodyPr>
          <a:lstStyle/>
          <a:p>
            <a:pPr lvl="0">
              <a:lnSpc>
                <a:spcPct val="80000"/>
              </a:lnSpc>
            </a:pPr>
            <a:r>
              <a:rPr lang="en-US" sz="1800" dirty="0"/>
              <a:t>Have larger farms.</a:t>
            </a:r>
            <a:endParaRPr lang="en-GB" sz="1800" dirty="0"/>
          </a:p>
          <a:p>
            <a:pPr lvl="0">
              <a:lnSpc>
                <a:spcPct val="80000"/>
              </a:lnSpc>
            </a:pPr>
            <a:r>
              <a:rPr lang="en-US" sz="1800" dirty="0"/>
              <a:t>Financially strong.</a:t>
            </a:r>
            <a:endParaRPr lang="en-GB" sz="1800" dirty="0"/>
          </a:p>
          <a:p>
            <a:pPr lvl="0">
              <a:lnSpc>
                <a:spcPct val="80000"/>
              </a:lnSpc>
            </a:pPr>
            <a:r>
              <a:rPr lang="en-US" sz="1800" dirty="0"/>
              <a:t>Willing to take risks.</a:t>
            </a:r>
            <a:endParaRPr lang="en-GB" sz="1800" dirty="0"/>
          </a:p>
          <a:p>
            <a:pPr lvl="0">
              <a:lnSpc>
                <a:spcPct val="80000"/>
              </a:lnSpc>
            </a:pPr>
            <a:r>
              <a:rPr lang="en-US" sz="1800" dirty="0"/>
              <a:t>Usually below middle age</a:t>
            </a:r>
            <a:endParaRPr lang="en-GB" sz="1800" dirty="0"/>
          </a:p>
          <a:p>
            <a:pPr lvl="0">
              <a:lnSpc>
                <a:spcPct val="80000"/>
              </a:lnSpc>
            </a:pPr>
            <a:r>
              <a:rPr lang="en-US" sz="1800" dirty="0"/>
              <a:t>Generally well educated</a:t>
            </a:r>
            <a:endParaRPr lang="en-GB" sz="1800" dirty="0"/>
          </a:p>
          <a:p>
            <a:pPr lvl="0">
              <a:lnSpc>
                <a:spcPct val="80000"/>
              </a:lnSpc>
            </a:pPr>
            <a:r>
              <a:rPr lang="en-US" sz="1800" dirty="0"/>
              <a:t>Have respect and prestige in progressive communities.</a:t>
            </a:r>
            <a:endParaRPr lang="en-GB" sz="1800" dirty="0"/>
          </a:p>
          <a:p>
            <a:pPr lvl="0">
              <a:lnSpc>
                <a:spcPct val="80000"/>
              </a:lnSpc>
            </a:pPr>
            <a:r>
              <a:rPr lang="en-US" sz="1800" dirty="0"/>
              <a:t>Mentally alert and actively seeking new ideas.</a:t>
            </a:r>
            <a:endParaRPr lang="en-GB" sz="1800" dirty="0"/>
          </a:p>
          <a:p>
            <a:pPr lvl="0">
              <a:lnSpc>
                <a:spcPct val="80000"/>
              </a:lnSpc>
            </a:pPr>
            <a:r>
              <a:rPr lang="en-US" sz="1800" dirty="0"/>
              <a:t>They have much formal and informal contact outside the immediate locality.</a:t>
            </a:r>
            <a:endParaRPr lang="en-GB" sz="1800" dirty="0"/>
          </a:p>
          <a:p>
            <a:pPr lvl="0">
              <a:lnSpc>
                <a:spcPct val="80000"/>
              </a:lnSpc>
            </a:pPr>
            <a:r>
              <a:rPr lang="en-US" sz="1800" dirty="0"/>
              <a:t>They often by-pass the local extension worker in getting information from the originating sources, and may learn about new things even before he does. </a:t>
            </a:r>
            <a:endParaRPr lang="en-GB" sz="1800" dirty="0"/>
          </a:p>
          <a:p>
            <a:pPr lvl="0">
              <a:lnSpc>
                <a:spcPct val="80000"/>
              </a:lnSpc>
            </a:pPr>
            <a:r>
              <a:rPr lang="en-US" sz="1800" dirty="0"/>
              <a:t>They sometimes manage to get samples of seeds or chemicals even before they are released for public use.</a:t>
            </a:r>
            <a:endParaRPr lang="en-GB" sz="1800" dirty="0"/>
          </a:p>
          <a:p>
            <a:pPr lvl="0">
              <a:lnSpc>
                <a:spcPct val="80000"/>
              </a:lnSpc>
            </a:pPr>
            <a:r>
              <a:rPr lang="en-US" sz="1800" dirty="0"/>
              <a:t>They subscribe to many farm magazines and specialized publications.</a:t>
            </a:r>
            <a:endParaRPr lang="en-GB" sz="1800" dirty="0"/>
          </a:p>
          <a:p>
            <a:pPr lvl="0">
              <a:lnSpc>
                <a:spcPct val="80000"/>
              </a:lnSpc>
            </a:pPr>
            <a:r>
              <a:rPr lang="en-US" sz="1800" dirty="0"/>
              <a:t>Other farmers may watch the innovators and know what they are doing.</a:t>
            </a:r>
            <a:endParaRPr lang="en-GB" sz="1800" dirty="0"/>
          </a:p>
          <a:p>
            <a:pPr marL="0" lvl="0" indent="0">
              <a:lnSpc>
                <a:spcPct val="70000"/>
              </a:lnSpc>
              <a:buNone/>
            </a:pPr>
            <a:endParaRPr lang="en-GB" sz="2200" dirty="0">
              <a:latin typeface="Times New Roman"/>
              <a:cs typeface="Times New Roman"/>
            </a:endParaRPr>
          </a:p>
        </p:txBody>
      </p:sp>
    </p:spTree>
    <p:extLst>
      <p:ext uri="{BB962C8B-B14F-4D97-AF65-F5344CB8AC3E}">
        <p14:creationId xmlns:p14="http://schemas.microsoft.com/office/powerpoint/2010/main" val="1934163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516"/>
            <a:ext cx="8229600" cy="530518"/>
          </a:xfrm>
        </p:spPr>
        <p:txBody>
          <a:bodyPr>
            <a:normAutofit fontScale="90000"/>
          </a:bodyPr>
          <a:lstStyle/>
          <a:p>
            <a:r>
              <a:rPr lang="en-US" b="1" dirty="0" smtClean="0">
                <a:solidFill>
                  <a:srgbClr val="3366FF"/>
                </a:solidFill>
              </a:rPr>
              <a:t>2:- Early Adopter</a:t>
            </a:r>
            <a:endParaRPr lang="en-US" dirty="0">
              <a:solidFill>
                <a:srgbClr val="3366FF"/>
              </a:solidFill>
            </a:endParaRPr>
          </a:p>
        </p:txBody>
      </p:sp>
      <p:sp>
        <p:nvSpPr>
          <p:cNvPr id="3" name="Content Placeholder 2"/>
          <p:cNvSpPr>
            <a:spLocks noGrp="1"/>
          </p:cNvSpPr>
          <p:nvPr>
            <p:ph idx="1"/>
          </p:nvPr>
        </p:nvSpPr>
        <p:spPr>
          <a:xfrm>
            <a:off x="170095" y="1701034"/>
            <a:ext cx="8878935" cy="5261863"/>
          </a:xfrm>
        </p:spPr>
        <p:txBody>
          <a:bodyPr>
            <a:noAutofit/>
          </a:bodyPr>
          <a:lstStyle/>
          <a:p>
            <a:pPr>
              <a:lnSpc>
                <a:spcPct val="90000"/>
              </a:lnSpc>
            </a:pPr>
            <a:r>
              <a:rPr lang="en-US" sz="2400" dirty="0" smtClean="0">
                <a:latin typeface="Times New Roman"/>
                <a:cs typeface="Times New Roman"/>
              </a:rPr>
              <a:t>Early </a:t>
            </a:r>
            <a:r>
              <a:rPr lang="en-US" sz="2400" dirty="0">
                <a:latin typeface="Times New Roman"/>
                <a:cs typeface="Times New Roman"/>
              </a:rPr>
              <a:t>adopters are a more integrated part of the local social system than are innovators. </a:t>
            </a:r>
            <a:endParaRPr lang="en-US" sz="2400" dirty="0" smtClean="0">
              <a:latin typeface="Times New Roman"/>
              <a:cs typeface="Times New Roman"/>
            </a:endParaRPr>
          </a:p>
          <a:p>
            <a:pPr>
              <a:lnSpc>
                <a:spcPct val="90000"/>
              </a:lnSpc>
            </a:pPr>
            <a:r>
              <a:rPr lang="en-US" sz="2400" dirty="0" smtClean="0">
                <a:latin typeface="Times New Roman"/>
                <a:cs typeface="Times New Roman"/>
              </a:rPr>
              <a:t>Whereas </a:t>
            </a:r>
            <a:r>
              <a:rPr lang="en-US" sz="2400" dirty="0">
                <a:latin typeface="Times New Roman"/>
                <a:cs typeface="Times New Roman"/>
              </a:rPr>
              <a:t>innovators are cosmopolites, early adopters are localities. </a:t>
            </a:r>
            <a:endParaRPr lang="en-US" sz="2400" dirty="0" smtClean="0">
              <a:latin typeface="Times New Roman"/>
              <a:cs typeface="Times New Roman"/>
            </a:endParaRPr>
          </a:p>
          <a:p>
            <a:pPr>
              <a:lnSpc>
                <a:spcPct val="90000"/>
              </a:lnSpc>
            </a:pPr>
            <a:r>
              <a:rPr lang="en-US" sz="2400" dirty="0" smtClean="0">
                <a:latin typeface="Times New Roman"/>
                <a:cs typeface="Times New Roman"/>
              </a:rPr>
              <a:t>This </a:t>
            </a:r>
            <a:r>
              <a:rPr lang="en-US" sz="2400" dirty="0">
                <a:latin typeface="Times New Roman"/>
                <a:cs typeface="Times New Roman"/>
              </a:rPr>
              <a:t>adopter’s category, more than any other, has the greatest degree of opinion leadership in most social systems. </a:t>
            </a:r>
            <a:endParaRPr lang="en-US" sz="2400" dirty="0" smtClean="0">
              <a:latin typeface="Times New Roman"/>
              <a:cs typeface="Times New Roman"/>
            </a:endParaRPr>
          </a:p>
          <a:p>
            <a:pPr>
              <a:lnSpc>
                <a:spcPct val="90000"/>
              </a:lnSpc>
            </a:pPr>
            <a:r>
              <a:rPr lang="en-US" sz="2400" dirty="0" smtClean="0">
                <a:latin typeface="Times New Roman"/>
                <a:cs typeface="Times New Roman"/>
              </a:rPr>
              <a:t>Potential </a:t>
            </a:r>
            <a:r>
              <a:rPr lang="en-US" sz="2400" dirty="0">
                <a:latin typeface="Times New Roman"/>
                <a:cs typeface="Times New Roman"/>
              </a:rPr>
              <a:t>adopters look to early adopters for advice and information about the innovation. </a:t>
            </a:r>
            <a:endParaRPr lang="en-US" sz="2400" dirty="0" smtClean="0">
              <a:latin typeface="Times New Roman"/>
              <a:cs typeface="Times New Roman"/>
            </a:endParaRPr>
          </a:p>
          <a:p>
            <a:pPr>
              <a:lnSpc>
                <a:spcPct val="90000"/>
              </a:lnSpc>
            </a:pPr>
            <a:r>
              <a:rPr lang="en-US" sz="2400" dirty="0" smtClean="0">
                <a:latin typeface="Times New Roman"/>
                <a:cs typeface="Times New Roman"/>
              </a:rPr>
              <a:t>The </a:t>
            </a:r>
            <a:r>
              <a:rPr lang="en-US" sz="2400" dirty="0">
                <a:latin typeface="Times New Roman"/>
                <a:cs typeface="Times New Roman"/>
              </a:rPr>
              <a:t>early adopter is considered by many as "the man to check with" before using a new idea. </a:t>
            </a:r>
            <a:endParaRPr lang="en-US" sz="2400" dirty="0" smtClean="0">
              <a:latin typeface="Times New Roman"/>
              <a:cs typeface="Times New Roman"/>
            </a:endParaRPr>
          </a:p>
          <a:p>
            <a:pPr>
              <a:lnSpc>
                <a:spcPct val="90000"/>
              </a:lnSpc>
            </a:pPr>
            <a:r>
              <a:rPr lang="en-US" sz="2400" dirty="0" smtClean="0">
                <a:latin typeface="Times New Roman"/>
                <a:cs typeface="Times New Roman"/>
              </a:rPr>
              <a:t>This </a:t>
            </a:r>
            <a:r>
              <a:rPr lang="en-US" sz="2400" dirty="0">
                <a:latin typeface="Times New Roman"/>
                <a:cs typeface="Times New Roman"/>
              </a:rPr>
              <a:t>adopter category is generally sought by change agents to be a local missionary for speeding the diffusion process. </a:t>
            </a:r>
            <a:endParaRPr lang="en-GB" sz="2400" dirty="0">
              <a:latin typeface="Times New Roman"/>
              <a:cs typeface="Times New Roman"/>
            </a:endParaRPr>
          </a:p>
        </p:txBody>
      </p:sp>
    </p:spTree>
    <p:extLst>
      <p:ext uri="{BB962C8B-B14F-4D97-AF65-F5344CB8AC3E}">
        <p14:creationId xmlns:p14="http://schemas.microsoft.com/office/powerpoint/2010/main" val="288415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9899"/>
          </a:xfrm>
        </p:spPr>
        <p:txBody>
          <a:bodyPr>
            <a:normAutofit fontScale="90000"/>
          </a:bodyPr>
          <a:lstStyle/>
          <a:p>
            <a:pPr algn="r"/>
            <a:r>
              <a:rPr lang="en-US" sz="3600" dirty="0" smtClean="0">
                <a:solidFill>
                  <a:srgbClr val="3366FF"/>
                </a:solidFill>
              </a:rPr>
              <a:t>Continued</a:t>
            </a:r>
            <a:r>
              <a:rPr lang="is-IS" sz="3600" dirty="0" smtClean="0">
                <a:solidFill>
                  <a:srgbClr val="3366FF"/>
                </a:solidFill>
              </a:rPr>
              <a:t>….</a:t>
            </a:r>
            <a:endParaRPr lang="en-US" sz="3600" dirty="0">
              <a:solidFill>
                <a:srgbClr val="3366FF"/>
              </a:solidFill>
            </a:endParaRPr>
          </a:p>
        </p:txBody>
      </p:sp>
      <p:sp>
        <p:nvSpPr>
          <p:cNvPr id="3" name="Content Placeholder 2"/>
          <p:cNvSpPr>
            <a:spLocks noGrp="1"/>
          </p:cNvSpPr>
          <p:nvPr>
            <p:ph idx="1"/>
          </p:nvPr>
        </p:nvSpPr>
        <p:spPr>
          <a:xfrm>
            <a:off x="457200" y="1712374"/>
            <a:ext cx="8229600" cy="4765336"/>
          </a:xfrm>
        </p:spPr>
        <p:txBody>
          <a:bodyPr>
            <a:normAutofit lnSpcReduction="10000"/>
          </a:bodyPr>
          <a:lstStyle/>
          <a:p>
            <a:pPr>
              <a:lnSpc>
                <a:spcPct val="110000"/>
              </a:lnSpc>
            </a:pPr>
            <a:r>
              <a:rPr lang="en-US" sz="2400" dirty="0" smtClean="0">
                <a:latin typeface="Times New Roman"/>
                <a:cs typeface="Times New Roman"/>
              </a:rPr>
              <a:t>Because early adopters are not too far ahead of the average individual in innovativeness, they serve as a role model for many other members of a social system. </a:t>
            </a:r>
          </a:p>
          <a:p>
            <a:pPr>
              <a:lnSpc>
                <a:spcPct val="110000"/>
              </a:lnSpc>
            </a:pPr>
            <a:r>
              <a:rPr lang="en-US" sz="2400" dirty="0" smtClean="0">
                <a:latin typeface="Times New Roman"/>
                <a:cs typeface="Times New Roman"/>
              </a:rPr>
              <a:t>Members of a social system respect the early adopter.  </a:t>
            </a:r>
          </a:p>
          <a:p>
            <a:pPr>
              <a:lnSpc>
                <a:spcPct val="110000"/>
              </a:lnSpc>
            </a:pPr>
            <a:r>
              <a:rPr lang="en-US" sz="2400" dirty="0" smtClean="0">
                <a:latin typeface="Times New Roman"/>
                <a:cs typeface="Times New Roman"/>
              </a:rPr>
              <a:t>The early adopter is respected by his peers. </a:t>
            </a:r>
          </a:p>
          <a:p>
            <a:pPr>
              <a:lnSpc>
                <a:spcPct val="110000"/>
              </a:lnSpc>
            </a:pPr>
            <a:r>
              <a:rPr lang="en-US" sz="2400" dirty="0" smtClean="0">
                <a:latin typeface="Times New Roman"/>
                <a:cs typeface="Times New Roman"/>
              </a:rPr>
              <a:t>He is the embodiment of successful and discrete use of new ideas. </a:t>
            </a:r>
          </a:p>
          <a:p>
            <a:pPr>
              <a:lnSpc>
                <a:spcPct val="110000"/>
              </a:lnSpc>
            </a:pPr>
            <a:r>
              <a:rPr lang="en-US" sz="2400" dirty="0" smtClean="0">
                <a:latin typeface="Times New Roman"/>
                <a:cs typeface="Times New Roman"/>
              </a:rPr>
              <a:t>And the early adopter knows that he must continue to earn this esteem of his colleagues if his position in the social structure is to be maintained. </a:t>
            </a:r>
            <a:endParaRPr lang="en-US" sz="2400" dirty="0"/>
          </a:p>
        </p:txBody>
      </p:sp>
    </p:spTree>
    <p:extLst>
      <p:ext uri="{BB962C8B-B14F-4D97-AF65-F5344CB8AC3E}">
        <p14:creationId xmlns:p14="http://schemas.microsoft.com/office/powerpoint/2010/main" val="303180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235"/>
            <a:ext cx="8229600" cy="700621"/>
          </a:xfrm>
        </p:spPr>
        <p:txBody>
          <a:bodyPr>
            <a:normAutofit fontScale="90000"/>
          </a:bodyPr>
          <a:lstStyle/>
          <a:p>
            <a:r>
              <a:rPr lang="en-US" b="1" dirty="0" smtClean="0">
                <a:solidFill>
                  <a:srgbClr val="3366FF"/>
                </a:solidFill>
              </a:rPr>
              <a:t>Characteristics</a:t>
            </a:r>
            <a:endParaRPr lang="en-US" dirty="0">
              <a:solidFill>
                <a:srgbClr val="3366FF"/>
              </a:solidFill>
            </a:endParaRPr>
          </a:p>
        </p:txBody>
      </p:sp>
      <p:sp>
        <p:nvSpPr>
          <p:cNvPr id="3" name="Content Placeholder 2"/>
          <p:cNvSpPr>
            <a:spLocks noGrp="1"/>
          </p:cNvSpPr>
          <p:nvPr>
            <p:ph idx="1"/>
          </p:nvPr>
        </p:nvSpPr>
        <p:spPr>
          <a:xfrm>
            <a:off x="102058" y="1099997"/>
            <a:ext cx="8935634" cy="5806195"/>
          </a:xfrm>
        </p:spPr>
        <p:txBody>
          <a:bodyPr>
            <a:noAutofit/>
          </a:bodyPr>
          <a:lstStyle/>
          <a:p>
            <a:pPr lvl="0">
              <a:lnSpc>
                <a:spcPct val="90000"/>
              </a:lnSpc>
            </a:pPr>
            <a:r>
              <a:rPr lang="en-US" sz="2400" dirty="0" smtClean="0">
                <a:latin typeface="Times New Roman"/>
                <a:cs typeface="Times New Roman"/>
              </a:rPr>
              <a:t>Younger </a:t>
            </a:r>
            <a:r>
              <a:rPr lang="en-US" sz="2400" dirty="0">
                <a:latin typeface="Times New Roman"/>
                <a:cs typeface="Times New Roman"/>
              </a:rPr>
              <a:t>than those who have a slower adoption rate, but not necessarily younger than the innovators</a:t>
            </a:r>
            <a:endParaRPr lang="en-GB" sz="2400" dirty="0">
              <a:latin typeface="Times New Roman"/>
              <a:cs typeface="Times New Roman"/>
            </a:endParaRPr>
          </a:p>
          <a:p>
            <a:pPr lvl="0">
              <a:lnSpc>
                <a:spcPct val="90000"/>
              </a:lnSpc>
            </a:pPr>
            <a:r>
              <a:rPr lang="en-US" sz="2400" dirty="0">
                <a:latin typeface="Times New Roman"/>
                <a:cs typeface="Times New Roman"/>
              </a:rPr>
              <a:t>They are not the persons who test the untried ideas but they are quickest to use tried ideas in their own situations.</a:t>
            </a:r>
            <a:endParaRPr lang="en-GB" sz="2400" dirty="0">
              <a:latin typeface="Times New Roman"/>
              <a:cs typeface="Times New Roman"/>
            </a:endParaRPr>
          </a:p>
          <a:p>
            <a:pPr lvl="0">
              <a:lnSpc>
                <a:spcPct val="90000"/>
              </a:lnSpc>
            </a:pPr>
            <a:r>
              <a:rPr lang="en-US" sz="2400" dirty="0">
                <a:latin typeface="Times New Roman"/>
                <a:cs typeface="Times New Roman"/>
              </a:rPr>
              <a:t>Have large </a:t>
            </a:r>
            <a:r>
              <a:rPr lang="en-US" sz="2400" dirty="0" smtClean="0">
                <a:latin typeface="Times New Roman"/>
                <a:cs typeface="Times New Roman"/>
              </a:rPr>
              <a:t>farms and higher income.</a:t>
            </a:r>
            <a:endParaRPr lang="en-GB" sz="2400" dirty="0">
              <a:latin typeface="Times New Roman"/>
              <a:cs typeface="Times New Roman"/>
            </a:endParaRPr>
          </a:p>
          <a:p>
            <a:pPr lvl="0">
              <a:lnSpc>
                <a:spcPct val="90000"/>
              </a:lnSpc>
            </a:pPr>
            <a:r>
              <a:rPr lang="en-US" sz="2400" dirty="0">
                <a:latin typeface="Times New Roman"/>
                <a:cs typeface="Times New Roman"/>
              </a:rPr>
              <a:t>Higher education than those who adopt more slowly.</a:t>
            </a:r>
            <a:endParaRPr lang="en-GB" sz="2400" dirty="0">
              <a:latin typeface="Times New Roman"/>
              <a:cs typeface="Times New Roman"/>
            </a:endParaRPr>
          </a:p>
          <a:p>
            <a:pPr lvl="0">
              <a:lnSpc>
                <a:spcPct val="90000"/>
              </a:lnSpc>
            </a:pPr>
            <a:r>
              <a:rPr lang="en-US" sz="2400" dirty="0" smtClean="0">
                <a:latin typeface="Times New Roman"/>
                <a:cs typeface="Times New Roman"/>
              </a:rPr>
              <a:t>They </a:t>
            </a:r>
            <a:r>
              <a:rPr lang="en-US" sz="2400" dirty="0">
                <a:latin typeface="Times New Roman"/>
                <a:cs typeface="Times New Roman"/>
              </a:rPr>
              <a:t>participate more in the format activities of the community.</a:t>
            </a:r>
            <a:endParaRPr lang="en-GB" sz="2400" dirty="0">
              <a:latin typeface="Times New Roman"/>
              <a:cs typeface="Times New Roman"/>
            </a:endParaRPr>
          </a:p>
          <a:p>
            <a:pPr lvl="0">
              <a:lnSpc>
                <a:spcPct val="90000"/>
              </a:lnSpc>
            </a:pPr>
            <a:r>
              <a:rPr lang="en-US" sz="2400" dirty="0">
                <a:latin typeface="Times New Roman"/>
                <a:cs typeface="Times New Roman"/>
              </a:rPr>
              <a:t>They also participate more in government </a:t>
            </a:r>
            <a:r>
              <a:rPr lang="en-US" sz="2400" dirty="0" smtClean="0">
                <a:latin typeface="Times New Roman"/>
                <a:cs typeface="Times New Roman"/>
              </a:rPr>
              <a:t>programs.</a:t>
            </a:r>
            <a:endParaRPr lang="en-GB" sz="2400" dirty="0">
              <a:latin typeface="Times New Roman"/>
              <a:cs typeface="Times New Roman"/>
            </a:endParaRPr>
          </a:p>
          <a:p>
            <a:pPr lvl="0">
              <a:lnSpc>
                <a:spcPct val="90000"/>
              </a:lnSpc>
            </a:pPr>
            <a:r>
              <a:rPr lang="en-US" sz="2400" dirty="0" smtClean="0">
                <a:latin typeface="Times New Roman"/>
                <a:cs typeface="Times New Roman"/>
              </a:rPr>
              <a:t>They </a:t>
            </a:r>
            <a:r>
              <a:rPr lang="en-US" sz="2400" dirty="0">
                <a:latin typeface="Times New Roman"/>
                <a:cs typeface="Times New Roman"/>
              </a:rPr>
              <a:t>read papers and farm journals and receive more bulletins than people who adopt later.</a:t>
            </a:r>
            <a:endParaRPr lang="en-GB" sz="2400" dirty="0">
              <a:latin typeface="Times New Roman"/>
              <a:cs typeface="Times New Roman"/>
            </a:endParaRPr>
          </a:p>
          <a:p>
            <a:pPr lvl="0">
              <a:lnSpc>
                <a:spcPct val="90000"/>
              </a:lnSpc>
            </a:pPr>
            <a:r>
              <a:rPr lang="en-US" sz="2400" dirty="0">
                <a:latin typeface="Times New Roman"/>
                <a:cs typeface="Times New Roman"/>
              </a:rPr>
              <a:t>They may be regarded as community adoption leaders</a:t>
            </a:r>
            <a:r>
              <a:rPr lang="en-US" sz="2400" dirty="0" smtClean="0">
                <a:latin typeface="Times New Roman"/>
                <a:cs typeface="Times New Roman"/>
              </a:rPr>
              <a:t>.</a:t>
            </a:r>
            <a:endParaRPr lang="en-GB" sz="2400" dirty="0">
              <a:latin typeface="Times New Roman"/>
              <a:cs typeface="Times New Roman"/>
            </a:endParaRPr>
          </a:p>
        </p:txBody>
      </p:sp>
    </p:spTree>
    <p:extLst>
      <p:ext uri="{BB962C8B-B14F-4D97-AF65-F5344CB8AC3E}">
        <p14:creationId xmlns:p14="http://schemas.microsoft.com/office/powerpoint/2010/main" val="341134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9281"/>
          </a:xfrm>
        </p:spPr>
        <p:txBody>
          <a:bodyPr>
            <a:normAutofit fontScale="90000"/>
          </a:bodyPr>
          <a:lstStyle/>
          <a:p>
            <a:r>
              <a:rPr lang="en-US" b="1" dirty="0" smtClean="0">
                <a:solidFill>
                  <a:srgbClr val="3366FF"/>
                </a:solidFill>
              </a:rPr>
              <a:t>3:- Early Majority</a:t>
            </a:r>
            <a:endParaRPr lang="en-US" dirty="0">
              <a:solidFill>
                <a:srgbClr val="3366FF"/>
              </a:solidFill>
            </a:endParaRPr>
          </a:p>
        </p:txBody>
      </p:sp>
      <p:sp>
        <p:nvSpPr>
          <p:cNvPr id="3" name="Content Placeholder 2"/>
          <p:cNvSpPr>
            <a:spLocks noGrp="1"/>
          </p:cNvSpPr>
          <p:nvPr>
            <p:ph idx="1"/>
          </p:nvPr>
        </p:nvSpPr>
        <p:spPr>
          <a:xfrm>
            <a:off x="265065" y="1553613"/>
            <a:ext cx="8878935" cy="5239182"/>
          </a:xfrm>
        </p:spPr>
        <p:txBody>
          <a:bodyPr>
            <a:normAutofit lnSpcReduction="10000"/>
          </a:bodyPr>
          <a:lstStyle/>
          <a:p>
            <a:pPr>
              <a:lnSpc>
                <a:spcPct val="110000"/>
              </a:lnSpc>
            </a:pPr>
            <a:r>
              <a:rPr lang="en-US" sz="2400" dirty="0" smtClean="0">
                <a:latin typeface="Times New Roman"/>
                <a:cs typeface="Times New Roman"/>
              </a:rPr>
              <a:t>The </a:t>
            </a:r>
            <a:r>
              <a:rPr lang="en-US" sz="2400" dirty="0">
                <a:latin typeface="Times New Roman"/>
                <a:cs typeface="Times New Roman"/>
              </a:rPr>
              <a:t>early majority adopts new ideas just before the average member of a social system. </a:t>
            </a:r>
            <a:endParaRPr lang="en-US" sz="2400" dirty="0" smtClean="0">
              <a:latin typeface="Times New Roman"/>
              <a:cs typeface="Times New Roman"/>
            </a:endParaRPr>
          </a:p>
          <a:p>
            <a:pPr>
              <a:lnSpc>
                <a:spcPct val="110000"/>
              </a:lnSpc>
            </a:pPr>
            <a:r>
              <a:rPr lang="en-US" sz="2400" dirty="0" smtClean="0">
                <a:latin typeface="Times New Roman"/>
                <a:cs typeface="Times New Roman"/>
              </a:rPr>
              <a:t>The </a:t>
            </a:r>
            <a:r>
              <a:rPr lang="en-US" sz="2400" dirty="0">
                <a:latin typeface="Times New Roman"/>
                <a:cs typeface="Times New Roman"/>
              </a:rPr>
              <a:t>early majority interacts frequently with their peers, but leadership position; are rarely held by them. </a:t>
            </a:r>
            <a:endParaRPr lang="en-US" sz="2400" dirty="0" smtClean="0">
              <a:latin typeface="Times New Roman"/>
              <a:cs typeface="Times New Roman"/>
            </a:endParaRPr>
          </a:p>
          <a:p>
            <a:pPr>
              <a:lnSpc>
                <a:spcPct val="110000"/>
              </a:lnSpc>
            </a:pPr>
            <a:r>
              <a:rPr lang="en-US" sz="2400" dirty="0" smtClean="0">
                <a:latin typeface="Times New Roman"/>
                <a:cs typeface="Times New Roman"/>
              </a:rPr>
              <a:t>The </a:t>
            </a:r>
            <a:r>
              <a:rPr lang="en-US" sz="2400" dirty="0">
                <a:latin typeface="Times New Roman"/>
                <a:cs typeface="Times New Roman"/>
              </a:rPr>
              <a:t>early majority's unique position; between the very early and relatively late to adopt make; them an important link in the diffusion process.</a:t>
            </a:r>
            <a:endParaRPr lang="en-GB" sz="2400" dirty="0">
              <a:latin typeface="Times New Roman"/>
              <a:cs typeface="Times New Roman"/>
            </a:endParaRPr>
          </a:p>
          <a:p>
            <a:pPr>
              <a:lnSpc>
                <a:spcPct val="110000"/>
              </a:lnSpc>
            </a:pPr>
            <a:r>
              <a:rPr lang="en-US" sz="2400" dirty="0">
                <a:latin typeface="Times New Roman"/>
                <a:cs typeface="Times New Roman"/>
              </a:rPr>
              <a:t>The early majority may deliberate for some time before completely adopting a new idea. </a:t>
            </a:r>
            <a:endParaRPr lang="en-US" sz="2400" dirty="0" smtClean="0">
              <a:latin typeface="Times New Roman"/>
              <a:cs typeface="Times New Roman"/>
            </a:endParaRPr>
          </a:p>
          <a:p>
            <a:pPr>
              <a:lnSpc>
                <a:spcPct val="110000"/>
              </a:lnSpc>
            </a:pPr>
            <a:r>
              <a:rPr lang="en-US" sz="2400" dirty="0" smtClean="0">
                <a:latin typeface="Times New Roman"/>
                <a:cs typeface="Times New Roman"/>
              </a:rPr>
              <a:t>Their </a:t>
            </a:r>
            <a:r>
              <a:rPr lang="en-US" sz="2400" dirty="0">
                <a:latin typeface="Times New Roman"/>
                <a:cs typeface="Times New Roman"/>
              </a:rPr>
              <a:t>innovation-decision is relatively longer than that of the innovator and the early adopter. </a:t>
            </a:r>
            <a:endParaRPr lang="en-US" sz="2400" dirty="0" smtClean="0">
              <a:latin typeface="Times New Roman"/>
              <a:cs typeface="Times New Roman"/>
            </a:endParaRPr>
          </a:p>
        </p:txBody>
      </p:sp>
    </p:spTree>
    <p:extLst>
      <p:ext uri="{BB962C8B-B14F-4D97-AF65-F5344CB8AC3E}">
        <p14:creationId xmlns:p14="http://schemas.microsoft.com/office/powerpoint/2010/main" val="3032350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236"/>
            <a:ext cx="8229600" cy="553198"/>
          </a:xfrm>
        </p:spPr>
        <p:txBody>
          <a:bodyPr>
            <a:normAutofit fontScale="90000"/>
          </a:bodyPr>
          <a:lstStyle/>
          <a:p>
            <a:r>
              <a:rPr lang="en-US" sz="4000" b="1" dirty="0" smtClean="0">
                <a:solidFill>
                  <a:srgbClr val="3366FF"/>
                </a:solidFill>
              </a:rPr>
              <a:t>Characteristics</a:t>
            </a:r>
            <a:endParaRPr lang="en-US" sz="4000" dirty="0">
              <a:solidFill>
                <a:srgbClr val="3366FF"/>
              </a:solidFill>
            </a:endParaRPr>
          </a:p>
        </p:txBody>
      </p:sp>
      <p:sp>
        <p:nvSpPr>
          <p:cNvPr id="3" name="Content Placeholder 2"/>
          <p:cNvSpPr>
            <a:spLocks noGrp="1"/>
          </p:cNvSpPr>
          <p:nvPr>
            <p:ph idx="1"/>
          </p:nvPr>
        </p:nvSpPr>
        <p:spPr>
          <a:xfrm>
            <a:off x="181435" y="929898"/>
            <a:ext cx="8652142" cy="5613411"/>
          </a:xfrm>
        </p:spPr>
        <p:txBody>
          <a:bodyPr>
            <a:noAutofit/>
          </a:bodyPr>
          <a:lstStyle/>
          <a:p>
            <a:pPr lvl="0"/>
            <a:r>
              <a:rPr lang="en-US" sz="2400" dirty="0" smtClean="0">
                <a:latin typeface="Times New Roman"/>
                <a:cs typeface="Times New Roman"/>
              </a:rPr>
              <a:t>Slightly </a:t>
            </a:r>
            <a:r>
              <a:rPr lang="en-US" sz="2400" dirty="0">
                <a:latin typeface="Times New Roman"/>
                <a:cs typeface="Times New Roman"/>
              </a:rPr>
              <a:t>above average in age, education and farming experience.</a:t>
            </a:r>
            <a:endParaRPr lang="en-GB" sz="2400" dirty="0">
              <a:latin typeface="Times New Roman"/>
              <a:cs typeface="Times New Roman"/>
            </a:endParaRPr>
          </a:p>
          <a:p>
            <a:pPr lvl="0"/>
            <a:r>
              <a:rPr lang="en-US" sz="2400" dirty="0">
                <a:latin typeface="Times New Roman"/>
                <a:cs typeface="Times New Roman"/>
              </a:rPr>
              <a:t>They take a few more farm journals and bulletins than the average.</a:t>
            </a:r>
            <a:endParaRPr lang="en-GB" sz="2400" dirty="0">
              <a:latin typeface="Times New Roman"/>
              <a:cs typeface="Times New Roman"/>
            </a:endParaRPr>
          </a:p>
          <a:p>
            <a:pPr lvl="0"/>
            <a:r>
              <a:rPr lang="en-US" sz="2400" dirty="0">
                <a:latin typeface="Times New Roman"/>
                <a:cs typeface="Times New Roman"/>
              </a:rPr>
              <a:t>They have medium high social and economic status.</a:t>
            </a:r>
            <a:endParaRPr lang="en-GB" sz="2400" dirty="0">
              <a:latin typeface="Times New Roman"/>
              <a:cs typeface="Times New Roman"/>
            </a:endParaRPr>
          </a:p>
          <a:p>
            <a:pPr lvl="0"/>
            <a:r>
              <a:rPr lang="en-US" sz="2400" dirty="0">
                <a:latin typeface="Times New Roman"/>
                <a:cs typeface="Times New Roman"/>
              </a:rPr>
              <a:t>Less active in formal groups than early adopters, but more active than those adopting later.</a:t>
            </a:r>
            <a:endParaRPr lang="en-GB" sz="2400" dirty="0">
              <a:latin typeface="Times New Roman"/>
              <a:cs typeface="Times New Roman"/>
            </a:endParaRPr>
          </a:p>
          <a:p>
            <a:pPr lvl="0"/>
            <a:r>
              <a:rPr lang="en-US" sz="2400" dirty="0">
                <a:latin typeface="Times New Roman"/>
                <a:cs typeface="Times New Roman"/>
              </a:rPr>
              <a:t>In many cases, they are not formal leaders in the association</a:t>
            </a:r>
            <a:endParaRPr lang="en-GB" sz="2400" dirty="0">
              <a:latin typeface="Times New Roman"/>
              <a:cs typeface="Times New Roman"/>
            </a:endParaRPr>
          </a:p>
          <a:p>
            <a:pPr lvl="0"/>
            <a:r>
              <a:rPr lang="en-US" sz="2400" dirty="0">
                <a:latin typeface="Times New Roman"/>
                <a:cs typeface="Times New Roman"/>
              </a:rPr>
              <a:t>They also attend extension meetings and farm demonstrations.</a:t>
            </a:r>
            <a:endParaRPr lang="en-GB" sz="2400" dirty="0">
              <a:latin typeface="Times New Roman"/>
              <a:cs typeface="Times New Roman"/>
            </a:endParaRPr>
          </a:p>
          <a:p>
            <a:pPr lvl="0"/>
            <a:r>
              <a:rPr lang="en-US" sz="2400" dirty="0" smtClean="0">
                <a:latin typeface="Times New Roman"/>
                <a:cs typeface="Times New Roman"/>
              </a:rPr>
              <a:t>They </a:t>
            </a:r>
            <a:r>
              <a:rPr lang="en-US" sz="2400" dirty="0">
                <a:latin typeface="Times New Roman"/>
                <a:cs typeface="Times New Roman"/>
              </a:rPr>
              <a:t>associate mainly with people of their own community.</a:t>
            </a:r>
            <a:endParaRPr lang="en-GB" sz="2400" dirty="0">
              <a:latin typeface="Times New Roman"/>
              <a:cs typeface="Times New Roman"/>
            </a:endParaRPr>
          </a:p>
          <a:p>
            <a:pPr lvl="0"/>
            <a:r>
              <a:rPr lang="en-US" sz="2400" dirty="0">
                <a:latin typeface="Times New Roman"/>
                <a:cs typeface="Times New Roman"/>
              </a:rPr>
              <a:t>They value highly the opinions their neighbors and friends hold about them; for this is their main source of status and prestige.</a:t>
            </a:r>
            <a:endParaRPr lang="en-GB" sz="2400" dirty="0">
              <a:latin typeface="Times New Roman"/>
              <a:cs typeface="Times New Roman"/>
            </a:endParaRPr>
          </a:p>
          <a:p>
            <a:pPr lvl="0"/>
            <a:r>
              <a:rPr lang="en-US" sz="2400" dirty="0">
                <a:latin typeface="Times New Roman"/>
                <a:cs typeface="Times New Roman"/>
              </a:rPr>
              <a:t>They are mostly mentioned as "neighbors and friends" from whom the majority of farmers seek information</a:t>
            </a:r>
            <a:r>
              <a:rPr lang="en-US" sz="2400" dirty="0" smtClean="0">
                <a:latin typeface="Times New Roman"/>
                <a:cs typeface="Times New Roman"/>
              </a:rPr>
              <a:t>.</a:t>
            </a:r>
            <a:endParaRPr lang="en-GB" sz="2400" dirty="0">
              <a:latin typeface="Times New Roman"/>
              <a:cs typeface="Times New Roman"/>
            </a:endParaRPr>
          </a:p>
        </p:txBody>
      </p:sp>
    </p:spTree>
    <p:extLst>
      <p:ext uri="{BB962C8B-B14F-4D97-AF65-F5344CB8AC3E}">
        <p14:creationId xmlns:p14="http://schemas.microsoft.com/office/powerpoint/2010/main" val="250125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856"/>
            <a:ext cx="8229600" cy="848044"/>
          </a:xfrm>
        </p:spPr>
        <p:txBody>
          <a:bodyPr>
            <a:normAutofit/>
          </a:bodyPr>
          <a:lstStyle/>
          <a:p>
            <a:r>
              <a:rPr lang="en-US" sz="4000" b="1" dirty="0" smtClean="0">
                <a:solidFill>
                  <a:srgbClr val="3366FF"/>
                </a:solidFill>
              </a:rPr>
              <a:t>4:- Late Majority</a:t>
            </a:r>
            <a:endParaRPr lang="en-US" sz="4000" dirty="0">
              <a:solidFill>
                <a:srgbClr val="3366FF"/>
              </a:solidFill>
            </a:endParaRPr>
          </a:p>
        </p:txBody>
      </p:sp>
      <p:sp>
        <p:nvSpPr>
          <p:cNvPr id="3" name="Content Placeholder 2"/>
          <p:cNvSpPr>
            <a:spLocks noGrp="1"/>
          </p:cNvSpPr>
          <p:nvPr>
            <p:ph idx="1"/>
          </p:nvPr>
        </p:nvSpPr>
        <p:spPr>
          <a:xfrm>
            <a:off x="136077" y="1179385"/>
            <a:ext cx="9007924" cy="5500007"/>
          </a:xfrm>
        </p:spPr>
        <p:txBody>
          <a:bodyPr>
            <a:normAutofit fontScale="92500"/>
          </a:bodyPr>
          <a:lstStyle/>
          <a:p>
            <a:pPr>
              <a:lnSpc>
                <a:spcPct val="120000"/>
              </a:lnSpc>
            </a:pPr>
            <a:r>
              <a:rPr lang="en-US" sz="2400" dirty="0" smtClean="0">
                <a:latin typeface="Times New Roman"/>
                <a:cs typeface="Times New Roman"/>
              </a:rPr>
              <a:t>The </a:t>
            </a:r>
            <a:r>
              <a:rPr lang="en-US" sz="2400" dirty="0">
                <a:latin typeface="Times New Roman"/>
                <a:cs typeface="Times New Roman"/>
              </a:rPr>
              <a:t>late majority adopts new ideas just after the average member of a social system. </a:t>
            </a:r>
            <a:endParaRPr lang="en-US" sz="2400" dirty="0" smtClean="0">
              <a:latin typeface="Times New Roman"/>
              <a:cs typeface="Times New Roman"/>
            </a:endParaRPr>
          </a:p>
          <a:p>
            <a:pPr>
              <a:lnSpc>
                <a:spcPct val="120000"/>
              </a:lnSpc>
            </a:pPr>
            <a:r>
              <a:rPr lang="en-US" sz="2400" dirty="0" smtClean="0">
                <a:latin typeface="Times New Roman"/>
                <a:cs typeface="Times New Roman"/>
              </a:rPr>
              <a:t>Adoption </a:t>
            </a:r>
            <a:r>
              <a:rPr lang="en-US" sz="2400" dirty="0">
                <a:latin typeface="Times New Roman"/>
                <a:cs typeface="Times New Roman"/>
              </a:rPr>
              <a:t>may be both an economic necessity and the answer to increasing social pressures. </a:t>
            </a:r>
            <a:endParaRPr lang="en-US" sz="2400" dirty="0" smtClean="0">
              <a:latin typeface="Times New Roman"/>
              <a:cs typeface="Times New Roman"/>
            </a:endParaRPr>
          </a:p>
          <a:p>
            <a:pPr>
              <a:lnSpc>
                <a:spcPct val="120000"/>
              </a:lnSpc>
            </a:pPr>
            <a:r>
              <a:rPr lang="en-US" sz="2400" dirty="0" smtClean="0">
                <a:latin typeface="Times New Roman"/>
                <a:cs typeface="Times New Roman"/>
              </a:rPr>
              <a:t>Innovations </a:t>
            </a:r>
            <a:r>
              <a:rPr lang="en-US" sz="2400" dirty="0">
                <a:latin typeface="Times New Roman"/>
                <a:cs typeface="Times New Roman"/>
              </a:rPr>
              <a:t>are approached with a skeptical and cautions air, and the late majority do not adopt until most other in their social system have done so. </a:t>
            </a:r>
            <a:endParaRPr lang="en-US" sz="2400" dirty="0" smtClean="0">
              <a:latin typeface="Times New Roman"/>
              <a:cs typeface="Times New Roman"/>
            </a:endParaRPr>
          </a:p>
          <a:p>
            <a:pPr>
              <a:lnSpc>
                <a:spcPct val="120000"/>
              </a:lnSpc>
            </a:pPr>
            <a:r>
              <a:rPr lang="en-US" sz="2400" dirty="0" smtClean="0">
                <a:latin typeface="Times New Roman"/>
                <a:cs typeface="Times New Roman"/>
              </a:rPr>
              <a:t>The </a:t>
            </a:r>
            <a:r>
              <a:rPr lang="en-US" sz="2400" dirty="0">
                <a:latin typeface="Times New Roman"/>
                <a:cs typeface="Times New Roman"/>
              </a:rPr>
              <a:t>weight of system norms must definitely favor the innovation before the late majority is convinced. </a:t>
            </a:r>
            <a:endParaRPr lang="en-US" sz="2400" dirty="0" smtClean="0">
              <a:latin typeface="Times New Roman"/>
              <a:cs typeface="Times New Roman"/>
            </a:endParaRPr>
          </a:p>
          <a:p>
            <a:pPr>
              <a:lnSpc>
                <a:spcPct val="120000"/>
              </a:lnSpc>
            </a:pPr>
            <a:r>
              <a:rPr lang="en-US" sz="2400" dirty="0" smtClean="0">
                <a:latin typeface="Times New Roman"/>
                <a:cs typeface="Times New Roman"/>
              </a:rPr>
              <a:t>They </a:t>
            </a:r>
            <a:r>
              <a:rPr lang="en-US" sz="2400" dirty="0">
                <a:latin typeface="Times New Roman"/>
                <a:cs typeface="Times New Roman"/>
              </a:rPr>
              <a:t>can be persuaded of the utility of new ideas, but the pressure of peers is necessary to motivate adoption</a:t>
            </a:r>
            <a:r>
              <a:rPr lang="en-US" sz="2400" dirty="0" smtClean="0">
                <a:latin typeface="Times New Roman"/>
                <a:cs typeface="Times New Roman"/>
              </a:rPr>
              <a:t>.</a:t>
            </a:r>
            <a:endParaRPr lang="en-GB" sz="2400" dirty="0">
              <a:latin typeface="Times New Roman"/>
              <a:cs typeface="Times New Roman"/>
            </a:endParaRPr>
          </a:p>
        </p:txBody>
      </p:sp>
    </p:spTree>
    <p:extLst>
      <p:ext uri="{BB962C8B-B14F-4D97-AF65-F5344CB8AC3E}">
        <p14:creationId xmlns:p14="http://schemas.microsoft.com/office/powerpoint/2010/main" val="220241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There are different categories of farmers. According to Rogers (1971), the farmers based on their innovativeness can be classified </a:t>
            </a:r>
            <a:r>
              <a:rPr lang="en-US" dirty="0" smtClean="0"/>
              <a:t>as:</a:t>
            </a:r>
            <a:endParaRPr lang="en-GB" dirty="0"/>
          </a:p>
          <a:p>
            <a:pPr marL="0" indent="0">
              <a:buNone/>
            </a:pPr>
            <a:r>
              <a:rPr lang="en-US" b="1" dirty="0">
                <a:solidFill>
                  <a:srgbClr val="FF0000"/>
                </a:solidFill>
              </a:rPr>
              <a:t>1. Innovators </a:t>
            </a:r>
            <a:endParaRPr lang="en-GB" b="1" dirty="0">
              <a:solidFill>
                <a:srgbClr val="FF0000"/>
              </a:solidFill>
            </a:endParaRPr>
          </a:p>
          <a:p>
            <a:pPr marL="0" indent="0">
              <a:buNone/>
            </a:pPr>
            <a:r>
              <a:rPr lang="en-US" b="1" dirty="0">
                <a:solidFill>
                  <a:srgbClr val="FF0000"/>
                </a:solidFill>
              </a:rPr>
              <a:t>2. Early adopters </a:t>
            </a:r>
            <a:endParaRPr lang="en-GB" b="1" dirty="0">
              <a:solidFill>
                <a:srgbClr val="FF0000"/>
              </a:solidFill>
            </a:endParaRPr>
          </a:p>
          <a:p>
            <a:pPr marL="0" indent="0">
              <a:buNone/>
            </a:pPr>
            <a:r>
              <a:rPr lang="en-US" b="1" dirty="0">
                <a:solidFill>
                  <a:srgbClr val="FF0000"/>
                </a:solidFill>
              </a:rPr>
              <a:t>3. Early majority </a:t>
            </a:r>
            <a:endParaRPr lang="en-GB" b="1" dirty="0">
              <a:solidFill>
                <a:srgbClr val="FF0000"/>
              </a:solidFill>
            </a:endParaRPr>
          </a:p>
          <a:p>
            <a:pPr marL="0" indent="0">
              <a:buNone/>
            </a:pPr>
            <a:r>
              <a:rPr lang="en-US" b="1" dirty="0">
                <a:solidFill>
                  <a:srgbClr val="FF0000"/>
                </a:solidFill>
              </a:rPr>
              <a:t>4. Late majority </a:t>
            </a:r>
            <a:endParaRPr lang="en-GB" b="1" dirty="0" smtClean="0">
              <a:solidFill>
                <a:srgbClr val="FF0000"/>
              </a:solidFill>
            </a:endParaRPr>
          </a:p>
          <a:p>
            <a:pPr marL="0" indent="0">
              <a:buNone/>
            </a:pPr>
            <a:r>
              <a:rPr lang="en-GB" b="1" dirty="0" smtClean="0">
                <a:solidFill>
                  <a:srgbClr val="FF0000"/>
                </a:solidFill>
              </a:rPr>
              <a:t>5. </a:t>
            </a:r>
            <a:r>
              <a:rPr lang="en-US" b="1" dirty="0" smtClean="0">
                <a:solidFill>
                  <a:srgbClr val="FF0000"/>
                </a:solidFill>
              </a:rPr>
              <a:t>Laggards </a:t>
            </a:r>
            <a:endParaRPr lang="en-GB" b="1" dirty="0">
              <a:solidFill>
                <a:srgbClr val="FF0000"/>
              </a:solidFill>
            </a:endParaRPr>
          </a:p>
          <a:p>
            <a:endParaRPr lang="en-US" dirty="0"/>
          </a:p>
        </p:txBody>
      </p:sp>
    </p:spTree>
    <p:extLst>
      <p:ext uri="{BB962C8B-B14F-4D97-AF65-F5344CB8AC3E}">
        <p14:creationId xmlns:p14="http://schemas.microsoft.com/office/powerpoint/2010/main" val="320280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0621"/>
          </a:xfrm>
        </p:spPr>
        <p:txBody>
          <a:bodyPr>
            <a:normAutofit fontScale="90000"/>
          </a:bodyPr>
          <a:lstStyle/>
          <a:p>
            <a:r>
              <a:rPr lang="en-US" b="1" dirty="0" smtClean="0">
                <a:solidFill>
                  <a:srgbClr val="3366FF"/>
                </a:solidFill>
              </a:rPr>
              <a:t>Characteristics</a:t>
            </a:r>
            <a:endParaRPr lang="en-US" dirty="0">
              <a:solidFill>
                <a:srgbClr val="3366FF"/>
              </a:solidFill>
            </a:endParaRPr>
          </a:p>
        </p:txBody>
      </p:sp>
      <p:sp>
        <p:nvSpPr>
          <p:cNvPr id="3" name="Content Placeholder 2"/>
          <p:cNvSpPr>
            <a:spLocks noGrp="1"/>
          </p:cNvSpPr>
          <p:nvPr>
            <p:ph idx="1"/>
          </p:nvPr>
        </p:nvSpPr>
        <p:spPr>
          <a:xfrm>
            <a:off x="283490" y="1598972"/>
            <a:ext cx="8708841" cy="5103099"/>
          </a:xfrm>
        </p:spPr>
        <p:txBody>
          <a:bodyPr>
            <a:normAutofit lnSpcReduction="10000"/>
          </a:bodyPr>
          <a:lstStyle/>
          <a:p>
            <a:pPr lvl="0">
              <a:lnSpc>
                <a:spcPct val="120000"/>
              </a:lnSpc>
            </a:pPr>
            <a:r>
              <a:rPr lang="en-US" sz="2400" dirty="0" smtClean="0">
                <a:latin typeface="Times New Roman"/>
                <a:cs typeface="Times New Roman"/>
              </a:rPr>
              <a:t>Those </a:t>
            </a:r>
            <a:r>
              <a:rPr lang="en-US" sz="2400" dirty="0">
                <a:latin typeface="Times New Roman"/>
                <a:cs typeface="Times New Roman"/>
              </a:rPr>
              <a:t>in this group have less education and are older than the early majority.</a:t>
            </a:r>
            <a:endParaRPr lang="en-GB" sz="2400" dirty="0">
              <a:latin typeface="Times New Roman"/>
              <a:cs typeface="Times New Roman"/>
            </a:endParaRPr>
          </a:p>
          <a:p>
            <a:pPr lvl="0">
              <a:lnSpc>
                <a:spcPct val="120000"/>
              </a:lnSpc>
            </a:pPr>
            <a:r>
              <a:rPr lang="en-US" sz="2400" dirty="0">
                <a:latin typeface="Times New Roman"/>
                <a:cs typeface="Times New Roman"/>
              </a:rPr>
              <a:t>They form the major part </a:t>
            </a:r>
            <a:r>
              <a:rPr lang="en-US" sz="2400" dirty="0" smtClean="0">
                <a:latin typeface="Times New Roman"/>
                <a:cs typeface="Times New Roman"/>
              </a:rPr>
              <a:t>of formal </a:t>
            </a:r>
            <a:r>
              <a:rPr lang="en-US" sz="2400" dirty="0">
                <a:latin typeface="Times New Roman"/>
                <a:cs typeface="Times New Roman"/>
              </a:rPr>
              <a:t>organizational membership, although they participate less in such formal groups.</a:t>
            </a:r>
            <a:endParaRPr lang="en-GB" sz="2400" dirty="0">
              <a:latin typeface="Times New Roman"/>
              <a:cs typeface="Times New Roman"/>
            </a:endParaRPr>
          </a:p>
          <a:p>
            <a:pPr lvl="0">
              <a:lnSpc>
                <a:spcPct val="120000"/>
              </a:lnSpc>
            </a:pPr>
            <a:r>
              <a:rPr lang="en-US" sz="2400" dirty="0">
                <a:latin typeface="Times New Roman"/>
                <a:cs typeface="Times New Roman"/>
              </a:rPr>
              <a:t>They take fewer leadership roles than the earlier adopters.</a:t>
            </a:r>
            <a:endParaRPr lang="en-GB" sz="2400" dirty="0">
              <a:latin typeface="Times New Roman"/>
              <a:cs typeface="Times New Roman"/>
            </a:endParaRPr>
          </a:p>
          <a:p>
            <a:pPr lvl="0">
              <a:lnSpc>
                <a:spcPct val="120000"/>
              </a:lnSpc>
            </a:pPr>
            <a:r>
              <a:rPr lang="en-US" sz="2400" dirty="0">
                <a:latin typeface="Times New Roman"/>
                <a:cs typeface="Times New Roman"/>
              </a:rPr>
              <a:t>They take and read fewer papers, magazines and bulletins, than the early majority.</a:t>
            </a:r>
            <a:endParaRPr lang="en-GB" sz="2400" dirty="0">
              <a:latin typeface="Times New Roman"/>
              <a:cs typeface="Times New Roman"/>
            </a:endParaRPr>
          </a:p>
          <a:p>
            <a:pPr lvl="0">
              <a:lnSpc>
                <a:spcPct val="120000"/>
              </a:lnSpc>
            </a:pPr>
            <a:r>
              <a:rPr lang="en-US" sz="2400" dirty="0">
                <a:latin typeface="Times New Roman"/>
                <a:cs typeface="Times New Roman"/>
              </a:rPr>
              <a:t>They do not participate in as many activities outside the community as do people that adopt earlier.</a:t>
            </a:r>
            <a:endParaRPr lang="en-GB" sz="2400" dirty="0">
              <a:latin typeface="Times New Roman"/>
              <a:cs typeface="Times New Roman"/>
            </a:endParaRPr>
          </a:p>
          <a:p>
            <a:endParaRPr lang="en-US" dirty="0"/>
          </a:p>
        </p:txBody>
      </p:sp>
    </p:spTree>
    <p:extLst>
      <p:ext uri="{BB962C8B-B14F-4D97-AF65-F5344CB8AC3E}">
        <p14:creationId xmlns:p14="http://schemas.microsoft.com/office/powerpoint/2010/main" val="302772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22"/>
            <a:ext cx="8229600" cy="723302"/>
          </a:xfrm>
        </p:spPr>
        <p:txBody>
          <a:bodyPr>
            <a:normAutofit fontScale="90000"/>
          </a:bodyPr>
          <a:lstStyle/>
          <a:p>
            <a:r>
              <a:rPr lang="en-US" b="1" dirty="0" smtClean="0">
                <a:solidFill>
                  <a:srgbClr val="3366FF"/>
                </a:solidFill>
              </a:rPr>
              <a:t>5:- Laggards</a:t>
            </a:r>
            <a:endParaRPr lang="en-US" b="1" dirty="0">
              <a:solidFill>
                <a:srgbClr val="3366FF"/>
              </a:solidFill>
            </a:endParaRPr>
          </a:p>
        </p:txBody>
      </p:sp>
      <p:sp>
        <p:nvSpPr>
          <p:cNvPr id="3" name="Content Placeholder 2"/>
          <p:cNvSpPr>
            <a:spLocks noGrp="1"/>
          </p:cNvSpPr>
          <p:nvPr>
            <p:ph idx="1"/>
          </p:nvPr>
        </p:nvSpPr>
        <p:spPr>
          <a:xfrm>
            <a:off x="90717" y="1621651"/>
            <a:ext cx="8890275" cy="5103099"/>
          </a:xfrm>
        </p:spPr>
        <p:txBody>
          <a:bodyPr>
            <a:noAutofit/>
          </a:bodyPr>
          <a:lstStyle/>
          <a:p>
            <a:pPr>
              <a:lnSpc>
                <a:spcPct val="80000"/>
              </a:lnSpc>
            </a:pPr>
            <a:r>
              <a:rPr lang="en-US" sz="2100" dirty="0" smtClean="0">
                <a:latin typeface="Times New Roman"/>
                <a:cs typeface="Times New Roman"/>
              </a:rPr>
              <a:t>Laggards </a:t>
            </a:r>
            <a:r>
              <a:rPr lang="en-US" sz="2100" dirty="0">
                <a:latin typeface="Times New Roman"/>
                <a:cs typeface="Times New Roman"/>
              </a:rPr>
              <a:t>are the last to adopt an innovation. </a:t>
            </a:r>
            <a:endParaRPr lang="en-US" sz="2100" dirty="0" smtClean="0">
              <a:latin typeface="Times New Roman"/>
              <a:cs typeface="Times New Roman"/>
            </a:endParaRPr>
          </a:p>
          <a:p>
            <a:pPr>
              <a:lnSpc>
                <a:spcPct val="80000"/>
              </a:lnSpc>
            </a:pPr>
            <a:r>
              <a:rPr lang="en-US" sz="2100" dirty="0" smtClean="0">
                <a:latin typeface="Times New Roman"/>
                <a:cs typeface="Times New Roman"/>
              </a:rPr>
              <a:t>They </a:t>
            </a:r>
            <a:r>
              <a:rPr lang="en-US" sz="2100" dirty="0">
                <a:latin typeface="Times New Roman"/>
                <a:cs typeface="Times New Roman"/>
              </a:rPr>
              <a:t>possess almost no opinion leadership. </a:t>
            </a:r>
            <a:endParaRPr lang="en-US" sz="2100" dirty="0" smtClean="0">
              <a:latin typeface="Times New Roman"/>
              <a:cs typeface="Times New Roman"/>
            </a:endParaRPr>
          </a:p>
          <a:p>
            <a:pPr>
              <a:lnSpc>
                <a:spcPct val="80000"/>
              </a:lnSpc>
            </a:pPr>
            <a:r>
              <a:rPr lang="en-US" sz="2100" dirty="0" smtClean="0">
                <a:latin typeface="Times New Roman"/>
                <a:cs typeface="Times New Roman"/>
              </a:rPr>
              <a:t>They </a:t>
            </a:r>
            <a:r>
              <a:rPr lang="en-US" sz="2100" dirty="0">
                <a:latin typeface="Times New Roman"/>
                <a:cs typeface="Times New Roman"/>
              </a:rPr>
              <a:t>are the most </a:t>
            </a:r>
            <a:r>
              <a:rPr lang="en-US" sz="2100" dirty="0" err="1">
                <a:latin typeface="Times New Roman"/>
                <a:cs typeface="Times New Roman"/>
              </a:rPr>
              <a:t>localite</a:t>
            </a:r>
            <a:r>
              <a:rPr lang="en-US" sz="2100" dirty="0">
                <a:latin typeface="Times New Roman"/>
                <a:cs typeface="Times New Roman"/>
              </a:rPr>
              <a:t> in their outlook of all adopter categories, many are near isolates. </a:t>
            </a:r>
            <a:endParaRPr lang="en-US" sz="2100" dirty="0" smtClean="0">
              <a:latin typeface="Times New Roman"/>
              <a:cs typeface="Times New Roman"/>
            </a:endParaRPr>
          </a:p>
          <a:p>
            <a:pPr>
              <a:lnSpc>
                <a:spcPct val="80000"/>
              </a:lnSpc>
            </a:pPr>
            <a:r>
              <a:rPr lang="en-US" sz="2100" dirty="0" smtClean="0">
                <a:latin typeface="Times New Roman"/>
                <a:cs typeface="Times New Roman"/>
              </a:rPr>
              <a:t>Decisions </a:t>
            </a:r>
            <a:r>
              <a:rPr lang="en-US" sz="2100" dirty="0">
                <a:latin typeface="Times New Roman"/>
                <a:cs typeface="Times New Roman"/>
              </a:rPr>
              <a:t>are usually made in terms of what has been done in previous generations</a:t>
            </a:r>
            <a:r>
              <a:rPr lang="en-US" sz="2100" dirty="0" smtClean="0">
                <a:latin typeface="Times New Roman"/>
                <a:cs typeface="Times New Roman"/>
              </a:rPr>
              <a:t>.</a:t>
            </a:r>
          </a:p>
          <a:p>
            <a:pPr>
              <a:lnSpc>
                <a:spcPct val="80000"/>
              </a:lnSpc>
            </a:pPr>
            <a:r>
              <a:rPr lang="en-US" sz="2100" dirty="0" smtClean="0">
                <a:latin typeface="Times New Roman"/>
                <a:cs typeface="Times New Roman"/>
              </a:rPr>
              <a:t> </a:t>
            </a:r>
            <a:r>
              <a:rPr lang="en-US" sz="2100" dirty="0">
                <a:latin typeface="Times New Roman"/>
                <a:cs typeface="Times New Roman"/>
              </a:rPr>
              <a:t>This individual interacts primarily with others who have traditional values. </a:t>
            </a:r>
            <a:endParaRPr lang="en-US" sz="2100" dirty="0" smtClean="0">
              <a:latin typeface="Times New Roman"/>
              <a:cs typeface="Times New Roman"/>
            </a:endParaRPr>
          </a:p>
          <a:p>
            <a:pPr>
              <a:lnSpc>
                <a:spcPct val="80000"/>
              </a:lnSpc>
            </a:pPr>
            <a:r>
              <a:rPr lang="en-US" sz="2100" dirty="0" smtClean="0">
                <a:latin typeface="Times New Roman"/>
                <a:cs typeface="Times New Roman"/>
              </a:rPr>
              <a:t>When </a:t>
            </a:r>
            <a:r>
              <a:rPr lang="en-US" sz="2100" dirty="0">
                <a:latin typeface="Times New Roman"/>
                <a:cs typeface="Times New Roman"/>
              </a:rPr>
              <a:t>laggards finally adopt an innovation, it may already have been superseded by another more recent idea, which the innovators are already using. </a:t>
            </a:r>
            <a:endParaRPr lang="en-US" sz="2100" dirty="0" smtClean="0">
              <a:latin typeface="Times New Roman"/>
              <a:cs typeface="Times New Roman"/>
            </a:endParaRPr>
          </a:p>
          <a:p>
            <a:pPr>
              <a:lnSpc>
                <a:spcPct val="80000"/>
              </a:lnSpc>
            </a:pPr>
            <a:r>
              <a:rPr lang="en-US" sz="2100" dirty="0" smtClean="0">
                <a:latin typeface="Times New Roman"/>
                <a:cs typeface="Times New Roman"/>
              </a:rPr>
              <a:t>Laggards </a:t>
            </a:r>
            <a:r>
              <a:rPr lang="en-US" sz="2100" dirty="0">
                <a:latin typeface="Times New Roman"/>
                <a:cs typeface="Times New Roman"/>
              </a:rPr>
              <a:t>tend to be frankly suspicious of innovations, innovators, and change agents</a:t>
            </a:r>
            <a:r>
              <a:rPr lang="en-US" sz="2100" dirty="0" smtClean="0">
                <a:latin typeface="Times New Roman"/>
                <a:cs typeface="Times New Roman"/>
              </a:rPr>
              <a:t>.</a:t>
            </a:r>
          </a:p>
          <a:p>
            <a:pPr>
              <a:lnSpc>
                <a:spcPct val="80000"/>
              </a:lnSpc>
            </a:pPr>
            <a:r>
              <a:rPr lang="en-US" sz="2100" dirty="0" smtClean="0">
                <a:latin typeface="Times New Roman"/>
                <a:cs typeface="Times New Roman"/>
              </a:rPr>
              <a:t>Their </a:t>
            </a:r>
            <a:r>
              <a:rPr lang="en-US" sz="2100" dirty="0">
                <a:latin typeface="Times New Roman"/>
                <a:cs typeface="Times New Roman"/>
              </a:rPr>
              <a:t>tradition direction slows the innovation decision </a:t>
            </a:r>
            <a:r>
              <a:rPr lang="en-US" sz="2100" dirty="0" smtClean="0">
                <a:latin typeface="Times New Roman"/>
                <a:cs typeface="Times New Roman"/>
              </a:rPr>
              <a:t>process. </a:t>
            </a:r>
          </a:p>
        </p:txBody>
      </p:sp>
    </p:spTree>
    <p:extLst>
      <p:ext uri="{BB962C8B-B14F-4D97-AF65-F5344CB8AC3E}">
        <p14:creationId xmlns:p14="http://schemas.microsoft.com/office/powerpoint/2010/main" val="2401945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24"/>
            <a:ext cx="8229600" cy="827836"/>
          </a:xfrm>
        </p:spPr>
        <p:txBody>
          <a:bodyPr>
            <a:normAutofit/>
          </a:bodyPr>
          <a:lstStyle/>
          <a:p>
            <a:r>
              <a:rPr lang="en-US" sz="4000" b="1" dirty="0" smtClean="0">
                <a:solidFill>
                  <a:srgbClr val="3366FF"/>
                </a:solidFill>
              </a:rPr>
              <a:t>Characteristics</a:t>
            </a:r>
            <a:endParaRPr lang="en-US" sz="4000" dirty="0">
              <a:solidFill>
                <a:srgbClr val="3366FF"/>
              </a:solidFill>
            </a:endParaRPr>
          </a:p>
        </p:txBody>
      </p:sp>
      <p:sp>
        <p:nvSpPr>
          <p:cNvPr id="3" name="Content Placeholder 2"/>
          <p:cNvSpPr>
            <a:spLocks noGrp="1"/>
          </p:cNvSpPr>
          <p:nvPr>
            <p:ph idx="1"/>
          </p:nvPr>
        </p:nvSpPr>
        <p:spPr/>
        <p:txBody>
          <a:bodyPr>
            <a:normAutofit fontScale="92500" lnSpcReduction="20000"/>
          </a:bodyPr>
          <a:lstStyle/>
          <a:p>
            <a:pPr lvl="0">
              <a:lnSpc>
                <a:spcPct val="120000"/>
              </a:lnSpc>
            </a:pPr>
            <a:r>
              <a:rPr lang="en-US" sz="2400" dirty="0" smtClean="0">
                <a:latin typeface="Times New Roman"/>
                <a:cs typeface="Times New Roman"/>
              </a:rPr>
              <a:t>Least </a:t>
            </a:r>
            <a:r>
              <a:rPr lang="en-US" sz="2400" dirty="0">
                <a:latin typeface="Times New Roman"/>
                <a:cs typeface="Times New Roman"/>
              </a:rPr>
              <a:t>education.</a:t>
            </a:r>
            <a:endParaRPr lang="en-GB" sz="2400" dirty="0">
              <a:latin typeface="Times New Roman"/>
              <a:cs typeface="Times New Roman"/>
            </a:endParaRPr>
          </a:p>
          <a:p>
            <a:pPr lvl="0">
              <a:lnSpc>
                <a:spcPct val="120000"/>
              </a:lnSpc>
            </a:pPr>
            <a:r>
              <a:rPr lang="en-US" sz="2400" dirty="0" smtClean="0">
                <a:latin typeface="Times New Roman"/>
                <a:cs typeface="Times New Roman"/>
              </a:rPr>
              <a:t>Older as compared to other groups</a:t>
            </a:r>
            <a:endParaRPr lang="en-GB" sz="2400" dirty="0">
              <a:latin typeface="Times New Roman"/>
              <a:cs typeface="Times New Roman"/>
            </a:endParaRPr>
          </a:p>
          <a:p>
            <a:pPr lvl="0">
              <a:lnSpc>
                <a:spcPct val="120000"/>
              </a:lnSpc>
            </a:pPr>
            <a:r>
              <a:rPr lang="en-US" sz="2400" dirty="0">
                <a:latin typeface="Times New Roman"/>
                <a:cs typeface="Times New Roman"/>
              </a:rPr>
              <a:t>Participate least in formal organizations, cooperatives and government programs.</a:t>
            </a:r>
            <a:endParaRPr lang="en-GB" sz="2400" dirty="0">
              <a:latin typeface="Times New Roman"/>
              <a:cs typeface="Times New Roman"/>
            </a:endParaRPr>
          </a:p>
          <a:p>
            <a:pPr lvl="0">
              <a:lnSpc>
                <a:spcPct val="120000"/>
              </a:lnSpc>
            </a:pPr>
            <a:r>
              <a:rPr lang="en-US" sz="2400" dirty="0">
                <a:latin typeface="Times New Roman"/>
                <a:cs typeface="Times New Roman"/>
              </a:rPr>
              <a:t>They hardly read farm magazines and bulletins.</a:t>
            </a:r>
            <a:endParaRPr lang="en-GB" sz="2400" dirty="0">
              <a:latin typeface="Times New Roman"/>
              <a:cs typeface="Times New Roman"/>
            </a:endParaRPr>
          </a:p>
          <a:p>
            <a:pPr>
              <a:lnSpc>
                <a:spcPct val="120000"/>
              </a:lnSpc>
            </a:pPr>
            <a:r>
              <a:rPr lang="en-US" sz="2400" dirty="0">
                <a:latin typeface="Times New Roman"/>
                <a:cs typeface="Times New Roman"/>
              </a:rPr>
              <a:t> </a:t>
            </a:r>
            <a:r>
              <a:rPr lang="en-US" sz="2400" dirty="0" smtClean="0">
                <a:latin typeface="Times New Roman"/>
                <a:cs typeface="Times New Roman"/>
              </a:rPr>
              <a:t>don</a:t>
            </a:r>
            <a:r>
              <a:rPr lang="uk-UA" sz="2400" dirty="0" smtClean="0">
                <a:latin typeface="Times New Roman"/>
                <a:cs typeface="Times New Roman"/>
              </a:rPr>
              <a:t>’</a:t>
            </a:r>
            <a:r>
              <a:rPr lang="en-US" sz="2400" dirty="0" smtClean="0">
                <a:latin typeface="Times New Roman"/>
                <a:cs typeface="Times New Roman"/>
              </a:rPr>
              <a:t>t possess decision making abilities.</a:t>
            </a:r>
          </a:p>
          <a:p>
            <a:pPr>
              <a:lnSpc>
                <a:spcPct val="120000"/>
              </a:lnSpc>
            </a:pPr>
            <a:r>
              <a:rPr lang="en-US" sz="2400" dirty="0" smtClean="0">
                <a:latin typeface="Times New Roman"/>
                <a:cs typeface="Times New Roman"/>
              </a:rPr>
              <a:t>Very less land size and financially weak</a:t>
            </a:r>
            <a:endParaRPr lang="en-GB" sz="2400" dirty="0">
              <a:latin typeface="Times New Roman"/>
              <a:cs typeface="Times New Roman"/>
            </a:endParaRPr>
          </a:p>
          <a:p>
            <a:endParaRPr lang="en-US" dirty="0"/>
          </a:p>
        </p:txBody>
      </p:sp>
    </p:spTree>
    <p:extLst>
      <p:ext uri="{BB962C8B-B14F-4D97-AF65-F5344CB8AC3E}">
        <p14:creationId xmlns:p14="http://schemas.microsoft.com/office/powerpoint/2010/main" val="276367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9462"/>
          </a:xfrm>
        </p:spPr>
        <p:txBody>
          <a:bodyPr>
            <a:normAutofit fontScale="90000"/>
          </a:bodyPr>
          <a:lstStyle/>
          <a:p>
            <a:r>
              <a:rPr lang="en-US" b="1" dirty="0">
                <a:solidFill>
                  <a:srgbClr val="3366FF"/>
                </a:solidFill>
              </a:rPr>
              <a:t>Characteristics of </a:t>
            </a:r>
            <a:r>
              <a:rPr lang="en-US" b="1" dirty="0" smtClean="0">
                <a:solidFill>
                  <a:srgbClr val="3366FF"/>
                </a:solidFill>
              </a:rPr>
              <a:t>farmers</a:t>
            </a:r>
            <a:endParaRPr lang="en-US" dirty="0">
              <a:solidFill>
                <a:srgbClr val="3366FF"/>
              </a:solidFill>
            </a:endParaRPr>
          </a:p>
        </p:txBody>
      </p:sp>
      <p:sp>
        <p:nvSpPr>
          <p:cNvPr id="3" name="Content Placeholder 2"/>
          <p:cNvSpPr>
            <a:spLocks noGrp="1"/>
          </p:cNvSpPr>
          <p:nvPr>
            <p:ph idx="1"/>
          </p:nvPr>
        </p:nvSpPr>
        <p:spPr>
          <a:xfrm>
            <a:off x="215453" y="1723715"/>
            <a:ext cx="8584105" cy="4717532"/>
          </a:xfrm>
        </p:spPr>
        <p:txBody>
          <a:bodyPr>
            <a:normAutofit lnSpcReduction="10000"/>
          </a:bodyPr>
          <a:lstStyle/>
          <a:p>
            <a:pPr>
              <a:lnSpc>
                <a:spcPct val="110000"/>
              </a:lnSpc>
            </a:pPr>
            <a:r>
              <a:rPr lang="en-US" dirty="0">
                <a:latin typeface="Times New Roman"/>
                <a:cs typeface="Times New Roman"/>
              </a:rPr>
              <a:t>All individuals in a social system do not adopt an innovation at the same time. </a:t>
            </a:r>
            <a:endParaRPr lang="en-US" dirty="0" smtClean="0">
              <a:latin typeface="Times New Roman"/>
              <a:cs typeface="Times New Roman"/>
            </a:endParaRPr>
          </a:p>
          <a:p>
            <a:pPr>
              <a:lnSpc>
                <a:spcPct val="110000"/>
              </a:lnSpc>
            </a:pPr>
            <a:r>
              <a:rPr lang="en-US" dirty="0" smtClean="0">
                <a:latin typeface="Times New Roman"/>
                <a:cs typeface="Times New Roman"/>
              </a:rPr>
              <a:t>Rather</a:t>
            </a:r>
            <a:r>
              <a:rPr lang="en-US" dirty="0">
                <a:latin typeface="Times New Roman"/>
                <a:cs typeface="Times New Roman"/>
              </a:rPr>
              <a:t>, they adopt in an ordered time sequence, and they may be classified into adopter categories on the basis of when they first begin using a new idea. </a:t>
            </a:r>
            <a:endParaRPr lang="en-US" dirty="0" smtClean="0">
              <a:latin typeface="Times New Roman"/>
              <a:cs typeface="Times New Roman"/>
            </a:endParaRPr>
          </a:p>
          <a:p>
            <a:pPr>
              <a:lnSpc>
                <a:spcPct val="110000"/>
              </a:lnSpc>
            </a:pPr>
            <a:r>
              <a:rPr lang="en-US" dirty="0" smtClean="0">
                <a:latin typeface="Times New Roman"/>
                <a:cs typeface="Times New Roman"/>
              </a:rPr>
              <a:t>In </a:t>
            </a:r>
            <a:r>
              <a:rPr lang="en-US" dirty="0">
                <a:latin typeface="Times New Roman"/>
                <a:cs typeface="Times New Roman"/>
              </a:rPr>
              <a:t>technology transfer program, it is of great practical utility for the extension workers to identify the individuals who are likely to adopt innovations early and who may lag behind</a:t>
            </a:r>
            <a:r>
              <a:rPr lang="en-US" dirty="0" smtClean="0">
                <a:latin typeface="Times New Roman"/>
                <a:cs typeface="Times New Roman"/>
              </a:rPr>
              <a:t>.</a:t>
            </a:r>
          </a:p>
          <a:p>
            <a:pPr>
              <a:lnSpc>
                <a:spcPct val="110000"/>
              </a:lnSpc>
            </a:pPr>
            <a:r>
              <a:rPr lang="en-US" dirty="0">
                <a:latin typeface="Times New Roman"/>
                <a:cs typeface="Times New Roman"/>
              </a:rPr>
              <a:t>The adoption of an innovation over time follows a normal, bell-shaped curve when plotted over time on frequency basis. </a:t>
            </a:r>
          </a:p>
        </p:txBody>
      </p:sp>
    </p:spTree>
    <p:extLst>
      <p:ext uri="{BB962C8B-B14F-4D97-AF65-F5344CB8AC3E}">
        <p14:creationId xmlns:p14="http://schemas.microsoft.com/office/powerpoint/2010/main" val="280216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7584"/>
          </a:xfrm>
        </p:spPr>
        <p:txBody>
          <a:bodyPr>
            <a:normAutofit fontScale="90000"/>
          </a:bodyPr>
          <a:lstStyle/>
          <a:p>
            <a:pPr algn="r"/>
            <a:r>
              <a:rPr lang="en-US" dirty="0" smtClean="0">
                <a:solidFill>
                  <a:srgbClr val="3366FF"/>
                </a:solidFill>
              </a:rPr>
              <a:t>Continued</a:t>
            </a:r>
            <a:r>
              <a:rPr lang="is-IS" dirty="0" smtClean="0">
                <a:solidFill>
                  <a:srgbClr val="3366FF"/>
                </a:solidFill>
              </a:rPr>
              <a:t>…..</a:t>
            </a:r>
            <a:endParaRPr lang="en-US" dirty="0">
              <a:solidFill>
                <a:srgbClr val="3366FF"/>
              </a:solidFill>
            </a:endParaRPr>
          </a:p>
        </p:txBody>
      </p:sp>
      <p:sp>
        <p:nvSpPr>
          <p:cNvPr id="3" name="Content Placeholder 2"/>
          <p:cNvSpPr>
            <a:spLocks noGrp="1"/>
          </p:cNvSpPr>
          <p:nvPr>
            <p:ph idx="1"/>
          </p:nvPr>
        </p:nvSpPr>
        <p:spPr>
          <a:xfrm>
            <a:off x="260813" y="1553611"/>
            <a:ext cx="8595444" cy="5133172"/>
          </a:xfrm>
        </p:spPr>
        <p:txBody>
          <a:bodyPr>
            <a:normAutofit lnSpcReduction="10000"/>
          </a:bodyPr>
          <a:lstStyle/>
          <a:p>
            <a:pPr>
              <a:lnSpc>
                <a:spcPct val="110000"/>
              </a:lnSpc>
            </a:pPr>
            <a:r>
              <a:rPr lang="en-US" sz="2400" dirty="0" smtClean="0">
                <a:latin typeface="Times New Roman"/>
                <a:cs typeface="Times New Roman"/>
              </a:rPr>
              <a:t>If </a:t>
            </a:r>
            <a:r>
              <a:rPr lang="en-US" sz="2400" dirty="0">
                <a:latin typeface="Times New Roman"/>
                <a:cs typeface="Times New Roman"/>
              </a:rPr>
              <a:t>the cumulative number of adopters is plotted, it results in an S-shaped curve. </a:t>
            </a:r>
            <a:endParaRPr lang="en-US" sz="2400" dirty="0" smtClean="0">
              <a:latin typeface="Times New Roman"/>
              <a:cs typeface="Times New Roman"/>
            </a:endParaRPr>
          </a:p>
          <a:p>
            <a:pPr>
              <a:lnSpc>
                <a:spcPct val="110000"/>
              </a:lnSpc>
            </a:pPr>
            <a:r>
              <a:rPr lang="en-US" sz="2400" dirty="0" smtClean="0">
                <a:latin typeface="Times New Roman"/>
                <a:cs typeface="Times New Roman"/>
              </a:rPr>
              <a:t>The </a:t>
            </a:r>
            <a:r>
              <a:rPr lang="en-US" sz="2400" dirty="0">
                <a:latin typeface="Times New Roman"/>
                <a:cs typeface="Times New Roman"/>
              </a:rPr>
              <a:t>S-shaped curve rises slowly at first when there are few adopters in a time period, accelerate to a maximum when about half of the individuals in the system have adopted and then increases at a gradually slower rate as the few remaining individuals finally adopt (Fig. 1</a:t>
            </a:r>
            <a:r>
              <a:rPr lang="en-US" sz="2400" dirty="0" smtClean="0">
                <a:latin typeface="Times New Roman"/>
                <a:cs typeface="Times New Roman"/>
              </a:rPr>
              <a:t>)</a:t>
            </a:r>
            <a:r>
              <a:rPr lang="en-US" sz="2400" dirty="0">
                <a:latin typeface="Times New Roman"/>
                <a:cs typeface="Times New Roman"/>
              </a:rPr>
              <a:t>. </a:t>
            </a:r>
            <a:endParaRPr lang="en-US" sz="2400" dirty="0" smtClean="0">
              <a:latin typeface="Times New Roman"/>
              <a:cs typeface="Times New Roman"/>
            </a:endParaRPr>
          </a:p>
          <a:p>
            <a:pPr>
              <a:lnSpc>
                <a:spcPct val="110000"/>
              </a:lnSpc>
            </a:pPr>
            <a:r>
              <a:rPr lang="en-US" sz="2400" dirty="0" smtClean="0">
                <a:latin typeface="Times New Roman"/>
                <a:cs typeface="Times New Roman"/>
              </a:rPr>
              <a:t>The </a:t>
            </a:r>
            <a:r>
              <a:rPr lang="en-US" sz="2400" dirty="0">
                <a:latin typeface="Times New Roman"/>
                <a:cs typeface="Times New Roman"/>
              </a:rPr>
              <a:t>S-shaped curve is like that of a 'learning curve' as propounded by the psychologists. </a:t>
            </a:r>
            <a:endParaRPr lang="en-US" sz="2400" dirty="0" smtClean="0">
              <a:latin typeface="Times New Roman"/>
              <a:cs typeface="Times New Roman"/>
            </a:endParaRPr>
          </a:p>
          <a:p>
            <a:pPr>
              <a:lnSpc>
                <a:spcPct val="110000"/>
              </a:lnSpc>
            </a:pPr>
            <a:r>
              <a:rPr lang="en-US" sz="2400" dirty="0" smtClean="0">
                <a:latin typeface="Times New Roman"/>
                <a:cs typeface="Times New Roman"/>
              </a:rPr>
              <a:t>Each </a:t>
            </a:r>
            <a:r>
              <a:rPr lang="en-US" sz="2400" dirty="0">
                <a:latin typeface="Times New Roman"/>
                <a:cs typeface="Times New Roman"/>
              </a:rPr>
              <a:t>adoption in the social system is in a sense equivalent to a learning trial by an individual</a:t>
            </a:r>
            <a:r>
              <a:rPr lang="en-US" sz="2400" dirty="0" smtClean="0">
                <a:latin typeface="Times New Roman"/>
                <a:cs typeface="Times New Roman"/>
              </a:rPr>
              <a:t>.</a:t>
            </a:r>
            <a:endParaRPr lang="en-GB" sz="2400" dirty="0">
              <a:latin typeface="Times New Roman"/>
              <a:cs typeface="Times New Roman"/>
            </a:endParaRPr>
          </a:p>
        </p:txBody>
      </p:sp>
    </p:spTree>
    <p:extLst>
      <p:ext uri="{BB962C8B-B14F-4D97-AF65-F5344CB8AC3E}">
        <p14:creationId xmlns:p14="http://schemas.microsoft.com/office/powerpoint/2010/main" val="344203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69" y="274638"/>
            <a:ext cx="8890302" cy="1143000"/>
          </a:xfrm>
        </p:spPr>
        <p:txBody>
          <a:bodyPr>
            <a:noAutofit/>
          </a:bodyPr>
          <a:lstStyle/>
          <a:p>
            <a:r>
              <a:rPr lang="en-US" sz="2800" b="1" dirty="0"/>
              <a:t>Fig</a:t>
            </a:r>
            <a:r>
              <a:rPr lang="en-US" sz="2800" b="1" dirty="0" smtClean="0"/>
              <a:t>.1 </a:t>
            </a:r>
            <a:r>
              <a:rPr lang="en-US" sz="2800" b="1" dirty="0"/>
              <a:t>The bell shaped frequency curve and the S-shaped cumulative curve for adopter </a:t>
            </a:r>
            <a:r>
              <a:rPr lang="en-US" sz="2800" b="1" dirty="0" smtClean="0"/>
              <a:t>categories</a:t>
            </a:r>
            <a:endParaRPr lang="en-US" sz="2800"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1868" y="1417638"/>
            <a:ext cx="8773766" cy="5318954"/>
          </a:xfrm>
          <a:prstGeom prst="rect">
            <a:avLst/>
          </a:prstGeom>
          <a:noFill/>
          <a:ln>
            <a:noFill/>
          </a:ln>
        </p:spPr>
      </p:pic>
    </p:spTree>
    <p:extLst>
      <p:ext uri="{BB962C8B-B14F-4D97-AF65-F5344CB8AC3E}">
        <p14:creationId xmlns:p14="http://schemas.microsoft.com/office/powerpoint/2010/main" val="211290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7201"/>
          </a:xfrm>
        </p:spPr>
        <p:txBody>
          <a:bodyPr>
            <a:normAutofit fontScale="90000"/>
          </a:bodyPr>
          <a:lstStyle/>
          <a:p>
            <a:pPr algn="r"/>
            <a:r>
              <a:rPr lang="en-US" dirty="0" smtClean="0">
                <a:solidFill>
                  <a:srgbClr val="3366FF"/>
                </a:solidFill>
              </a:rPr>
              <a:t>Continued</a:t>
            </a:r>
            <a:r>
              <a:rPr lang="is-IS" dirty="0" smtClean="0">
                <a:solidFill>
                  <a:srgbClr val="3366FF"/>
                </a:solidFill>
              </a:rPr>
              <a:t>…..</a:t>
            </a:r>
            <a:endParaRPr lang="en-US" dirty="0">
              <a:solidFill>
                <a:srgbClr val="3366FF"/>
              </a:solidFill>
            </a:endParaRPr>
          </a:p>
        </p:txBody>
      </p:sp>
      <p:sp>
        <p:nvSpPr>
          <p:cNvPr id="3" name="Content Placeholder 2"/>
          <p:cNvSpPr>
            <a:spLocks noGrp="1"/>
          </p:cNvSpPr>
          <p:nvPr>
            <p:ph idx="1"/>
          </p:nvPr>
        </p:nvSpPr>
        <p:spPr/>
        <p:txBody>
          <a:bodyPr/>
          <a:lstStyle/>
          <a:p>
            <a:r>
              <a:rPr lang="en-US" dirty="0"/>
              <a:t>Both of these curves are for the same data, the adoption of an innovation over time by the members of a social system. </a:t>
            </a:r>
            <a:endParaRPr lang="en-US" dirty="0" smtClean="0"/>
          </a:p>
          <a:p>
            <a:r>
              <a:rPr lang="en-US" dirty="0" smtClean="0"/>
              <a:t>But </a:t>
            </a:r>
            <a:r>
              <a:rPr lang="en-US" dirty="0"/>
              <a:t>the bell-shaped curve shows these data in terms of the number of individuals adopting each year, whereas the S-shaped curve shows these data on cumulative basis.</a:t>
            </a:r>
            <a:endParaRPr lang="en-GB" dirty="0"/>
          </a:p>
          <a:p>
            <a:endParaRPr lang="en-US" dirty="0"/>
          </a:p>
        </p:txBody>
      </p:sp>
    </p:spTree>
    <p:extLst>
      <p:ext uri="{BB962C8B-B14F-4D97-AF65-F5344CB8AC3E}">
        <p14:creationId xmlns:p14="http://schemas.microsoft.com/office/powerpoint/2010/main" val="4462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366"/>
          </a:xfrm>
        </p:spPr>
        <p:txBody>
          <a:bodyPr>
            <a:normAutofit fontScale="90000"/>
          </a:bodyPr>
          <a:lstStyle/>
          <a:p>
            <a:pPr algn="r"/>
            <a:r>
              <a:rPr lang="en-US" dirty="0" smtClean="0">
                <a:solidFill>
                  <a:srgbClr val="3366FF"/>
                </a:solidFill>
              </a:rPr>
              <a:t>Continued</a:t>
            </a:r>
            <a:r>
              <a:rPr lang="is-IS" dirty="0" smtClean="0">
                <a:solidFill>
                  <a:srgbClr val="3366FF"/>
                </a:solidFill>
              </a:rPr>
              <a:t>…...</a:t>
            </a:r>
            <a:endParaRPr lang="en-US" dirty="0">
              <a:solidFill>
                <a:srgbClr val="3366FF"/>
              </a:solidFill>
            </a:endParaRPr>
          </a:p>
        </p:txBody>
      </p:sp>
      <p:sp>
        <p:nvSpPr>
          <p:cNvPr id="3" name="Content Placeholder 2"/>
          <p:cNvSpPr>
            <a:spLocks noGrp="1"/>
          </p:cNvSpPr>
          <p:nvPr>
            <p:ph idx="1"/>
          </p:nvPr>
        </p:nvSpPr>
        <p:spPr>
          <a:xfrm>
            <a:off x="112063" y="1462888"/>
            <a:ext cx="8828045" cy="5236347"/>
          </a:xfrm>
        </p:spPr>
        <p:txBody>
          <a:bodyPr>
            <a:normAutofit fontScale="92500"/>
          </a:bodyPr>
          <a:lstStyle/>
          <a:p>
            <a:pPr>
              <a:lnSpc>
                <a:spcPct val="130000"/>
              </a:lnSpc>
            </a:pPr>
            <a:r>
              <a:rPr lang="en-US" sz="2400" dirty="0">
                <a:latin typeface="Times New Roman"/>
                <a:cs typeface="Times New Roman"/>
              </a:rPr>
              <a:t>The distribution of adopters over time closely approaches normality, and may be explained by the statistical concept of normal curve</a:t>
            </a:r>
            <a:r>
              <a:rPr lang="en-US" sz="2400" dirty="0" smtClean="0">
                <a:latin typeface="Times New Roman"/>
                <a:cs typeface="Times New Roman"/>
              </a:rPr>
              <a:t>.</a:t>
            </a:r>
          </a:p>
          <a:p>
            <a:pPr>
              <a:lnSpc>
                <a:spcPct val="130000"/>
              </a:lnSpc>
            </a:pPr>
            <a:r>
              <a:rPr lang="en-US" sz="2400" dirty="0" smtClean="0">
                <a:latin typeface="Times New Roman"/>
                <a:cs typeface="Times New Roman"/>
              </a:rPr>
              <a:t> </a:t>
            </a:r>
            <a:r>
              <a:rPr lang="en-US" sz="2400" dirty="0">
                <a:latin typeface="Times New Roman"/>
                <a:cs typeface="Times New Roman"/>
              </a:rPr>
              <a:t>The distribution of the adopters may be partitioned into five adopter categories by using the mean (x) and standard deviation. </a:t>
            </a:r>
            <a:endParaRPr lang="en-US" sz="2400" dirty="0" smtClean="0">
              <a:latin typeface="Times New Roman"/>
              <a:cs typeface="Times New Roman"/>
            </a:endParaRPr>
          </a:p>
          <a:p>
            <a:pPr>
              <a:lnSpc>
                <a:spcPct val="130000"/>
              </a:lnSpc>
            </a:pPr>
            <a:r>
              <a:rPr lang="en-US" sz="2400" dirty="0" smtClean="0">
                <a:latin typeface="Times New Roman"/>
                <a:cs typeface="Times New Roman"/>
              </a:rPr>
              <a:t>The </a:t>
            </a:r>
            <a:r>
              <a:rPr lang="en-US" sz="2400" dirty="0">
                <a:latin typeface="Times New Roman"/>
                <a:cs typeface="Times New Roman"/>
              </a:rPr>
              <a:t>area lying to the left of the mean time of adoption minus two standard deviations includes 2.5 per cent of the individuals who are the first to adopt an innovation and is known as innovators. </a:t>
            </a:r>
            <a:endParaRPr lang="en-US" sz="2400" dirty="0" smtClean="0">
              <a:latin typeface="Times New Roman"/>
              <a:cs typeface="Times New Roman"/>
            </a:endParaRPr>
          </a:p>
          <a:p>
            <a:pPr>
              <a:lnSpc>
                <a:spcPct val="130000"/>
              </a:lnSpc>
            </a:pPr>
            <a:r>
              <a:rPr lang="en-US" sz="2400" dirty="0" smtClean="0">
                <a:latin typeface="Times New Roman"/>
                <a:cs typeface="Times New Roman"/>
              </a:rPr>
              <a:t>The </a:t>
            </a:r>
            <a:r>
              <a:rPr lang="en-US" sz="2400" dirty="0">
                <a:latin typeface="Times New Roman"/>
                <a:cs typeface="Times New Roman"/>
              </a:rPr>
              <a:t>next 13.5 per cent between the mean minus one standard deviation and the mean minus two standard deviations to adopt the new idea are called as early adopters. </a:t>
            </a:r>
          </a:p>
        </p:txBody>
      </p:sp>
    </p:spTree>
    <p:extLst>
      <p:ext uri="{BB962C8B-B14F-4D97-AF65-F5344CB8AC3E}">
        <p14:creationId xmlns:p14="http://schemas.microsoft.com/office/powerpoint/2010/main" val="96021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366"/>
          </a:xfrm>
        </p:spPr>
        <p:txBody>
          <a:bodyPr>
            <a:normAutofit fontScale="90000"/>
          </a:bodyPr>
          <a:lstStyle/>
          <a:p>
            <a:pPr algn="r"/>
            <a:r>
              <a:rPr lang="en-US" sz="3600" dirty="0" smtClean="0">
                <a:solidFill>
                  <a:srgbClr val="3366FF"/>
                </a:solidFill>
              </a:rPr>
              <a:t>Continued</a:t>
            </a:r>
            <a:r>
              <a:rPr lang="is-IS" sz="3600" dirty="0" smtClean="0">
                <a:solidFill>
                  <a:srgbClr val="3366FF"/>
                </a:solidFill>
              </a:rPr>
              <a:t>….</a:t>
            </a:r>
            <a:endParaRPr lang="en-US" sz="3600" dirty="0">
              <a:solidFill>
                <a:srgbClr val="3366FF"/>
              </a:solidFill>
            </a:endParaRPr>
          </a:p>
        </p:txBody>
      </p:sp>
      <p:sp>
        <p:nvSpPr>
          <p:cNvPr id="3" name="Content Placeholder 2"/>
          <p:cNvSpPr>
            <a:spLocks noGrp="1"/>
          </p:cNvSpPr>
          <p:nvPr>
            <p:ph idx="1"/>
          </p:nvPr>
        </p:nvSpPr>
        <p:spPr>
          <a:xfrm>
            <a:off x="174320" y="1632992"/>
            <a:ext cx="8678628" cy="5080419"/>
          </a:xfrm>
        </p:spPr>
        <p:txBody>
          <a:bodyPr>
            <a:normAutofit lnSpcReduction="10000"/>
          </a:bodyPr>
          <a:lstStyle/>
          <a:p>
            <a:pPr>
              <a:lnSpc>
                <a:spcPct val="120000"/>
              </a:lnSpc>
            </a:pPr>
            <a:r>
              <a:rPr lang="en-US" sz="2400" dirty="0">
                <a:latin typeface="Times New Roman"/>
                <a:cs typeface="Times New Roman"/>
              </a:rPr>
              <a:t>The next 34 per cent of the adopters between the mean date of adoption and minus one standard deviation are known as early majority. </a:t>
            </a:r>
            <a:endParaRPr lang="en-US" sz="2400" dirty="0" smtClean="0">
              <a:latin typeface="Times New Roman"/>
              <a:cs typeface="Times New Roman"/>
            </a:endParaRPr>
          </a:p>
          <a:p>
            <a:pPr>
              <a:lnSpc>
                <a:spcPct val="120000"/>
              </a:lnSpc>
            </a:pPr>
            <a:r>
              <a:rPr lang="en-US" sz="2400" dirty="0" smtClean="0">
                <a:latin typeface="Times New Roman"/>
                <a:cs typeface="Times New Roman"/>
              </a:rPr>
              <a:t>Between </a:t>
            </a:r>
            <a:r>
              <a:rPr lang="en-US" sz="2400" dirty="0">
                <a:latin typeface="Times New Roman"/>
                <a:cs typeface="Times New Roman"/>
              </a:rPr>
              <a:t>the mean and one standard deviation to the right of the mean are located the next 34 per cent to adopt the new idea, the late majority. </a:t>
            </a:r>
            <a:endParaRPr lang="en-US" sz="2400" dirty="0" smtClean="0">
              <a:latin typeface="Times New Roman"/>
              <a:cs typeface="Times New Roman"/>
            </a:endParaRPr>
          </a:p>
          <a:p>
            <a:pPr>
              <a:lnSpc>
                <a:spcPct val="120000"/>
              </a:lnSpc>
            </a:pPr>
            <a:r>
              <a:rPr lang="en-US" sz="2400" dirty="0" smtClean="0">
                <a:latin typeface="Times New Roman"/>
                <a:cs typeface="Times New Roman"/>
              </a:rPr>
              <a:t>The </a:t>
            </a:r>
            <a:r>
              <a:rPr lang="en-US" sz="2400" dirty="0">
                <a:latin typeface="Times New Roman"/>
                <a:cs typeface="Times New Roman"/>
              </a:rPr>
              <a:t>last 16 per cent to the right of mean plus one standard deviation are the last to adopt the innovation the laggards. </a:t>
            </a:r>
            <a:endParaRPr lang="en-US" sz="2400" dirty="0" smtClean="0">
              <a:latin typeface="Times New Roman"/>
              <a:cs typeface="Times New Roman"/>
            </a:endParaRPr>
          </a:p>
          <a:p>
            <a:pPr>
              <a:lnSpc>
                <a:spcPct val="120000"/>
              </a:lnSpc>
            </a:pPr>
            <a:r>
              <a:rPr lang="en-US" sz="2400" dirty="0" smtClean="0">
                <a:latin typeface="Times New Roman"/>
                <a:cs typeface="Times New Roman"/>
              </a:rPr>
              <a:t>The </a:t>
            </a:r>
            <a:r>
              <a:rPr lang="en-US" sz="2400" dirty="0">
                <a:latin typeface="Times New Roman"/>
                <a:cs typeface="Times New Roman"/>
              </a:rPr>
              <a:t>five-adopter categories are conceptualized as ideal types and are presented in below figure</a:t>
            </a:r>
            <a:r>
              <a:rPr lang="en-US" sz="2400" dirty="0" smtClean="0">
                <a:latin typeface="Times New Roman"/>
                <a:cs typeface="Times New Roman"/>
              </a:rPr>
              <a:t>.</a:t>
            </a:r>
            <a:endParaRPr lang="en-GB" sz="2400" dirty="0">
              <a:latin typeface="Times New Roman"/>
              <a:cs typeface="Times New Roman"/>
            </a:endParaRPr>
          </a:p>
        </p:txBody>
      </p:sp>
    </p:spTree>
    <p:extLst>
      <p:ext uri="{BB962C8B-B14F-4D97-AF65-F5344CB8AC3E}">
        <p14:creationId xmlns:p14="http://schemas.microsoft.com/office/powerpoint/2010/main" val="344733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2297"/>
          </a:xfrm>
        </p:spPr>
        <p:txBody>
          <a:bodyPr>
            <a:noAutofit/>
          </a:bodyPr>
          <a:lstStyle/>
          <a:p>
            <a:pPr algn="r"/>
            <a:r>
              <a:rPr lang="en-US" sz="3600" dirty="0" smtClean="0">
                <a:solidFill>
                  <a:srgbClr val="3366FF"/>
                </a:solidFill>
              </a:rPr>
              <a:t>Continued</a:t>
            </a:r>
            <a:r>
              <a:rPr lang="is-IS" sz="3600" dirty="0" smtClean="0">
                <a:solidFill>
                  <a:srgbClr val="3366FF"/>
                </a:solidFill>
              </a:rPr>
              <a:t>…..</a:t>
            </a:r>
            <a:r>
              <a:rPr lang="en-US" sz="3600" dirty="0" smtClean="0">
                <a:solidFill>
                  <a:srgbClr val="3366FF"/>
                </a:solidFill>
              </a:rPr>
              <a:t> </a:t>
            </a:r>
            <a:endParaRPr lang="en-US" sz="3600" dirty="0">
              <a:solidFill>
                <a:srgbClr val="3366FF"/>
              </a:solidFill>
            </a:endParaRPr>
          </a:p>
        </p:txBody>
      </p:sp>
      <p:pic>
        <p:nvPicPr>
          <p:cNvPr id="7" name="Content Placeholder 6" descr="curve.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686" t="8485" r="3819" b="15561"/>
          <a:stretch/>
        </p:blipFill>
        <p:spPr>
          <a:xfrm>
            <a:off x="226793" y="1133142"/>
            <a:ext cx="8652143" cy="4713483"/>
          </a:xfrm>
        </p:spPr>
      </p:pic>
    </p:spTree>
    <p:extLst>
      <p:ext uri="{BB962C8B-B14F-4D97-AF65-F5344CB8AC3E}">
        <p14:creationId xmlns:p14="http://schemas.microsoft.com/office/powerpoint/2010/main" val="1680117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728</TotalTime>
  <Words>1465</Words>
  <Application>Microsoft Macintosh PowerPoint</Application>
  <PresentationFormat>On-screen Show (4:3)</PresentationFormat>
  <Paragraphs>123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Travelogue</vt:lpstr>
      <vt:lpstr>ADOPTER CATEGORIES </vt:lpstr>
      <vt:lpstr>PowerPoint Presentation</vt:lpstr>
      <vt:lpstr>Characteristics of farmers</vt:lpstr>
      <vt:lpstr>Continued…..</vt:lpstr>
      <vt:lpstr>Fig.1 The bell shaped frequency curve and the S-shaped cumulative curve for adopter categories</vt:lpstr>
      <vt:lpstr>Continued…..</vt:lpstr>
      <vt:lpstr>Continued…...</vt:lpstr>
      <vt:lpstr>Continued….</vt:lpstr>
      <vt:lpstr>Continued….. </vt:lpstr>
      <vt:lpstr>Continued….</vt:lpstr>
      <vt:lpstr>1:- Innovators </vt:lpstr>
      <vt:lpstr>Continued….</vt:lpstr>
      <vt:lpstr>Characteristics</vt:lpstr>
      <vt:lpstr>2:- Early Adopter</vt:lpstr>
      <vt:lpstr>Continued….</vt:lpstr>
      <vt:lpstr>Characteristics</vt:lpstr>
      <vt:lpstr>3:- Early Majority</vt:lpstr>
      <vt:lpstr>Characteristics</vt:lpstr>
      <vt:lpstr>4:- Late Majority</vt:lpstr>
      <vt:lpstr>Characteristics</vt:lpstr>
      <vt:lpstr>5:- Laggards</vt:lpstr>
      <vt:lpstr>Characteristics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ADOPTER CATEGORIES </dc:title>
  <dc:creator>Mohammed Yaseen</dc:creator>
  <cp:lastModifiedBy>Mohammed Yaseen</cp:lastModifiedBy>
  <cp:revision>42</cp:revision>
  <dcterms:created xsi:type="dcterms:W3CDTF">2020-04-26T16:27:00Z</dcterms:created>
  <dcterms:modified xsi:type="dcterms:W3CDTF">2020-04-29T03:51:28Z</dcterms:modified>
</cp:coreProperties>
</file>