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8" r:id="rId8"/>
    <p:sldId id="269" r:id="rId9"/>
    <p:sldId id="270" r:id="rId10"/>
    <p:sldId id="271" r:id="rId11"/>
    <p:sldId id="272" r:id="rId12"/>
    <p:sldId id="261" r:id="rId13"/>
    <p:sldId id="262" r:id="rId14"/>
    <p:sldId id="273" r:id="rId15"/>
    <p:sldId id="274" r:id="rId16"/>
    <p:sldId id="275" r:id="rId17"/>
    <p:sldId id="276" r:id="rId18"/>
    <p:sldId id="277" r:id="rId19"/>
    <p:sldId id="278" r:id="rId20"/>
    <p:sldId id="263" r:id="rId21"/>
    <p:sldId id="264" r:id="rId22"/>
    <p:sldId id="265" r:id="rId23"/>
    <p:sldId id="266" r:id="rId24"/>
    <p:sldId id="26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003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3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44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1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33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173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05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8165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3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0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6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2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6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26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3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7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1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27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1BFA-FBDB-A941-93DA-48A05CE02B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</p:spTree>
    <p:extLst>
      <p:ext uri="{BB962C8B-B14F-4D97-AF65-F5344CB8AC3E}">
        <p14:creationId xmlns:p14="http://schemas.microsoft.com/office/powerpoint/2010/main" val="351527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94B7-C2B9-A040-9E9D-1E1FA18D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1F5DE-7DEB-AE47-9D14-12B65CD8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Tachypnia, Tachycardia, hypotention</a:t>
            </a:r>
          </a:p>
          <a:p>
            <a:r>
              <a:rPr lang="en-US"/>
              <a:t>Chest signs: dull percussion note bronchial breathing crackles throughout when consolidation present.</a:t>
            </a:r>
          </a:p>
          <a:p>
            <a:r>
              <a:rPr lang="en-US"/>
              <a:t>CURB-65</a:t>
            </a:r>
          </a:p>
          <a:p>
            <a:r>
              <a:rPr lang="en-US"/>
              <a:t>Any of </a:t>
            </a:r>
          </a:p>
          <a:p>
            <a:r>
              <a:rPr lang="en-US"/>
              <a:t>Confusion</a:t>
            </a:r>
          </a:p>
          <a:p>
            <a:r>
              <a:rPr lang="en-US"/>
              <a:t>Urea&gt;7mmols/L</a:t>
            </a:r>
          </a:p>
          <a:p>
            <a:r>
              <a:rPr lang="en-US"/>
              <a:t>Respiratory rate &gt;30/ mint</a:t>
            </a:r>
          </a:p>
          <a:p>
            <a:r>
              <a:rPr lang="en-US"/>
              <a:t>BP systolic&lt;90 or Diastolic &lt;60</a:t>
            </a:r>
          </a:p>
          <a:p>
            <a:r>
              <a:rPr lang="en-US"/>
              <a:t>Age&gt;65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50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9265D-1370-2B43-95F4-1FFF5B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71" y="340518"/>
            <a:ext cx="10515600" cy="6176963"/>
          </a:xfrm>
        </p:spPr>
        <p:txBody>
          <a:bodyPr/>
          <a:lstStyle/>
          <a:p>
            <a:r>
              <a:rPr lang="en-US"/>
              <a:t>Score 1 point for each feature present</a:t>
            </a:r>
          </a:p>
          <a:p>
            <a:r>
              <a:rPr lang="en-US"/>
              <a:t>CURB Score 0-1 :</a:t>
            </a:r>
          </a:p>
          <a:p>
            <a:r>
              <a:rPr lang="en-US"/>
              <a:t> likely to be suitable for home treatment.</a:t>
            </a:r>
          </a:p>
          <a:p>
            <a:r>
              <a:rPr lang="en-US"/>
              <a:t>Score 2 :</a:t>
            </a:r>
          </a:p>
          <a:p>
            <a:r>
              <a:rPr lang="en-US"/>
              <a:t>  Consider hospital supervision</a:t>
            </a:r>
          </a:p>
          <a:p>
            <a:r>
              <a:rPr lang="en-US"/>
              <a:t>Options are short stay or supervised outpatient</a:t>
            </a:r>
          </a:p>
          <a:p>
            <a:r>
              <a:rPr lang="en-US"/>
              <a:t>Score 3  or more:</a:t>
            </a:r>
          </a:p>
          <a:p>
            <a:r>
              <a:rPr lang="en-US"/>
              <a:t> Severe pneumonia; Assess for ICU admission,especially if score i= 4 or 5 .</a:t>
            </a:r>
          </a:p>
        </p:txBody>
      </p:sp>
    </p:spTree>
    <p:extLst>
      <p:ext uri="{BB962C8B-B14F-4D97-AF65-F5344CB8AC3E}">
        <p14:creationId xmlns:p14="http://schemas.microsoft.com/office/powerpoint/2010/main" val="3547060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9AFCB-3F05-224C-8384-434AAD783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29F8B-BAF7-8641-8D99-5011F590A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Full blood count</a:t>
            </a:r>
          </a:p>
          <a:p>
            <a:r>
              <a:rPr lang="en-US"/>
              <a:t>Urea And Electrolytes</a:t>
            </a:r>
          </a:p>
          <a:p>
            <a:r>
              <a:rPr lang="en-US"/>
              <a:t>Liver function tests</a:t>
            </a:r>
          </a:p>
          <a:p>
            <a:r>
              <a:rPr lang="en-US"/>
              <a:t>ESR and CRP</a:t>
            </a:r>
          </a:p>
          <a:p>
            <a:r>
              <a:rPr lang="en-US"/>
              <a:t>Blood Culture</a:t>
            </a:r>
          </a:p>
          <a:p>
            <a:r>
              <a:rPr lang="en-US"/>
              <a:t>Serology</a:t>
            </a:r>
          </a:p>
          <a:p>
            <a:r>
              <a:rPr lang="en-US"/>
              <a:t>Cold Agglutinins</a:t>
            </a:r>
          </a:p>
          <a:p>
            <a:r>
              <a:rPr lang="en-US"/>
              <a:t>Arterial blood gases</a:t>
            </a:r>
          </a:p>
          <a:p>
            <a:r>
              <a:rPr lang="en-US"/>
              <a:t>Chest Xray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74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6C19D-1193-1E4B-A666-A904E2145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5" y="607219"/>
            <a:ext cx="10515600" cy="5982889"/>
          </a:xfrm>
        </p:spPr>
        <p:txBody>
          <a:bodyPr/>
          <a:lstStyle/>
          <a:p>
            <a:r>
              <a:rPr lang="en-US"/>
              <a:t>Sputum samples</a:t>
            </a:r>
          </a:p>
          <a:p>
            <a:r>
              <a:rPr lang="en-US"/>
              <a:t>Oropharyngeal swabs</a:t>
            </a:r>
          </a:p>
          <a:p>
            <a:r>
              <a:rPr lang="en-US"/>
              <a:t>Urine antigens</a:t>
            </a:r>
          </a:p>
          <a:p>
            <a:r>
              <a:rPr lang="en-US"/>
              <a:t>Pleural fluid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76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8D2DF-1F44-ED42-B8F3-AEE6D4D96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Management: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93EA-1A95-D042-B44D-F2159B2DB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ASPECTS OF MANAGEMENT:</a:t>
            </a:r>
          </a:p>
          <a:p>
            <a:r>
              <a:rPr lang="en-US"/>
              <a:t>Oxygen </a:t>
            </a:r>
          </a:p>
          <a:p>
            <a:r>
              <a:rPr lang="en-US"/>
              <a:t>Fluid balance </a:t>
            </a:r>
          </a:p>
          <a:p>
            <a:r>
              <a:rPr lang="en-US"/>
              <a:t>Antibiotic therapy</a:t>
            </a:r>
          </a:p>
          <a:p>
            <a:r>
              <a:rPr lang="en-US"/>
              <a:t>ANTIBIOTICS FOR UNCOMPLICATED PNEUMONIA:</a:t>
            </a:r>
          </a:p>
          <a:p>
            <a:pPr marL="0" indent="0">
              <a:buNone/>
            </a:pPr>
            <a:r>
              <a:rPr lang="en-US"/>
              <a:t>1)Amoxicillinn 500mg TDS  or</a:t>
            </a:r>
          </a:p>
          <a:p>
            <a:pPr marL="0" indent="0">
              <a:buNone/>
            </a:pPr>
            <a:r>
              <a:rPr lang="en-US"/>
              <a:t>2)Clarithromycin 500 mg BD or Erythromycin 500 mg QId </a:t>
            </a:r>
          </a:p>
          <a:p>
            <a:pPr marL="0" indent="0">
              <a:buNone/>
            </a:pPr>
            <a:r>
              <a:rPr lang="en-US"/>
              <a:t>3) If staphylococcus is cultured or suspected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85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EEF0E-D97B-024B-A478-F5F6EA792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281"/>
            <a:ext cx="10515600" cy="6371828"/>
          </a:xfrm>
        </p:spPr>
        <p:txBody>
          <a:bodyPr/>
          <a:lstStyle/>
          <a:p>
            <a:r>
              <a:rPr lang="en-US"/>
              <a:t>Flucloxacillin 1-2gm QID IV plus</a:t>
            </a:r>
          </a:p>
          <a:p>
            <a:r>
              <a:rPr lang="en-US"/>
              <a:t>Clarithromycin 500 mg BD IV</a:t>
            </a:r>
          </a:p>
          <a:p>
            <a:r>
              <a:rPr lang="en-US"/>
              <a:t>IF mycoplasma or Legionella suspected</a:t>
            </a:r>
          </a:p>
          <a:p>
            <a:r>
              <a:rPr lang="en-US"/>
              <a:t>Claritheomycin 500mg Bd orally or IV</a:t>
            </a:r>
          </a:p>
          <a:p>
            <a:r>
              <a:rPr lang="en-US"/>
              <a:t>Erythromycin 4oomg Qid  orally or IV</a:t>
            </a:r>
          </a:p>
          <a:p>
            <a:r>
              <a:rPr lang="en-US"/>
              <a:t>Rifampicin 6oomg BD IV in severe Cases</a:t>
            </a:r>
          </a:p>
          <a:p>
            <a:r>
              <a:rPr lang="en-US"/>
              <a:t>SEVERE CAP:</a:t>
            </a:r>
          </a:p>
          <a:p>
            <a:r>
              <a:rPr lang="en-US"/>
              <a:t>CLARICID 500 mg Bd IV or Erythro 500mg Qid Iv plus</a:t>
            </a:r>
          </a:p>
          <a:p>
            <a:r>
              <a:rPr lang="en-US"/>
              <a:t>CoAmoxiclav 1.2gm TDS IV or Ceftriaxone 1-2 gm daily IV or Cefuroxime 1.5gm 3 times daily IV or</a:t>
            </a:r>
          </a:p>
          <a:p>
            <a:r>
              <a:rPr lang="en-US"/>
              <a:t>Amoxillin 1gm QID daily IV plus 2gm Qid daily IV</a:t>
            </a:r>
          </a:p>
        </p:txBody>
      </p:sp>
    </p:spTree>
    <p:extLst>
      <p:ext uri="{BB962C8B-B14F-4D97-AF65-F5344CB8AC3E}">
        <p14:creationId xmlns:p14="http://schemas.microsoft.com/office/powerpoint/2010/main" val="3457298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DEA2-BC7A-6147-96AA-804FA703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Discharge and FollowUp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B5E2D-D28C-1548-BB44-003346938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decision depends upon their home circumstances and the likelihood of complications .</a:t>
            </a:r>
          </a:p>
          <a:p>
            <a:r>
              <a:rPr lang="en-US"/>
              <a:t>Review around 6 weeks</a:t>
            </a:r>
          </a:p>
          <a:p>
            <a:r>
              <a:rPr lang="en-US"/>
              <a:t>CXR if persistent symptoms</a:t>
            </a:r>
          </a:p>
          <a:p>
            <a:r>
              <a:rPr lang="en-US"/>
              <a:t>Prevention:</a:t>
            </a:r>
          </a:p>
          <a:p>
            <a:r>
              <a:rPr lang="en-US"/>
              <a:t>Smoking cessation</a:t>
            </a:r>
          </a:p>
          <a:p>
            <a:r>
              <a:rPr lang="en-US"/>
              <a:t>Influenzae and Pneumococcal vaccination.</a:t>
            </a:r>
          </a:p>
          <a:p>
            <a:r>
              <a:rPr lang="en-US"/>
              <a:t>Mode of spread controlled.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73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BF43-9A91-5745-90B6-36D3D1F68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Hospital Acquired Pneumonia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9532B-59AD-844B-82DE-D8A50A15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Reduced host defences</a:t>
            </a:r>
          </a:p>
          <a:p>
            <a:r>
              <a:rPr lang="en-US"/>
              <a:t>Aspiration of nasopharyngeal or gastric secretions</a:t>
            </a:r>
          </a:p>
          <a:p>
            <a:r>
              <a:rPr lang="en-US"/>
              <a:t>Bacteria introduced into lower respiratory tract e.g tracheaostomy,sinus infection etc</a:t>
            </a:r>
          </a:p>
          <a:p>
            <a:r>
              <a:rPr lang="en-US"/>
              <a:t>Bacteraemia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62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AAB80-9497-3E49-AAC0-987408FB4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750"/>
            <a:ext cx="10515600" cy="5891213"/>
          </a:xfrm>
        </p:spPr>
        <p:txBody>
          <a:bodyPr/>
          <a:lstStyle/>
          <a:p>
            <a:r>
              <a:rPr lang="en-US"/>
              <a:t>Management is same as of CAP.</a:t>
            </a:r>
          </a:p>
          <a:p>
            <a:r>
              <a:rPr lang="en-US"/>
              <a:t>Pneumonia in Immunocompromise patient:</a:t>
            </a:r>
          </a:p>
          <a:p>
            <a:r>
              <a:rPr lang="en-US"/>
              <a:t>As in disease or by drugs</a:t>
            </a:r>
          </a:p>
          <a:p>
            <a:r>
              <a:rPr lang="en-US"/>
              <a:t>Management is by broad spectrum antibiotics.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34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6A55-B659-5B47-9871-0DE320EE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75E68-8AF8-E944-96E5-67F80FBC6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Para-Pneumonic Effusion common</a:t>
            </a:r>
          </a:p>
          <a:p>
            <a:r>
              <a:rPr lang="en-US"/>
              <a:t>Empyema</a:t>
            </a:r>
          </a:p>
          <a:p>
            <a:r>
              <a:rPr lang="en-US"/>
              <a:t>Retention of sputum causing lobar Collapse</a:t>
            </a:r>
          </a:p>
          <a:p>
            <a:r>
              <a:rPr lang="en-US"/>
              <a:t>DVT and pulmonary Embolism</a:t>
            </a:r>
          </a:p>
          <a:p>
            <a:r>
              <a:rPr lang="en-US"/>
              <a:t>Pneumothorax </a:t>
            </a:r>
          </a:p>
          <a:p>
            <a:r>
              <a:rPr lang="en-US"/>
              <a:t>Suppurative pneumonia /Abscess</a:t>
            </a:r>
          </a:p>
          <a:p>
            <a:r>
              <a:rPr lang="en-US"/>
              <a:t>ARDS ,renal failure ,MOD</a:t>
            </a:r>
          </a:p>
          <a:p>
            <a:r>
              <a:rPr lang="en-US"/>
              <a:t>Ectopic Abscess formation</a:t>
            </a:r>
          </a:p>
          <a:p>
            <a:r>
              <a:rPr lang="en-US"/>
              <a:t>Hepatitis,pericarditis,meningoencephalitis</a:t>
            </a:r>
          </a:p>
          <a:p>
            <a:r>
              <a:rPr lang="en-US"/>
              <a:t>Pyrexia due to drug hypersensitivity</a:t>
            </a:r>
          </a:p>
        </p:txBody>
      </p:sp>
    </p:spTree>
    <p:extLst>
      <p:ext uri="{BB962C8B-B14F-4D97-AF65-F5344CB8AC3E}">
        <p14:creationId xmlns:p14="http://schemas.microsoft.com/office/powerpoint/2010/main" val="250179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93EB-2E6C-1145-A1FA-47A22B6C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3B825-7810-4E47-9DB1-84981CB8A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Infection of lung parenchyma that inflammes the air sacs in one or both lungs.</a:t>
            </a:r>
          </a:p>
          <a:p>
            <a:r>
              <a:rPr lang="en-US"/>
              <a:t>May be filled with pus or fluid.</a:t>
            </a:r>
          </a:p>
          <a:p>
            <a:pPr marL="0" indent="0">
              <a:buNone/>
            </a:pPr>
            <a:r>
              <a:rPr lang="en-US"/>
              <a:t>         BOR</a:t>
            </a:r>
          </a:p>
          <a:p>
            <a:r>
              <a:rPr lang="en-US"/>
              <a:t>Recently developed radiological pulmonary shadowing which may be segmental,lobar or multilobar..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91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CC0B7-8913-BF4A-8EC8-14F91992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1A2B-7045-FB45-983F-9E615B694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10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2C5B9-B54F-3449-B3CD-84B55CC30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798BB-0729-1247-BADE-49C363F71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86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86178-8886-3943-9AE0-9D617171C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33327-1333-C74E-A753-EBB6BFE9E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35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D8E1A-6FB7-AF4A-97A4-CD0F6E64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A8B71-475C-1B4A-9871-E83AFD22B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90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7EF84-EFCD-8047-874C-1166CBCC6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8311"/>
            <a:ext cx="10515600" cy="585390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9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FAF75-DABD-924B-A6C7-B03D35591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D2B94-5534-7448-BF3C-93C89F268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A) Hospital or community acquired</a:t>
            </a:r>
          </a:p>
          <a:p>
            <a:r>
              <a:rPr lang="en-US"/>
              <a:t>B) Immunological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Based on Pathology:</a:t>
            </a:r>
          </a:p>
          <a:p>
            <a:pPr marL="0" indent="0">
              <a:buNone/>
            </a:pPr>
            <a:r>
              <a:rPr lang="en-US"/>
              <a:t> Lobar </a:t>
            </a:r>
          </a:p>
          <a:p>
            <a:pPr marL="0" indent="0">
              <a:buNone/>
            </a:pPr>
            <a:r>
              <a:rPr lang="en-US"/>
              <a:t>Bronchopneumonia</a:t>
            </a:r>
          </a:p>
        </p:txBody>
      </p:sp>
    </p:spTree>
    <p:extLst>
      <p:ext uri="{BB962C8B-B14F-4D97-AF65-F5344CB8AC3E}">
        <p14:creationId xmlns:p14="http://schemas.microsoft.com/office/powerpoint/2010/main" val="329890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3B7E1-E22A-4B47-9334-EB7FD6B2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Lobar pneumonia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56B2A-EC85-944E-B221-D94E1B380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Homogenous consolidation of one or more lung lobes associated with pleural inflammation.</a:t>
            </a:r>
          </a:p>
          <a:p>
            <a:r>
              <a:rPr lang="en-US"/>
              <a:t>Inflammatory stages:</a:t>
            </a:r>
          </a:p>
          <a:p>
            <a:r>
              <a:rPr lang="en-US"/>
              <a:t>1)Congestion</a:t>
            </a:r>
          </a:p>
          <a:p>
            <a:r>
              <a:rPr lang="en-US"/>
              <a:t>2)Red hepatization</a:t>
            </a:r>
          </a:p>
          <a:p>
            <a:r>
              <a:rPr lang="en-US"/>
              <a:t>3)Grey hepatization</a:t>
            </a:r>
          </a:p>
          <a:p>
            <a:r>
              <a:rPr lang="en-US"/>
              <a:t>4) Resolution</a:t>
            </a:r>
          </a:p>
        </p:txBody>
      </p:sp>
    </p:spTree>
    <p:extLst>
      <p:ext uri="{BB962C8B-B14F-4D97-AF65-F5344CB8AC3E}">
        <p14:creationId xmlns:p14="http://schemas.microsoft.com/office/powerpoint/2010/main" val="248069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F289B-42D9-1A42-B32F-E3079CEF6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Bronchopneumonia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DE4AD-D4A2-9C40-9802-D031DEB33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Patchy alveolar consolidation associated with bronchial and bronchiolar inflammation,often affecting both lower lobes.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4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6F8A-E6F6-F24D-8860-152C528D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Community acquired pneumonia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D619A-C0D4-794C-A23B-44A4386E6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5-12% of all.</a:t>
            </a:r>
          </a:p>
          <a:p>
            <a:r>
              <a:rPr lang="en-US"/>
              <a:t>At extremes of age.</a:t>
            </a:r>
          </a:p>
          <a:p>
            <a:r>
              <a:rPr lang="en-US"/>
              <a:t>Kills more children worldwide Cause is viral.</a:t>
            </a:r>
          </a:p>
          <a:p>
            <a:r>
              <a:rPr lang="en-US"/>
              <a:t>Old man’s friend.</a:t>
            </a:r>
          </a:p>
          <a:p>
            <a:r>
              <a:rPr lang="en-US"/>
              <a:t>Droplet spread </a:t>
            </a:r>
          </a:p>
          <a:p>
            <a:r>
              <a:rPr lang="en-US"/>
              <a:t>Strep Pneumoniae most common cause.</a:t>
            </a:r>
          </a:p>
          <a:p>
            <a:r>
              <a:rPr lang="en-US"/>
              <a:t>Mycoplasma in young.</a:t>
            </a:r>
          </a:p>
          <a:p>
            <a:r>
              <a:rPr lang="en-US"/>
              <a:t>Harmophilus influrnzae in elderly.</a:t>
            </a:r>
          </a:p>
          <a:p>
            <a:r>
              <a:rPr lang="en-US"/>
              <a:t>Legionella in contaminated cooling towers in hotels,buildings.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6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B1D19-38F3-BA4B-AD47-77AE99CF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Predisposing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354BF-7B27-6141-A3E6-053C7F444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Cigarette smoking</a:t>
            </a:r>
          </a:p>
          <a:p>
            <a:r>
              <a:rPr lang="en-US"/>
              <a:t>Upper respiratory tract infections</a:t>
            </a:r>
          </a:p>
          <a:p>
            <a:r>
              <a:rPr lang="en-US"/>
              <a:t>Alcohol</a:t>
            </a:r>
          </a:p>
          <a:p>
            <a:r>
              <a:rPr lang="en-US"/>
              <a:t>Corticosteroid therapy</a:t>
            </a:r>
          </a:p>
          <a:p>
            <a:r>
              <a:rPr lang="en-US"/>
              <a:t>Old age</a:t>
            </a:r>
          </a:p>
          <a:p>
            <a:r>
              <a:rPr lang="en-US"/>
              <a:t>Recent influenzae infection</a:t>
            </a:r>
          </a:p>
          <a:p>
            <a:r>
              <a:rPr lang="en-US"/>
              <a:t>Pre-existing lung disease</a:t>
            </a:r>
          </a:p>
          <a:p>
            <a:r>
              <a:rPr lang="en-US"/>
              <a:t>HIV</a:t>
            </a:r>
          </a:p>
          <a:p>
            <a:r>
              <a:rPr lang="en-US"/>
              <a:t>Indoor air pollution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1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33978-3719-2844-A782-5D84F8919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1890"/>
            <a:ext cx="10515600" cy="5943204"/>
          </a:xfrm>
        </p:spPr>
        <p:txBody>
          <a:bodyPr/>
          <a:lstStyle/>
          <a:p>
            <a:r>
              <a:rPr lang="en-US"/>
              <a:t>Travel also facilitates spread of illneses such as severe acute respiratory Syndrome (SARS),caused by a form of corona virus arising in guangdong province of China ,which spread rapidly through Hong kong and vietnam, and then throughout the world.</a:t>
            </a:r>
          </a:p>
          <a:p>
            <a:r>
              <a:rPr lang="en-US"/>
              <a:t>Certain occupations may be associated with exposure to specific bacteria.</a:t>
            </a:r>
          </a:p>
          <a:p>
            <a:pPr marL="0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057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4B2E3-CB16-5745-9C8B-79EAB8BD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EBE09-24A2-2146-8779-5ACF68964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Fever</a:t>
            </a:r>
          </a:p>
          <a:p>
            <a:r>
              <a:rPr lang="en-US"/>
              <a:t>Rigors and chills</a:t>
            </a:r>
          </a:p>
          <a:p>
            <a:r>
              <a:rPr lang="en-US"/>
              <a:t>Shivering </a:t>
            </a:r>
          </a:p>
          <a:p>
            <a:r>
              <a:rPr lang="en-US"/>
              <a:t>Malaise</a:t>
            </a:r>
          </a:p>
          <a:p>
            <a:r>
              <a:rPr lang="en-US"/>
              <a:t>Delirium</a:t>
            </a:r>
          </a:p>
          <a:p>
            <a:r>
              <a:rPr lang="en-US"/>
              <a:t>Appetite lost</a:t>
            </a:r>
          </a:p>
          <a:p>
            <a:r>
              <a:rPr lang="en-US"/>
              <a:t>Headache</a:t>
            </a:r>
          </a:p>
          <a:p>
            <a:r>
              <a:rPr lang="en-US"/>
              <a:t>Cough dry at first then productive</a:t>
            </a:r>
          </a:p>
          <a:p>
            <a:r>
              <a:rPr lang="en-US"/>
              <a:t>Pleuritic chest pain</a:t>
            </a:r>
          </a:p>
        </p:txBody>
      </p:sp>
    </p:spTree>
    <p:extLst>
      <p:ext uri="{BB962C8B-B14F-4D97-AF65-F5344CB8AC3E}">
        <p14:creationId xmlns:p14="http://schemas.microsoft.com/office/powerpoint/2010/main" val="3807888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Celestial</vt:lpstr>
      <vt:lpstr>PNEUMONIA</vt:lpstr>
      <vt:lpstr>Definition:</vt:lpstr>
      <vt:lpstr>Classification</vt:lpstr>
      <vt:lpstr>Lobar pneumonia</vt:lpstr>
      <vt:lpstr>Bronchopneumonia</vt:lpstr>
      <vt:lpstr>Community acquired pneumonia</vt:lpstr>
      <vt:lpstr>Predisposing Factors</vt:lpstr>
      <vt:lpstr>PowerPoint Presentation</vt:lpstr>
      <vt:lpstr>Clinical features</vt:lpstr>
      <vt:lpstr>On Examination</vt:lpstr>
      <vt:lpstr>PowerPoint Presentation</vt:lpstr>
      <vt:lpstr>Investigations</vt:lpstr>
      <vt:lpstr>PowerPoint Presentation</vt:lpstr>
      <vt:lpstr>Management:</vt:lpstr>
      <vt:lpstr>PowerPoint Presentation</vt:lpstr>
      <vt:lpstr>Discharge and FollowUp</vt:lpstr>
      <vt:lpstr>Hospital Acquired Pneumonia</vt:lpstr>
      <vt:lpstr>PowerPoint Presentation</vt:lpstr>
      <vt:lpstr>Complications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PNEUMONIA</dc:title>
  <dc:creator>923017678777</dc:creator>
  <cp:lastModifiedBy>923017678777</cp:lastModifiedBy>
  <cp:revision>1</cp:revision>
  <dcterms:created xsi:type="dcterms:W3CDTF">2020-03-27T14:15:15Z</dcterms:created>
  <dcterms:modified xsi:type="dcterms:W3CDTF">2020-03-27T15:21:32Z</dcterms:modified>
</cp:coreProperties>
</file>