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7" r:id="rId3"/>
    <p:sldId id="298" r:id="rId4"/>
    <p:sldId id="297" r:id="rId5"/>
    <p:sldId id="257" r:id="rId6"/>
    <p:sldId id="258" r:id="rId7"/>
    <p:sldId id="260" r:id="rId8"/>
    <p:sldId id="263" r:id="rId9"/>
    <p:sldId id="264" r:id="rId10"/>
    <p:sldId id="265" r:id="rId11"/>
    <p:sldId id="268" r:id="rId12"/>
    <p:sldId id="269" r:id="rId13"/>
    <p:sldId id="270" r:id="rId14"/>
    <p:sldId id="272" r:id="rId15"/>
    <p:sldId id="274" r:id="rId16"/>
    <p:sldId id="275" r:id="rId17"/>
    <p:sldId id="276" r:id="rId18"/>
    <p:sldId id="277" r:id="rId19"/>
    <p:sldId id="279" r:id="rId20"/>
    <p:sldId id="316" r:id="rId21"/>
    <p:sldId id="291" r:id="rId22"/>
    <p:sldId id="292" r:id="rId23"/>
    <p:sldId id="293" r:id="rId24"/>
    <p:sldId id="294" r:id="rId25"/>
    <p:sldId id="295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13" r:id="rId35"/>
    <p:sldId id="314" r:id="rId36"/>
    <p:sldId id="315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4588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94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3611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53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06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1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2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9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97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3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76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8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5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1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3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Requirements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18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Requirements Version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Each circulated version of the requirements documents should include a revision history that identifies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the changes made,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the date of each change,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the individual who made the change, and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the reason for each change</a:t>
            </a:r>
          </a:p>
        </p:txBody>
      </p:sp>
    </p:spTree>
    <p:extLst>
      <p:ext uri="{BB962C8B-B14F-4D97-AF65-F5344CB8AC3E}">
        <p14:creationId xmlns:p14="http://schemas.microsoft.com/office/powerpoint/2010/main" val="250813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Tracking Requirements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"</a:t>
            </a:r>
            <a:r>
              <a:rPr lang="en-US" sz="2400" i="1" dirty="0"/>
              <a:t>How are you coming on that subsystem, Jackie?" asked Dave.</a:t>
            </a:r>
            <a:r>
              <a:rPr lang="en-US" sz="2400" dirty="0"/>
              <a:t> </a:t>
            </a:r>
          </a:p>
          <a:p>
            <a:r>
              <a:rPr lang="en-US" sz="2400" i="1" dirty="0"/>
              <a:t>"Pretty good, Dave. I'm about 90 percent done."</a:t>
            </a:r>
            <a:r>
              <a:rPr lang="en-US" sz="2400" dirty="0"/>
              <a:t> </a:t>
            </a:r>
          </a:p>
          <a:p>
            <a:r>
              <a:rPr lang="en-US" sz="2400" i="1" dirty="0"/>
              <a:t>Dave was puzzled. "Weren't you 90 percent done a couple of weeks ago?" he asked.</a:t>
            </a:r>
            <a:r>
              <a:rPr lang="en-US" sz="2400" dirty="0"/>
              <a:t> </a:t>
            </a:r>
          </a:p>
          <a:p>
            <a:r>
              <a:rPr lang="en-US" sz="2400" i="1" dirty="0"/>
              <a:t>Jackie replied, "I thought I was, but now I'm really 90 percent done."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001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457200"/>
            <a:ext cx="6589199" cy="1280890"/>
          </a:xfrm>
        </p:spPr>
        <p:txBody>
          <a:bodyPr/>
          <a:lstStyle/>
          <a:p>
            <a:r>
              <a:rPr lang="en-US" b="1" dirty="0"/>
              <a:t>Tracking Requirements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981200"/>
            <a:ext cx="6591985" cy="3777622"/>
          </a:xfrm>
        </p:spPr>
        <p:txBody>
          <a:bodyPr>
            <a:noAutofit/>
          </a:bodyPr>
          <a:lstStyle/>
          <a:p>
            <a:r>
              <a:rPr lang="en-US" sz="2000" dirty="0"/>
              <a:t>Software developers are sometimes overly optimistic when they report how much of a task is complete.</a:t>
            </a:r>
          </a:p>
          <a:p>
            <a:r>
              <a:rPr lang="en-US" sz="2000" dirty="0"/>
              <a:t>They often give themselves credit for activities they've started but haven't entirely finished.</a:t>
            </a:r>
          </a:p>
          <a:p>
            <a:r>
              <a:rPr lang="en-US" sz="2000" dirty="0"/>
              <a:t>This tendency to overestimate progress leads to the common situation of software projects or major tasks being reported as 90 percent done for a long time.</a:t>
            </a:r>
          </a:p>
          <a:p>
            <a:r>
              <a:rPr lang="en-US" sz="2000" b="1" dirty="0"/>
              <a:t>Tracking the status </a:t>
            </a:r>
            <a:r>
              <a:rPr lang="en-US" sz="2000" dirty="0"/>
              <a:t>of each requirement throughout development provides a more accurate gauge of project progress.</a:t>
            </a:r>
          </a:p>
        </p:txBody>
      </p:sp>
    </p:spTree>
    <p:extLst>
      <p:ext uri="{BB962C8B-B14F-4D97-AF65-F5344CB8AC3E}">
        <p14:creationId xmlns:p14="http://schemas.microsoft.com/office/powerpoint/2010/main" val="232090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/>
              <a:t>Requirement Statuses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126562"/>
              </p:ext>
            </p:extLst>
          </p:nvPr>
        </p:nvGraphicFramePr>
        <p:xfrm>
          <a:off x="533400" y="720929"/>
          <a:ext cx="8305800" cy="6060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76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2445">
                <a:tc>
                  <a:txBody>
                    <a:bodyPr/>
                    <a:lstStyle/>
                    <a:p>
                      <a:r>
                        <a:rPr lang="en-US" sz="16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4279">
                <a:tc>
                  <a:txBody>
                    <a:bodyPr/>
                    <a:lstStyle/>
                    <a:p>
                      <a:r>
                        <a:rPr lang="en-US" sz="1600" b="1" dirty="0"/>
                        <a:t>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The requirement has been requested by an authorized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11760">
                <a:tc>
                  <a:txBody>
                    <a:bodyPr/>
                    <a:lstStyle/>
                    <a:p>
                      <a:r>
                        <a:rPr lang="en-US" sz="1600" b="1" dirty="0"/>
                        <a:t>Approved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The requirement has been </a:t>
                      </a:r>
                      <a:r>
                        <a:rPr lang="en-US" sz="1600" b="1" dirty="0"/>
                        <a:t>analyzed</a:t>
                      </a:r>
                      <a:r>
                        <a:rPr lang="en-US" sz="1600" dirty="0"/>
                        <a:t>, its </a:t>
                      </a:r>
                      <a:r>
                        <a:rPr lang="en-US" sz="1600" b="1" dirty="0"/>
                        <a:t>impact</a:t>
                      </a:r>
                      <a:r>
                        <a:rPr lang="en-US" sz="1600" dirty="0"/>
                        <a:t> on the project has been estimated, and it has been </a:t>
                      </a:r>
                      <a:r>
                        <a:rPr lang="en-US" sz="1600" b="1" dirty="0"/>
                        <a:t>allocated to the baseline</a:t>
                      </a:r>
                      <a:r>
                        <a:rPr lang="en-US" sz="1600" dirty="0"/>
                        <a:t> for a specific release. The key stakeholders have a</a:t>
                      </a:r>
                      <a:r>
                        <a:rPr lang="en-US" sz="1600" b="1" dirty="0"/>
                        <a:t>greed to incorporate</a:t>
                      </a:r>
                      <a:r>
                        <a:rPr lang="en-US" sz="1600" dirty="0"/>
                        <a:t> the requirement, and the software development group has </a:t>
                      </a:r>
                      <a:r>
                        <a:rPr lang="en-US" sz="1600" b="1" dirty="0"/>
                        <a:t>committed to implement</a:t>
                      </a:r>
                      <a:r>
                        <a:rPr lang="en-US" sz="1600" dirty="0"/>
                        <a:t> it.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0343">
                <a:tc>
                  <a:txBody>
                    <a:bodyPr/>
                    <a:lstStyle/>
                    <a:p>
                      <a:r>
                        <a:rPr lang="en-US" sz="1600" b="1" dirty="0"/>
                        <a:t>Implemented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The code that implements the requirement has been designed, written, and unit tested. The requirement has been traced to the design and code elements.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7482">
                <a:tc>
                  <a:txBody>
                    <a:bodyPr/>
                    <a:lstStyle/>
                    <a:p>
                      <a:r>
                        <a:rPr lang="en-US" sz="1600" b="1" dirty="0"/>
                        <a:t>Verified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The correct functioning of the implemented requirement has been confirmed in the integrated product. The requirement has been traced to relevant test cases. The requirement is now considered complete.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0343">
                <a:tc>
                  <a:txBody>
                    <a:bodyPr/>
                    <a:lstStyle/>
                    <a:p>
                      <a:r>
                        <a:rPr lang="en-US" sz="1600" b="1" dirty="0"/>
                        <a:t> Deleted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An approved requirement has been removed from the baseline. Include an explanation of why and by whom the decision was made to delete it.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39667">
                <a:tc>
                  <a:txBody>
                    <a:bodyPr/>
                    <a:lstStyle/>
                    <a:p>
                      <a:r>
                        <a:rPr lang="en-US" sz="1600" b="1" dirty="0"/>
                        <a:t>Rejected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The requirement was proposed but is not planned for implementation in any upcoming release. Include an explanation of why and by whom the decision was made to reject it.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821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Change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696200" cy="4343400"/>
          </a:xfrm>
        </p:spPr>
        <p:txBody>
          <a:bodyPr>
            <a:normAutofit/>
          </a:bodyPr>
          <a:lstStyle/>
          <a:p>
            <a:r>
              <a:rPr lang="en-US" dirty="0"/>
              <a:t>Uncontrolled change is a common source of </a:t>
            </a:r>
            <a:r>
              <a:rPr lang="en-US" b="1" dirty="0"/>
              <a:t>project chaos</a:t>
            </a:r>
            <a:r>
              <a:rPr lang="en-US" dirty="0"/>
              <a:t>, </a:t>
            </a:r>
            <a:r>
              <a:rPr lang="en-US" b="1" dirty="0"/>
              <a:t>schedule slips</a:t>
            </a:r>
            <a:r>
              <a:rPr lang="en-US" dirty="0"/>
              <a:t>, and </a:t>
            </a:r>
            <a:r>
              <a:rPr lang="en-US" b="1" dirty="0"/>
              <a:t>quality problems</a:t>
            </a:r>
            <a:r>
              <a:rPr lang="en-US" dirty="0"/>
              <a:t>, especially on multisite and outsourced development projects. </a:t>
            </a:r>
          </a:p>
          <a:p>
            <a:r>
              <a:rPr lang="en-US" dirty="0"/>
              <a:t>An organization that's serious about managing its software projects must ensure that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Proposed requirements changes are </a:t>
            </a:r>
            <a:r>
              <a:rPr lang="en-US" b="1" dirty="0"/>
              <a:t>carefully</a:t>
            </a:r>
            <a:r>
              <a:rPr lang="en-US" dirty="0"/>
              <a:t> </a:t>
            </a:r>
            <a:r>
              <a:rPr lang="en-US" b="1" dirty="0"/>
              <a:t>evaluated</a:t>
            </a:r>
            <a:r>
              <a:rPr lang="en-US" dirty="0"/>
              <a:t> before being committed to.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Approved changes are </a:t>
            </a:r>
            <a:r>
              <a:rPr lang="en-US" b="1" dirty="0"/>
              <a:t>communicated to all </a:t>
            </a:r>
            <a:r>
              <a:rPr lang="en-US" dirty="0"/>
              <a:t>affected participants.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project incorporates requirements changes in a </a:t>
            </a:r>
            <a:r>
              <a:rPr lang="en-US" b="1" dirty="0"/>
              <a:t>consistent fashion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1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Change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1" y="1752600"/>
            <a:ext cx="6858000" cy="4158622"/>
          </a:xfrm>
        </p:spPr>
        <p:txBody>
          <a:bodyPr>
            <a:normAutofit/>
          </a:bodyPr>
          <a:lstStyle/>
          <a:p>
            <a:r>
              <a:rPr lang="en-US" sz="2000" dirty="0"/>
              <a:t>Unless project stakeholders </a:t>
            </a:r>
            <a:r>
              <a:rPr lang="en-US" sz="2000" b="1" dirty="0"/>
              <a:t>manage changes </a:t>
            </a:r>
            <a:r>
              <a:rPr lang="en-US" sz="2000" dirty="0"/>
              <a:t>during development, they won't really know what will be delivered, which ultimately leads to an </a:t>
            </a:r>
            <a:r>
              <a:rPr lang="en-US" sz="2000" b="1" dirty="0"/>
              <a:t>expectation gap</a:t>
            </a:r>
            <a:r>
              <a:rPr lang="en-US" sz="2000" dirty="0"/>
              <a:t>. </a:t>
            </a:r>
          </a:p>
          <a:p>
            <a:r>
              <a:rPr lang="en-US" sz="2000" dirty="0"/>
              <a:t>The closer you get to the release date, the more you should </a:t>
            </a:r>
            <a:r>
              <a:rPr lang="en-US" sz="2000" b="1" dirty="0"/>
              <a:t>resist changing that release</a:t>
            </a:r>
            <a:r>
              <a:rPr lang="en-US" sz="2000" dirty="0"/>
              <a:t> because the consequences of making changes become more severe.</a:t>
            </a:r>
          </a:p>
        </p:txBody>
      </p:sp>
    </p:spTree>
    <p:extLst>
      <p:ext uri="{BB962C8B-B14F-4D97-AF65-F5344CB8AC3E}">
        <p14:creationId xmlns:p14="http://schemas.microsoft.com/office/powerpoint/2010/main" val="1362423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Managing Scope Creep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1" y="1600200"/>
            <a:ext cx="6934200" cy="4158622"/>
          </a:xfrm>
        </p:spPr>
        <p:txBody>
          <a:bodyPr>
            <a:noAutofit/>
          </a:bodyPr>
          <a:lstStyle/>
          <a:p>
            <a:r>
              <a:rPr lang="en-US" sz="2000" b="1" dirty="0"/>
              <a:t>Creeping requirements </a:t>
            </a:r>
          </a:p>
          <a:p>
            <a:pPr lvl="1"/>
            <a:r>
              <a:rPr lang="en-US" sz="1800" dirty="0"/>
              <a:t>include new functionality and significant modifications that are presented </a:t>
            </a:r>
            <a:r>
              <a:rPr lang="en-US" sz="1800" b="1" dirty="0"/>
              <a:t>after the project requirements have been </a:t>
            </a:r>
            <a:r>
              <a:rPr lang="en-US" sz="1800" b="1" dirty="0" err="1"/>
              <a:t>baselined</a:t>
            </a:r>
            <a:r>
              <a:rPr lang="en-US" sz="1800" b="1" dirty="0"/>
              <a:t>. </a:t>
            </a:r>
          </a:p>
          <a:p>
            <a:r>
              <a:rPr lang="en-US" sz="2000" dirty="0"/>
              <a:t>Capers Jones (1994) reports that creeping requirements pose a major risk to</a:t>
            </a:r>
          </a:p>
          <a:p>
            <a:pPr lvl="1"/>
            <a:r>
              <a:rPr lang="en-US" sz="1800" dirty="0"/>
              <a:t>80 percent of management information systems projects.</a:t>
            </a:r>
          </a:p>
          <a:p>
            <a:pPr lvl="1"/>
            <a:r>
              <a:rPr lang="en-US" sz="1800" dirty="0"/>
              <a:t>70 percent of military software projects.</a:t>
            </a:r>
          </a:p>
          <a:p>
            <a:pPr lvl="1"/>
            <a:r>
              <a:rPr lang="en-US" sz="1800" dirty="0"/>
              <a:t>45 percent of outsourced software projects</a:t>
            </a:r>
          </a:p>
          <a:p>
            <a:r>
              <a:rPr lang="en-US" sz="2000" dirty="0"/>
              <a:t>The requirements for management information systems typically grow about 1 percent per month (Jones 1996)</a:t>
            </a:r>
          </a:p>
        </p:txBody>
      </p:sp>
    </p:spTree>
    <p:extLst>
      <p:ext uri="{BB962C8B-B14F-4D97-AF65-F5344CB8AC3E}">
        <p14:creationId xmlns:p14="http://schemas.microsoft.com/office/powerpoint/2010/main" val="33429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Managing Scope Creep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/>
              <a:t>Some requirements evolution is legitimate, unavoidable, and even advantageous. </a:t>
            </a:r>
          </a:p>
          <a:p>
            <a:r>
              <a:rPr lang="en-US" sz="2000" b="1" dirty="0"/>
              <a:t>Business processes</a:t>
            </a:r>
            <a:r>
              <a:rPr lang="en-US" sz="2000" dirty="0"/>
              <a:t>, </a:t>
            </a:r>
            <a:r>
              <a:rPr lang="en-US" sz="2000" b="1" dirty="0"/>
              <a:t>market opportunities</a:t>
            </a:r>
            <a:r>
              <a:rPr lang="en-US" sz="2000" dirty="0"/>
              <a:t>,</a:t>
            </a:r>
            <a:r>
              <a:rPr lang="en-US" sz="2000" b="1" dirty="0"/>
              <a:t> competing products</a:t>
            </a:r>
            <a:r>
              <a:rPr lang="en-US" sz="2000" dirty="0"/>
              <a:t>, and </a:t>
            </a:r>
            <a:r>
              <a:rPr lang="en-US" sz="2000" b="1" dirty="0"/>
              <a:t>technologies</a:t>
            </a:r>
            <a:r>
              <a:rPr lang="en-US" sz="2000" dirty="0"/>
              <a:t> can change, and management might determine that redirecting the project in response is necessary.</a:t>
            </a:r>
          </a:p>
          <a:p>
            <a:r>
              <a:rPr lang="en-US" sz="2000" b="1" dirty="0"/>
              <a:t>Uncontrolled scope creep</a:t>
            </a:r>
            <a:r>
              <a:rPr lang="en-US" sz="2000" dirty="0"/>
              <a:t>,</a:t>
            </a:r>
          </a:p>
          <a:p>
            <a:pPr lvl="1"/>
            <a:r>
              <a:rPr lang="en-US" sz="1800" dirty="0"/>
              <a:t> in which the project continuously incorporates new functionality </a:t>
            </a:r>
            <a:r>
              <a:rPr lang="en-US" sz="1800" b="1" dirty="0"/>
              <a:t>without adjusting resources, schedules, or quality goals</a:t>
            </a:r>
            <a:r>
              <a:rPr lang="en-US" sz="1800" dirty="0"/>
              <a:t>, is more harmful.</a:t>
            </a:r>
          </a:p>
          <a:p>
            <a:r>
              <a:rPr lang="en-US" sz="2000" dirty="0"/>
              <a:t>A small </a:t>
            </a:r>
            <a:r>
              <a:rPr lang="en-US" sz="2000" b="1" dirty="0"/>
              <a:t>modification</a:t>
            </a:r>
            <a:r>
              <a:rPr lang="en-US" sz="2000" dirty="0"/>
              <a:t> here, an </a:t>
            </a:r>
            <a:r>
              <a:rPr lang="en-US" sz="2000" b="1" dirty="0"/>
              <a:t>unexpected enhancement</a:t>
            </a:r>
            <a:r>
              <a:rPr lang="en-US" sz="2000" dirty="0"/>
              <a:t> there,</a:t>
            </a:r>
          </a:p>
          <a:p>
            <a:pPr lvl="1"/>
            <a:r>
              <a:rPr lang="en-US" sz="1800" dirty="0"/>
              <a:t> and soon the project has no hope of delivering what the customers expect on schedule and with acceptable quality.</a:t>
            </a:r>
          </a:p>
        </p:txBody>
      </p:sp>
    </p:spTree>
    <p:extLst>
      <p:ext uri="{BB962C8B-B14F-4D97-AF65-F5344CB8AC3E}">
        <p14:creationId xmlns:p14="http://schemas.microsoft.com/office/powerpoint/2010/main" val="166041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Managing scope creep 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12837"/>
            <a:ext cx="8229600" cy="4525963"/>
          </a:xfrm>
        </p:spPr>
        <p:txBody>
          <a:bodyPr>
            <a:noAutofit/>
          </a:bodyPr>
          <a:lstStyle/>
          <a:p>
            <a:r>
              <a:rPr lang="en-US" b="1" dirty="0"/>
              <a:t>The first step in managing scope creep is</a:t>
            </a:r>
          </a:p>
          <a:p>
            <a:pPr lvl="1"/>
            <a:r>
              <a:rPr lang="en-US" sz="1800" dirty="0"/>
              <a:t> to document the </a:t>
            </a:r>
            <a:r>
              <a:rPr lang="en-US" sz="1800" b="1" dirty="0"/>
              <a:t>vision</a:t>
            </a:r>
            <a:r>
              <a:rPr lang="en-US" sz="1800" dirty="0"/>
              <a:t>, </a:t>
            </a:r>
            <a:r>
              <a:rPr lang="en-US" sz="1800" b="1" dirty="0"/>
              <a:t>scope</a:t>
            </a:r>
            <a:r>
              <a:rPr lang="en-US" sz="1800" dirty="0"/>
              <a:t>, and </a:t>
            </a:r>
            <a:r>
              <a:rPr lang="en-US" sz="1800" b="1" dirty="0"/>
              <a:t>limitations</a:t>
            </a:r>
            <a:r>
              <a:rPr lang="en-US" sz="1800" dirty="0"/>
              <a:t> of the new system as part of the business requirements</a:t>
            </a:r>
          </a:p>
          <a:p>
            <a:r>
              <a:rPr lang="en-US" b="1" dirty="0"/>
              <a:t>Evaluate every proposed requirement </a:t>
            </a:r>
            <a:r>
              <a:rPr lang="en-US" dirty="0"/>
              <a:t>or feature against the business objectives, product vision, and project scope.</a:t>
            </a:r>
          </a:p>
          <a:p>
            <a:r>
              <a:rPr lang="en-US" b="1" dirty="0"/>
              <a:t>Engaging customers in elicitation </a:t>
            </a:r>
            <a:r>
              <a:rPr lang="en-US" dirty="0"/>
              <a:t>reduces the number of requirements that are overlooked, only to be added to the team's workload after commitments are made and resources allocated (Jones 1996).</a:t>
            </a:r>
          </a:p>
          <a:p>
            <a:r>
              <a:rPr lang="en-US" b="1" dirty="0"/>
              <a:t>Prototyping</a:t>
            </a:r>
            <a:r>
              <a:rPr lang="en-US" dirty="0"/>
              <a:t> is another effective technique for controlling scope creep (Jones 1994). </a:t>
            </a:r>
          </a:p>
          <a:p>
            <a:pPr lvl="1"/>
            <a:r>
              <a:rPr lang="en-US" sz="1800" dirty="0"/>
              <a:t>A prototype provides a preview of a possible implementation, which helps developers and users reach a shared understanding of user needs and prospective solutions.</a:t>
            </a:r>
          </a:p>
          <a:p>
            <a:r>
              <a:rPr lang="en-US" b="1" dirty="0"/>
              <a:t>Using short development cycles </a:t>
            </a:r>
            <a:r>
              <a:rPr lang="en-US" dirty="0"/>
              <a:t>to release a system incrementally provides frequent opportunities for adjustments when requirements are </a:t>
            </a:r>
            <a:r>
              <a:rPr lang="en-US" b="1" dirty="0"/>
              <a:t>highly uncertain or rapidly changing</a:t>
            </a:r>
            <a:r>
              <a:rPr lang="en-US" dirty="0"/>
              <a:t> (Beck 2000)</a:t>
            </a:r>
          </a:p>
        </p:txBody>
      </p:sp>
    </p:spTree>
    <p:extLst>
      <p:ext uri="{BB962C8B-B14F-4D97-AF65-F5344CB8AC3E}">
        <p14:creationId xmlns:p14="http://schemas.microsoft.com/office/powerpoint/2010/main" val="367855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-26504"/>
            <a:ext cx="6589199" cy="1280890"/>
          </a:xfrm>
        </p:spPr>
        <p:txBody>
          <a:bodyPr>
            <a:normAutofit/>
          </a:bodyPr>
          <a:lstStyle/>
          <a:p>
            <a:r>
              <a:rPr lang="en-US" sz="3600" dirty="0"/>
              <a:t>Change Control Process template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143000"/>
            <a:ext cx="3962400" cy="541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59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>
            <a:normAutofit/>
          </a:bodyPr>
          <a:lstStyle/>
          <a:p>
            <a:r>
              <a:rPr lang="en-US" sz="2400" b="1" dirty="0"/>
              <a:t>The boundary between requirements development and requirements management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8180" y="1219200"/>
            <a:ext cx="6712507" cy="465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503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Change Control Process</a:t>
            </a:r>
            <a:br>
              <a:rPr lang="en-US" sz="3200" b="1" dirty="0"/>
            </a:br>
            <a:r>
              <a:rPr lang="en-US" sz="2400" b="1" dirty="0"/>
              <a:t>Roles and Responsibilities</a:t>
            </a:r>
            <a:endParaRPr lang="en-US" sz="1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04800" y="1143001"/>
          <a:ext cx="8534400" cy="545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78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46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CCB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Chairperson of the change control board; generally has </a:t>
                      </a:r>
                      <a:r>
                        <a:rPr lang="en-US" b="1" dirty="0"/>
                        <a:t>final decision-making authority </a:t>
                      </a:r>
                      <a:r>
                        <a:rPr lang="en-US" dirty="0"/>
                        <a:t>if the CCB does not reach agreement; selects the Evaluator and the Modifier for each change request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CCB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The group that decides to approve or reject proposed changes for a specific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Evaluator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The person whom the CCB Chair asks to analyze the impact of a proposed change; could be a technical person, a marketing person, or a combination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Modifier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The person responsible for making changes in a work product in response to an approved change request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8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Originator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Someone who submits a new change request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Request Receiver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The person to whom new change requests are submitted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78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Verifier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The person who determines whether the change was made correctly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310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228600"/>
            <a:ext cx="6589199" cy="1280890"/>
          </a:xfrm>
        </p:spPr>
        <p:txBody>
          <a:bodyPr/>
          <a:lstStyle/>
          <a:p>
            <a:r>
              <a:rPr lang="en-US" b="1" dirty="0"/>
              <a:t>The Change Control Board (CCB)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/>
              <a:t>The change control board (sometimes known as the </a:t>
            </a:r>
            <a:r>
              <a:rPr lang="en-US" sz="2000" i="1" dirty="0"/>
              <a:t>configuration control board</a:t>
            </a:r>
            <a:r>
              <a:rPr lang="en-US" sz="2000" dirty="0"/>
              <a:t>) has been identified as a best practice for software development (McConnell 1996). </a:t>
            </a:r>
          </a:p>
          <a:p>
            <a:r>
              <a:rPr lang="en-US" sz="2000" dirty="0"/>
              <a:t>The CCB is the body of people, be it one individual or a diverse group, </a:t>
            </a:r>
          </a:p>
          <a:p>
            <a:pPr lvl="1"/>
            <a:r>
              <a:rPr lang="en-US" sz="1800" dirty="0"/>
              <a:t>who decides which proposed requirement changes and newly suggested features to accept for inclusion in the product.</a:t>
            </a:r>
          </a:p>
          <a:p>
            <a:r>
              <a:rPr lang="en-US" sz="2000" dirty="0"/>
              <a:t>The CCB also decides which reported defects to correct and when to correct them. </a:t>
            </a:r>
          </a:p>
          <a:p>
            <a:r>
              <a:rPr lang="en-US" sz="2000" dirty="0"/>
              <a:t>Many projects already have some de facto group that makes change decisions; </a:t>
            </a:r>
          </a:p>
          <a:p>
            <a:pPr lvl="1"/>
            <a:r>
              <a:rPr lang="en-US" sz="2000" dirty="0"/>
              <a:t>establishing a CCB formalizes this group's composition and authority and defines its operating procedures.</a:t>
            </a:r>
          </a:p>
        </p:txBody>
      </p:sp>
    </p:spTree>
    <p:extLst>
      <p:ext uri="{BB962C8B-B14F-4D97-AF65-F5344CB8AC3E}">
        <p14:creationId xmlns:p14="http://schemas.microsoft.com/office/powerpoint/2010/main" val="308857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CCB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1600" dirty="0"/>
              <a:t>The CCB membership should represent all groups who need to participate in making decisions within the scope of that CCB's authority. Consider selecting representatives from the following areas:</a:t>
            </a:r>
          </a:p>
          <a:p>
            <a:pPr lvl="1"/>
            <a:r>
              <a:rPr lang="en-US" dirty="0"/>
              <a:t>Project management</a:t>
            </a:r>
          </a:p>
          <a:p>
            <a:pPr lvl="1"/>
            <a:r>
              <a:rPr lang="en-US" dirty="0"/>
              <a:t>Requirements analyst</a:t>
            </a:r>
          </a:p>
          <a:p>
            <a:pPr lvl="1"/>
            <a:r>
              <a:rPr lang="en-US" dirty="0"/>
              <a:t>Development</a:t>
            </a:r>
          </a:p>
          <a:p>
            <a:pPr lvl="1"/>
            <a:r>
              <a:rPr lang="en-US" dirty="0"/>
              <a:t>Testing or quality assurance</a:t>
            </a:r>
          </a:p>
          <a:p>
            <a:pPr lvl="1"/>
            <a:r>
              <a:rPr lang="en-US" dirty="0"/>
              <a:t>Marketing or customer representatives</a:t>
            </a:r>
          </a:p>
          <a:p>
            <a:pPr lvl="1"/>
            <a:r>
              <a:rPr lang="en-US" dirty="0"/>
              <a:t>User documentation</a:t>
            </a:r>
          </a:p>
          <a:p>
            <a:pPr lvl="1"/>
            <a:r>
              <a:rPr lang="en-US" dirty="0"/>
              <a:t>Technical support or help desk</a:t>
            </a:r>
          </a:p>
          <a:p>
            <a:pPr lvl="1"/>
            <a:r>
              <a:rPr lang="en-US" dirty="0"/>
              <a:t>Configuration management</a:t>
            </a:r>
          </a:p>
          <a:p>
            <a:r>
              <a:rPr lang="en-US" sz="1600" dirty="0"/>
              <a:t>Only a subset of these people need to make the decisions, although all must be informed of decisions that affect their work.</a:t>
            </a:r>
          </a:p>
          <a:p>
            <a:r>
              <a:rPr lang="en-US" sz="1600" dirty="0"/>
              <a:t>The same handful of individuals will fill several of these roles on small projects, and other roles won't need to examine every change request</a:t>
            </a:r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6449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CCB:</a:t>
            </a:r>
            <a:r>
              <a:rPr lang="en-US" dirty="0"/>
              <a:t> </a:t>
            </a:r>
            <a:r>
              <a:rPr lang="en-US" b="1" dirty="0"/>
              <a:t>Decisions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2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As with all decision-making bodies, each CCB needs to select an appropriate decision rule and process (</a:t>
            </a:r>
            <a:r>
              <a:rPr lang="en-US" dirty="0" err="1"/>
              <a:t>Gottesdiener</a:t>
            </a:r>
            <a:r>
              <a:rPr lang="en-US" dirty="0"/>
              <a:t> 2002). </a:t>
            </a:r>
          </a:p>
          <a:p>
            <a:pPr algn="just"/>
            <a:r>
              <a:rPr lang="en-US" dirty="0"/>
              <a:t>The decision-making process description should indicate the following: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The number of CCB members or the key roles that constitutes a </a:t>
            </a:r>
            <a:r>
              <a:rPr lang="en-US" b="1" dirty="0"/>
              <a:t>quorum</a:t>
            </a:r>
            <a:r>
              <a:rPr lang="en-US" dirty="0"/>
              <a:t> for making decisions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Whether </a:t>
            </a:r>
            <a:r>
              <a:rPr lang="en-US" b="1" dirty="0"/>
              <a:t>voting</a:t>
            </a:r>
            <a:r>
              <a:rPr lang="en-US" dirty="0"/>
              <a:t>, </a:t>
            </a:r>
            <a:r>
              <a:rPr lang="en-US" b="1" dirty="0"/>
              <a:t>consensus</a:t>
            </a:r>
            <a:r>
              <a:rPr lang="en-US" dirty="0"/>
              <a:t>,  or some other decision rule is used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Whether the CCB Chair may overrule the CCB's collective decision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Whether a higher level of CCB or someone else must ratify the decision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69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CCB: Communicating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Once the CCB makes its decision, </a:t>
            </a:r>
          </a:p>
          <a:p>
            <a:pPr lvl="1"/>
            <a:r>
              <a:rPr lang="en-US" dirty="0"/>
              <a:t>a designated individual updates the request's status in the change database. </a:t>
            </a:r>
          </a:p>
          <a:p>
            <a:r>
              <a:rPr lang="en-US" dirty="0"/>
              <a:t>Some tools </a:t>
            </a:r>
            <a:r>
              <a:rPr lang="en-US" b="1" dirty="0"/>
              <a:t>automatically generate e-mail</a:t>
            </a:r>
            <a:r>
              <a:rPr lang="en-US" dirty="0"/>
              <a:t> messages to communicate the new status to the </a:t>
            </a:r>
            <a:r>
              <a:rPr lang="en-US" b="1" dirty="0"/>
              <a:t>originator</a:t>
            </a:r>
            <a:r>
              <a:rPr lang="en-US" dirty="0"/>
              <a:t> who proposed the change and to others </a:t>
            </a:r>
            <a:r>
              <a:rPr lang="en-US" b="1" dirty="0"/>
              <a:t>affected by the change</a:t>
            </a:r>
            <a:r>
              <a:rPr lang="en-US" dirty="0"/>
              <a:t>. </a:t>
            </a:r>
          </a:p>
          <a:p>
            <a:r>
              <a:rPr lang="en-US" dirty="0"/>
              <a:t>If e-mail is not generated automatically, </a:t>
            </a:r>
            <a:r>
              <a:rPr lang="en-US" b="1" dirty="0"/>
              <a:t>inform the affected people manually </a:t>
            </a:r>
            <a:r>
              <a:rPr lang="en-US" dirty="0"/>
              <a:t>so that they can properly process the change.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3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166910"/>
            <a:ext cx="6589199" cy="1280890"/>
          </a:xfrm>
        </p:spPr>
        <p:txBody>
          <a:bodyPr/>
          <a:lstStyle/>
          <a:p>
            <a:r>
              <a:rPr lang="en-US" b="1" dirty="0"/>
              <a:t>CCB: Renegotiating Commitments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sz="2000" dirty="0"/>
              <a:t>It's not realistic to assume that stakeholders can stuff more and more functionality into a project that has </a:t>
            </a:r>
            <a:r>
              <a:rPr lang="en-US" sz="2000" b="1" dirty="0"/>
              <a:t>schedule</a:t>
            </a:r>
            <a:r>
              <a:rPr lang="en-US" sz="2000" dirty="0"/>
              <a:t>, </a:t>
            </a:r>
            <a:r>
              <a:rPr lang="en-US" sz="2000" b="1" dirty="0"/>
              <a:t>staff</a:t>
            </a:r>
            <a:r>
              <a:rPr lang="en-US" sz="2000" dirty="0"/>
              <a:t>, </a:t>
            </a:r>
            <a:r>
              <a:rPr lang="en-US" sz="2000" b="1" dirty="0"/>
              <a:t>budget</a:t>
            </a:r>
            <a:r>
              <a:rPr lang="en-US" sz="2000" dirty="0"/>
              <a:t>, and </a:t>
            </a:r>
            <a:r>
              <a:rPr lang="en-US" sz="2000" b="1" dirty="0"/>
              <a:t>quality constraints</a:t>
            </a:r>
            <a:r>
              <a:rPr lang="en-US" sz="2000" dirty="0"/>
              <a:t> and </a:t>
            </a:r>
            <a:r>
              <a:rPr lang="en-US" sz="2000" b="1" dirty="0"/>
              <a:t>still succeed</a:t>
            </a:r>
            <a:r>
              <a:rPr lang="en-US" sz="2000" dirty="0"/>
              <a:t>. </a:t>
            </a:r>
          </a:p>
          <a:p>
            <a:pPr algn="just"/>
            <a:r>
              <a:rPr lang="en-US" sz="2000" dirty="0"/>
              <a:t>Before accepting a significant requirement change, </a:t>
            </a:r>
            <a:r>
              <a:rPr lang="en-US" sz="2000" b="1" dirty="0"/>
              <a:t>renegotiate commitments with management and customers</a:t>
            </a:r>
            <a:r>
              <a:rPr lang="en-US" sz="2000" dirty="0"/>
              <a:t> to accommodate the change (Humphrey 1997). </a:t>
            </a:r>
          </a:p>
          <a:p>
            <a:pPr algn="just"/>
            <a:r>
              <a:rPr lang="en-US" sz="2000" dirty="0"/>
              <a:t>You might negotiate for </a:t>
            </a:r>
            <a:r>
              <a:rPr lang="en-US" sz="2000" b="1" dirty="0"/>
              <a:t>more time or staff</a:t>
            </a:r>
            <a:r>
              <a:rPr lang="en-US" sz="2000" dirty="0"/>
              <a:t> or </a:t>
            </a:r>
            <a:r>
              <a:rPr lang="en-US" sz="2000" b="1" dirty="0"/>
              <a:t>ask to defer pending requirements of lower priority</a:t>
            </a:r>
            <a:r>
              <a:rPr lang="en-US" sz="2000" dirty="0"/>
              <a:t>. </a:t>
            </a:r>
          </a:p>
          <a:p>
            <a:pPr algn="just"/>
            <a:r>
              <a:rPr lang="en-US" sz="2000" dirty="0"/>
              <a:t>If you </a:t>
            </a:r>
            <a:r>
              <a:rPr lang="en-US" sz="2000" b="1" dirty="0"/>
              <a:t>don't obtain</a:t>
            </a:r>
            <a:r>
              <a:rPr lang="en-US" sz="2000" dirty="0"/>
              <a:t> some </a:t>
            </a:r>
            <a:r>
              <a:rPr lang="en-US" sz="2000" b="1" dirty="0"/>
              <a:t>commitment</a:t>
            </a:r>
            <a:r>
              <a:rPr lang="en-US" sz="2000" dirty="0"/>
              <a:t> adjustments, </a:t>
            </a:r>
            <a:r>
              <a:rPr lang="en-US" sz="2000" b="1" dirty="0"/>
              <a:t>document the threats</a:t>
            </a:r>
            <a:r>
              <a:rPr lang="en-US" sz="2000" dirty="0"/>
              <a:t> to success in your </a:t>
            </a:r>
            <a:r>
              <a:rPr lang="en-US" sz="2000" b="1" dirty="0"/>
              <a:t>project's risk list</a:t>
            </a:r>
            <a:r>
              <a:rPr lang="en-US" sz="2000" dirty="0"/>
              <a:t> so that people aren't surprised if the project doesn't fully achieve the desired outcomes.</a:t>
            </a: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16625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Traceability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/>
              <a:t>Requirements tracing, documents the dependencies links between individual requirements and other system elements. </a:t>
            </a:r>
          </a:p>
          <a:p>
            <a:r>
              <a:rPr lang="en-US" sz="2000" dirty="0"/>
              <a:t>These elements include </a:t>
            </a:r>
          </a:p>
          <a:p>
            <a:pPr lvl="1"/>
            <a:r>
              <a:rPr lang="en-US" sz="2000" dirty="0"/>
              <a:t>other requirements of various types, </a:t>
            </a:r>
          </a:p>
          <a:p>
            <a:pPr lvl="1"/>
            <a:r>
              <a:rPr lang="en-US" sz="2000" dirty="0"/>
              <a:t>business rules, </a:t>
            </a:r>
          </a:p>
          <a:p>
            <a:pPr lvl="1"/>
            <a:r>
              <a:rPr lang="en-US" sz="2000" dirty="0"/>
              <a:t>architecture and other design components, </a:t>
            </a:r>
          </a:p>
          <a:p>
            <a:pPr lvl="1"/>
            <a:r>
              <a:rPr lang="en-US" sz="2000" dirty="0"/>
              <a:t>source code modules, </a:t>
            </a:r>
          </a:p>
          <a:p>
            <a:pPr lvl="1"/>
            <a:r>
              <a:rPr lang="en-US" sz="2000" dirty="0"/>
              <a:t>test cases, and </a:t>
            </a:r>
          </a:p>
          <a:p>
            <a:pPr lvl="1"/>
            <a:r>
              <a:rPr lang="en-US" sz="2000" dirty="0"/>
              <a:t>help files. </a:t>
            </a:r>
          </a:p>
          <a:p>
            <a:r>
              <a:rPr lang="en-US" sz="2000" dirty="0"/>
              <a:t>Traceability information facilitates </a:t>
            </a:r>
            <a:r>
              <a:rPr lang="en-US" sz="2000" b="1" dirty="0"/>
              <a:t>impact analysis</a:t>
            </a:r>
            <a:r>
              <a:rPr lang="en-US" sz="2000" dirty="0"/>
              <a:t> by helping you identify all the work products you might have to modify to implement a proposed requirement change.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729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Traceability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52600"/>
            <a:ext cx="6591985" cy="3777622"/>
          </a:xfrm>
        </p:spPr>
        <p:txBody>
          <a:bodyPr>
            <a:noAutofit/>
          </a:bodyPr>
          <a:lstStyle/>
          <a:p>
            <a:r>
              <a:rPr lang="en-US" sz="2400" dirty="0"/>
              <a:t>Traceability links allow you to follow the life of a requirement both </a:t>
            </a:r>
            <a:r>
              <a:rPr lang="en-US" sz="2400" b="1" dirty="0"/>
              <a:t>forward</a:t>
            </a:r>
            <a:r>
              <a:rPr lang="en-US" sz="2400" dirty="0"/>
              <a:t> and </a:t>
            </a:r>
            <a:r>
              <a:rPr lang="en-US" sz="2400" b="1" dirty="0"/>
              <a:t>backward,</a:t>
            </a:r>
            <a:r>
              <a:rPr lang="en-US" sz="2400" dirty="0"/>
              <a:t> from </a:t>
            </a:r>
            <a:r>
              <a:rPr lang="en-US" sz="2400" b="1" dirty="0"/>
              <a:t>origin</a:t>
            </a:r>
            <a:r>
              <a:rPr lang="en-US" sz="2400" dirty="0"/>
              <a:t> through </a:t>
            </a:r>
            <a:r>
              <a:rPr lang="en-US" sz="2400" b="1" dirty="0"/>
              <a:t>implementation</a:t>
            </a:r>
          </a:p>
          <a:p>
            <a:r>
              <a:rPr lang="en-US" sz="2400" dirty="0"/>
              <a:t>To permit traceability, each requirement must be </a:t>
            </a:r>
            <a:r>
              <a:rPr lang="en-US" sz="2400" b="1" dirty="0"/>
              <a:t>uniquely</a:t>
            </a:r>
            <a:r>
              <a:rPr lang="en-US" sz="2400" dirty="0"/>
              <a:t> labeled so that you can refer to it</a:t>
            </a:r>
            <a:r>
              <a:rPr lang="en-US" sz="2400" b="1" dirty="0"/>
              <a:t> unambiguously</a:t>
            </a:r>
            <a:r>
              <a:rPr lang="en-US" sz="2400" dirty="0"/>
              <a:t> throughout the project.</a:t>
            </a:r>
          </a:p>
          <a:p>
            <a:r>
              <a:rPr lang="en-US" sz="2400" dirty="0"/>
              <a:t>Write the requirements in a </a:t>
            </a:r>
            <a:r>
              <a:rPr lang="en-US" sz="2400" b="1" dirty="0"/>
              <a:t>fine-grained fashion</a:t>
            </a:r>
            <a:r>
              <a:rPr lang="en-US" sz="2400" dirty="0"/>
              <a:t>, rather than creating large paragraphs containing many individual functional requirements 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621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Four types of requirements traceability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/>
              <a:t>Customer needs are traced </a:t>
            </a:r>
            <a:r>
              <a:rPr lang="en-US" sz="2000" b="1" i="1" dirty="0"/>
              <a:t>forward to requirements</a:t>
            </a:r>
            <a:r>
              <a:rPr lang="en-US" sz="2000" dirty="0"/>
              <a:t>, </a:t>
            </a:r>
          </a:p>
          <a:p>
            <a:pPr lvl="1" algn="just"/>
            <a:r>
              <a:rPr lang="en-US" sz="1800" dirty="0"/>
              <a:t>so you can tell which requirements will be affected if those needs change during or after development. </a:t>
            </a:r>
          </a:p>
          <a:p>
            <a:pPr lvl="1" algn="just"/>
            <a:r>
              <a:rPr lang="en-US" sz="1800" dirty="0"/>
              <a:t>This also gives you confidence that the requirements specification has addressed all stated customer needs</a:t>
            </a:r>
          </a:p>
          <a:p>
            <a:pPr algn="just"/>
            <a:r>
              <a:rPr lang="en-US" sz="2000" dirty="0"/>
              <a:t>Conversely, you can trace </a:t>
            </a:r>
            <a:r>
              <a:rPr lang="en-US" sz="2000" b="1" i="1" dirty="0"/>
              <a:t>backward from requirements</a:t>
            </a:r>
            <a:r>
              <a:rPr lang="en-US" sz="2000" dirty="0"/>
              <a:t> to customer needs to identify the origin of each software requirement.</a:t>
            </a: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414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Four types of requirements traceability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1" y="1905000"/>
            <a:ext cx="7391400" cy="4006222"/>
          </a:xfrm>
        </p:spPr>
        <p:txBody>
          <a:bodyPr>
            <a:noAutofit/>
          </a:bodyPr>
          <a:lstStyle/>
          <a:p>
            <a:r>
              <a:rPr lang="en-US" sz="2400" dirty="0"/>
              <a:t>As requirements flow into downstream deliverables during development, you can trace</a:t>
            </a:r>
            <a:r>
              <a:rPr lang="en-US" sz="2400" b="1" dirty="0"/>
              <a:t> </a:t>
            </a:r>
            <a:r>
              <a:rPr lang="en-US" sz="2400" b="1" i="1" dirty="0"/>
              <a:t>forward from requirements</a:t>
            </a:r>
            <a:r>
              <a:rPr lang="en-US" sz="2400" dirty="0"/>
              <a:t> by defining links between individual requirements and specific product elements.</a:t>
            </a:r>
          </a:p>
          <a:p>
            <a:pPr lvl="1"/>
            <a:r>
              <a:rPr lang="en-US" sz="2000" dirty="0"/>
              <a:t> This type of link assures that you've satisfied every requirement because you know which components address each one.</a:t>
            </a:r>
          </a:p>
          <a:p>
            <a:r>
              <a:rPr lang="en-US" sz="2400" dirty="0"/>
              <a:t>The fourth type of link traces specific product elements </a:t>
            </a:r>
            <a:r>
              <a:rPr lang="en-US" sz="2400" b="1" i="1" dirty="0"/>
              <a:t>backward to requirements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so that you know why each item was created. </a:t>
            </a:r>
          </a:p>
        </p:txBody>
      </p:sp>
    </p:spTree>
    <p:extLst>
      <p:ext uri="{BB962C8B-B14F-4D97-AF65-F5344CB8AC3E}">
        <p14:creationId xmlns:p14="http://schemas.microsoft.com/office/powerpoint/2010/main" val="113296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Changing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>
            <a:noAutofit/>
          </a:bodyPr>
          <a:lstStyle/>
          <a:p>
            <a:r>
              <a:rPr lang="en-US" sz="2000" dirty="0"/>
              <a:t>The business and technical environment of the system always changes after installation. </a:t>
            </a:r>
          </a:p>
          <a:p>
            <a:pPr lvl="1"/>
            <a:r>
              <a:rPr lang="en-US" sz="2000" b="1" dirty="0"/>
              <a:t>New hardware</a:t>
            </a:r>
            <a:r>
              <a:rPr lang="en-US" sz="2000" dirty="0"/>
              <a:t> may be introduced, it may be necessary to </a:t>
            </a:r>
            <a:r>
              <a:rPr lang="en-US" sz="2000" b="1" dirty="0"/>
              <a:t>interface the system</a:t>
            </a:r>
            <a:r>
              <a:rPr lang="en-US" sz="2000" dirty="0"/>
              <a:t> with other systems, </a:t>
            </a:r>
            <a:r>
              <a:rPr lang="en-US" sz="2000" b="1" dirty="0"/>
              <a:t>business priorities</a:t>
            </a:r>
            <a:r>
              <a:rPr lang="en-US" sz="2000" dirty="0"/>
              <a:t> may change, and </a:t>
            </a:r>
            <a:r>
              <a:rPr lang="en-US" sz="2000" b="1" dirty="0"/>
              <a:t>new legislation and regulations</a:t>
            </a:r>
            <a:r>
              <a:rPr lang="en-US" sz="2000" dirty="0"/>
              <a:t> may be introduced that the system must necessarily abide by. </a:t>
            </a:r>
            <a:endParaRPr lang="en-GB" sz="2000" dirty="0"/>
          </a:p>
          <a:p>
            <a:r>
              <a:rPr lang="en-US" sz="2000" dirty="0"/>
              <a:t>The people who pay for a system and the users of that system are rarely the same people. </a:t>
            </a:r>
          </a:p>
          <a:p>
            <a:pPr lvl="1"/>
            <a:r>
              <a:rPr lang="en-US" sz="2000" dirty="0"/>
              <a:t>System customers impose requirements because of </a:t>
            </a:r>
            <a:r>
              <a:rPr lang="en-US" sz="2000" b="1" dirty="0"/>
              <a:t>organizational and budgetary constraints</a:t>
            </a:r>
            <a:r>
              <a:rPr lang="en-US" sz="2000" dirty="0"/>
              <a:t>. These may conflict with end-user requirements and, after delivery, new features may have to be added for user support if the system is to meet its goals.</a:t>
            </a:r>
            <a:endParaRPr lang="en-GB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400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228600"/>
            <a:ext cx="6589199" cy="1280890"/>
          </a:xfrm>
        </p:spPr>
        <p:txBody>
          <a:bodyPr>
            <a:normAutofit/>
          </a:bodyPr>
          <a:lstStyle/>
          <a:p>
            <a:r>
              <a:rPr lang="en-US" dirty="0"/>
              <a:t>Four types of requirements traceability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566862"/>
            <a:ext cx="3035162" cy="4986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696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152400"/>
            <a:ext cx="6934200" cy="1280890"/>
          </a:xfrm>
        </p:spPr>
        <p:txBody>
          <a:bodyPr>
            <a:normAutofit/>
          </a:bodyPr>
          <a:lstStyle/>
          <a:p>
            <a:r>
              <a:rPr lang="en-US" sz="2800" dirty="0"/>
              <a:t>Four types of requirements traceability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15" y="1480178"/>
            <a:ext cx="7430185" cy="3777622"/>
          </a:xfrm>
        </p:spPr>
        <p:txBody>
          <a:bodyPr>
            <a:noAutofit/>
          </a:bodyPr>
          <a:lstStyle/>
          <a:p>
            <a:r>
              <a:rPr lang="en-US" sz="2000" dirty="0"/>
              <a:t>Suppose a tester discovers unexpected functionality with no corresponding written requirement. </a:t>
            </a:r>
          </a:p>
          <a:p>
            <a:pPr lvl="1"/>
            <a:r>
              <a:rPr lang="en-US" sz="1800" dirty="0"/>
              <a:t>This code could indicate that a developer implemented a legitimate implied requirement that the analyst can now add to the specification.</a:t>
            </a:r>
          </a:p>
          <a:p>
            <a:pPr lvl="1"/>
            <a:r>
              <a:rPr lang="en-US" sz="1800" dirty="0"/>
              <a:t>Alternatively, it might be "orphan" code, that doesn't belong in the product.</a:t>
            </a:r>
          </a:p>
          <a:p>
            <a:r>
              <a:rPr lang="en-US" sz="2000" dirty="0"/>
              <a:t>Traceability links —traced back to—can help you sort out these kinds of situations and build a more complete picture of how the pieces of your system fit together. </a:t>
            </a:r>
          </a:p>
          <a:p>
            <a:r>
              <a:rPr lang="en-US" sz="2000" dirty="0"/>
              <a:t>Conversely, test cases that are </a:t>
            </a:r>
            <a:r>
              <a:rPr lang="en-US" sz="2000" b="1" dirty="0"/>
              <a:t>derived from</a:t>
            </a:r>
            <a:r>
              <a:rPr lang="en-US" sz="2000" dirty="0"/>
              <a:t> individual requirements provide a mechanism for detecting unimplemented requirements because the expected functionality will be missing.</a:t>
            </a:r>
          </a:p>
        </p:txBody>
      </p:sp>
    </p:spTree>
    <p:extLst>
      <p:ext uri="{BB962C8B-B14F-4D97-AF65-F5344CB8AC3E}">
        <p14:creationId xmlns:p14="http://schemas.microsoft.com/office/powerpoint/2010/main" val="56124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Traceability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1828800"/>
            <a:ext cx="7010400" cy="4082422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Traceability links help you keep track of parentage and dependencies among individual requirements.</a:t>
            </a:r>
          </a:p>
          <a:p>
            <a:pPr algn="just"/>
            <a:r>
              <a:rPr lang="en-US" sz="2400" dirty="0"/>
              <a:t>This information reveals the propagation of change that can result when a specific requirement is deleted or modified. </a:t>
            </a:r>
          </a:p>
          <a:p>
            <a:pPr algn="just"/>
            <a:r>
              <a:rPr lang="en-US" sz="2400" dirty="0"/>
              <a:t>If you've mapped specific requirements to tasks in your project's work-breakdown structure, those tasks will be affected when a requirement is changed or deleted.</a:t>
            </a:r>
          </a:p>
        </p:txBody>
      </p:sp>
    </p:spTree>
    <p:extLst>
      <p:ext uri="{BB962C8B-B14F-4D97-AF65-F5344CB8AC3E}">
        <p14:creationId xmlns:p14="http://schemas.microsoft.com/office/powerpoint/2010/main" val="29982752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04800" y="-114299"/>
            <a:ext cx="5335921" cy="7089395"/>
            <a:chOff x="304800" y="-114299"/>
            <a:chExt cx="5335921" cy="708939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4800" y="-114299"/>
              <a:ext cx="5335921" cy="49530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" y="4876801"/>
              <a:ext cx="1804916" cy="2098295"/>
            </a:xfrm>
            <a:prstGeom prst="rect">
              <a:avLst/>
            </a:prstGeom>
          </p:spPr>
        </p:pic>
      </p:grpSp>
      <p:sp>
        <p:nvSpPr>
          <p:cNvPr id="7" name="Rectangle 6"/>
          <p:cNvSpPr/>
          <p:nvPr/>
        </p:nvSpPr>
        <p:spPr>
          <a:xfrm rot="5400000">
            <a:off x="4597568" y="3167391"/>
            <a:ext cx="52780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Types of traceability relationships </a:t>
            </a:r>
          </a:p>
        </p:txBody>
      </p:sp>
    </p:spTree>
    <p:extLst>
      <p:ext uri="{BB962C8B-B14F-4D97-AF65-F5344CB8AC3E}">
        <p14:creationId xmlns:p14="http://schemas.microsoft.com/office/powerpoint/2010/main" val="2629322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Traceability Matrix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590800"/>
            <a:ext cx="9144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847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Cardinality between system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57400"/>
            <a:ext cx="7619999" cy="4267200"/>
          </a:xfrm>
        </p:spPr>
        <p:txBody>
          <a:bodyPr>
            <a:normAutofit/>
          </a:bodyPr>
          <a:lstStyle/>
          <a:p>
            <a:r>
              <a:rPr lang="en-US" b="1" dirty="0"/>
              <a:t>One-to-one  </a:t>
            </a:r>
            <a:r>
              <a:rPr lang="en-US" dirty="0"/>
              <a:t>One design element is implemented in one code module.</a:t>
            </a:r>
          </a:p>
          <a:p>
            <a:r>
              <a:rPr lang="en-US" b="1" dirty="0"/>
              <a:t>One-to-many  </a:t>
            </a:r>
            <a:r>
              <a:rPr lang="en-US" dirty="0"/>
              <a:t>One functional requirement is verified by multiple test cases.</a:t>
            </a:r>
          </a:p>
          <a:p>
            <a:r>
              <a:rPr lang="en-US" b="1" dirty="0"/>
              <a:t>Many-to-many  </a:t>
            </a:r>
            <a:r>
              <a:rPr lang="en-US" dirty="0"/>
              <a:t>Each use case leads to multiple functional requirements, and certain functional requirements are common to several use cases.</a:t>
            </a:r>
          </a:p>
          <a:p>
            <a:pPr lvl="1"/>
            <a:r>
              <a:rPr lang="en-US" dirty="0"/>
              <a:t>Similarly, a shared or repeated design element might satisfy a number of functional requirements. </a:t>
            </a:r>
          </a:p>
          <a:p>
            <a:pPr lvl="1"/>
            <a:r>
              <a:rPr lang="en-US" dirty="0"/>
              <a:t>Ideally, you'll capture all these interconnections, but in practice, many-to-many traceability relationships can become complex and difficult to manage.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8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way traceability matrix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2376487"/>
            <a:ext cx="8549982" cy="173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59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sz="2400" dirty="0"/>
              <a:t>Requirements management is the </a:t>
            </a:r>
            <a:r>
              <a:rPr lang="en-GB" sz="2400" b="1" dirty="0"/>
              <a:t>process of managing changing requirements</a:t>
            </a:r>
            <a:r>
              <a:rPr lang="en-GB" sz="2400" dirty="0"/>
              <a:t> during the requirements engineering process and system development.</a:t>
            </a:r>
          </a:p>
          <a:p>
            <a:pPr algn="just"/>
            <a:r>
              <a:rPr lang="en-GB" sz="2400" dirty="0"/>
              <a:t>New requirements emerge as a system is being developed and after it has gone into use.</a:t>
            </a:r>
          </a:p>
          <a:p>
            <a:pPr algn="just"/>
            <a:r>
              <a:rPr lang="en-US" sz="2400" dirty="0"/>
              <a:t>You need to keep </a:t>
            </a:r>
            <a:r>
              <a:rPr lang="en-US" sz="2400" b="1" dirty="0"/>
              <a:t>track of individual requirements</a:t>
            </a:r>
            <a:r>
              <a:rPr lang="en-US" sz="2400" dirty="0"/>
              <a:t> and maintain </a:t>
            </a:r>
            <a:r>
              <a:rPr lang="en-US" sz="2400" b="1" dirty="0"/>
              <a:t>links between dependent requirements</a:t>
            </a:r>
            <a:r>
              <a:rPr lang="en-US" sz="2400" dirty="0"/>
              <a:t> so that you can assess the impact of requirements changes. </a:t>
            </a:r>
          </a:p>
          <a:p>
            <a:pPr algn="just"/>
            <a:r>
              <a:rPr lang="en-US" sz="2400" dirty="0"/>
              <a:t>You need to establish a </a:t>
            </a:r>
            <a:r>
              <a:rPr lang="en-US" sz="2400" b="1" dirty="0"/>
              <a:t>formal process for making change proposals</a:t>
            </a:r>
            <a:r>
              <a:rPr lang="en-US" sz="2400" dirty="0"/>
              <a:t> and linking these to system requirements.</a:t>
            </a:r>
            <a:r>
              <a:rPr lang="en-GB" sz="2400" dirty="0"/>
              <a:t> 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746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Major requirements management activities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1962150"/>
            <a:ext cx="7505700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53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Major requirements management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Controlling changes to the requirements baseline</a:t>
            </a:r>
          </a:p>
          <a:p>
            <a:r>
              <a:rPr lang="en-US" sz="2000" dirty="0"/>
              <a:t>Keeping project plans current with the requirements</a:t>
            </a:r>
          </a:p>
          <a:p>
            <a:r>
              <a:rPr lang="en-US" sz="2000" dirty="0"/>
              <a:t>Controlling versions of both individual requirements and requirements documents</a:t>
            </a:r>
          </a:p>
          <a:p>
            <a:r>
              <a:rPr lang="en-US" sz="2000" dirty="0"/>
              <a:t>Tracking the status of the requirements in the baseline</a:t>
            </a:r>
          </a:p>
          <a:p>
            <a:r>
              <a:rPr lang="en-US" sz="2000" dirty="0"/>
              <a:t>Managing the logical links between individual requirements and other project work products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1616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6200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Various ways of responding to new or changed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57090"/>
            <a:ext cx="7848599" cy="4967510"/>
          </a:xfrm>
        </p:spPr>
        <p:txBody>
          <a:bodyPr>
            <a:noAutofit/>
          </a:bodyPr>
          <a:lstStyle/>
          <a:p>
            <a:r>
              <a:rPr lang="en-US" dirty="0"/>
              <a:t>A development team that accepts newly proposed requirements changes might not be able to fulfill its existing </a:t>
            </a:r>
            <a:r>
              <a:rPr lang="en-US" b="1" dirty="0"/>
              <a:t>schedule </a:t>
            </a:r>
            <a:r>
              <a:rPr lang="en-US" dirty="0"/>
              <a:t>and </a:t>
            </a:r>
            <a:r>
              <a:rPr lang="en-US" b="1" dirty="0"/>
              <a:t>quality commitments</a:t>
            </a:r>
            <a:r>
              <a:rPr lang="en-US" dirty="0"/>
              <a:t>. </a:t>
            </a:r>
          </a:p>
          <a:p>
            <a:pPr lvl="1"/>
            <a:r>
              <a:rPr lang="en-US" sz="1800" dirty="0"/>
              <a:t>The project manager must negotiate changes to those commitments with affected managers, customers, and other stakeholders. </a:t>
            </a:r>
          </a:p>
          <a:p>
            <a:r>
              <a:rPr lang="en-US" dirty="0"/>
              <a:t>The project can respond to new or changed requirements in various ways: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Defer lower-priority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Obtain additional staff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Mandate overtime work, preferably with pay, for a short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Slip the schedule to accommodate the new functionality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Let quality suffer in the press to ship by the original date (Too often, this is the default reaction.)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8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228600"/>
            <a:ext cx="6589199" cy="1280890"/>
          </a:xfrm>
        </p:spPr>
        <p:txBody>
          <a:bodyPr>
            <a:normAutofit/>
          </a:bodyPr>
          <a:lstStyle/>
          <a:p>
            <a:r>
              <a:rPr lang="en-US" sz="3200" b="1" dirty="0"/>
              <a:t>Requirements Version Control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143000"/>
            <a:ext cx="6591985" cy="3777622"/>
          </a:xfrm>
        </p:spPr>
        <p:txBody>
          <a:bodyPr>
            <a:noAutofit/>
          </a:bodyPr>
          <a:lstStyle/>
          <a:p>
            <a:r>
              <a:rPr lang="en-US" dirty="0"/>
              <a:t>"</a:t>
            </a:r>
            <a:r>
              <a:rPr lang="en-US" i="1" dirty="0"/>
              <a:t>I finally finished implementing the multivendor catalog query feature," Shari reported at the Chemical Tracking System's weekly project status meeting. "Man, that was a lot of work!"</a:t>
            </a:r>
            <a:r>
              <a:rPr lang="en-US" dirty="0"/>
              <a:t> </a:t>
            </a:r>
          </a:p>
          <a:p>
            <a:r>
              <a:rPr lang="en-US" i="1" dirty="0"/>
              <a:t>"Oh, the customers canceled that feature two weeks ago," the project manager, Dave, replied. "Didn't you get the revised SRS?"</a:t>
            </a:r>
            <a:r>
              <a:rPr lang="en-US" dirty="0"/>
              <a:t> </a:t>
            </a:r>
          </a:p>
          <a:p>
            <a:r>
              <a:rPr lang="en-US" i="1" dirty="0"/>
              <a:t>Shari was confused. "What do you mean, it was canceled? Those requirements are at the top of page 6 of my latest SRS."</a:t>
            </a:r>
            <a:r>
              <a:rPr lang="en-US" dirty="0"/>
              <a:t> </a:t>
            </a:r>
          </a:p>
          <a:p>
            <a:r>
              <a:rPr lang="en-US" i="1" dirty="0"/>
              <a:t>Dave said, "Hmmm, they're not in my copy. I've got version 1.5 of the SRS. What version are you looking at?"</a:t>
            </a:r>
            <a:r>
              <a:rPr lang="en-US" dirty="0"/>
              <a:t> </a:t>
            </a:r>
          </a:p>
          <a:p>
            <a:r>
              <a:rPr lang="en-US" i="1" dirty="0"/>
              <a:t>"Mine says version 1.5 also," said Shari disgustedly. "These documents should be identical, but obviously they're not. So, is this feature still in the baseline or did I just waste 40 hours of my life?"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510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228600"/>
            <a:ext cx="6589199" cy="1280890"/>
          </a:xfrm>
        </p:spPr>
        <p:txBody>
          <a:bodyPr/>
          <a:lstStyle/>
          <a:p>
            <a:r>
              <a:rPr lang="en-US" b="1" dirty="0"/>
              <a:t>Requirements Version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6744385" cy="3930022"/>
          </a:xfrm>
        </p:spPr>
        <p:txBody>
          <a:bodyPr>
            <a:noAutofit/>
          </a:bodyPr>
          <a:lstStyle/>
          <a:p>
            <a:pPr algn="just"/>
            <a:r>
              <a:rPr lang="en-US" sz="2000" dirty="0"/>
              <a:t>Version control is an essential aspect of managing requirements specifications and other project documents. </a:t>
            </a:r>
          </a:p>
          <a:p>
            <a:pPr algn="just"/>
            <a:r>
              <a:rPr lang="en-US" sz="2000" b="1" dirty="0"/>
              <a:t>Every version</a:t>
            </a:r>
            <a:r>
              <a:rPr lang="en-US" sz="2000" dirty="0"/>
              <a:t> of the requirements documents must be </a:t>
            </a:r>
            <a:r>
              <a:rPr lang="en-US" sz="2000" b="1" dirty="0"/>
              <a:t>uniquely identified</a:t>
            </a:r>
            <a:r>
              <a:rPr lang="en-US" sz="2000" dirty="0"/>
              <a:t>. </a:t>
            </a:r>
          </a:p>
          <a:p>
            <a:pPr algn="just"/>
            <a:r>
              <a:rPr lang="en-US" sz="2000" b="1" dirty="0"/>
              <a:t>Every team member</a:t>
            </a:r>
            <a:r>
              <a:rPr lang="en-US" sz="2000" dirty="0"/>
              <a:t> must be able to </a:t>
            </a:r>
            <a:r>
              <a:rPr lang="en-US" sz="2000" b="1" dirty="0"/>
              <a:t>access</a:t>
            </a:r>
            <a:r>
              <a:rPr lang="en-US" sz="2000" dirty="0"/>
              <a:t> the current version of the requirements, and </a:t>
            </a:r>
            <a:r>
              <a:rPr lang="en-US" sz="2000" b="1" dirty="0"/>
              <a:t>changes</a:t>
            </a:r>
            <a:r>
              <a:rPr lang="en-US" sz="2000" dirty="0"/>
              <a:t> must be clearly </a:t>
            </a:r>
            <a:r>
              <a:rPr lang="en-US" sz="2000" b="1" dirty="0"/>
              <a:t>documented</a:t>
            </a:r>
            <a:r>
              <a:rPr lang="en-US" sz="2000" dirty="0"/>
              <a:t> and </a:t>
            </a:r>
            <a:r>
              <a:rPr lang="en-US" sz="2000" b="1" dirty="0"/>
              <a:t>communicated </a:t>
            </a:r>
            <a:r>
              <a:rPr lang="en-US" sz="2000" dirty="0"/>
              <a:t>to everyone affected.</a:t>
            </a:r>
          </a:p>
          <a:p>
            <a:pPr algn="just"/>
            <a:r>
              <a:rPr lang="en-US" sz="2000" dirty="0"/>
              <a:t> To minimize confusion, conflicts, and miscommunication, permit </a:t>
            </a:r>
            <a:r>
              <a:rPr lang="en-US" sz="2000" b="1" dirty="0"/>
              <a:t>only designated individuals to update</a:t>
            </a:r>
            <a:r>
              <a:rPr lang="en-US" sz="2000" dirty="0"/>
              <a:t> the requirements and make sure that the version identifier changes whenever a requirement changes.</a:t>
            </a:r>
          </a:p>
        </p:txBody>
      </p:sp>
    </p:spTree>
    <p:extLst>
      <p:ext uri="{BB962C8B-B14F-4D97-AF65-F5344CB8AC3E}">
        <p14:creationId xmlns:p14="http://schemas.microsoft.com/office/powerpoint/2010/main" val="3885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4753</TotalTime>
  <Words>2503</Words>
  <Application>Microsoft Office PowerPoint</Application>
  <PresentationFormat>On-screen Show (4:3)</PresentationFormat>
  <Paragraphs>199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Wisp</vt:lpstr>
      <vt:lpstr>Requirements Management</vt:lpstr>
      <vt:lpstr>The boundary between requirements development and requirements management</vt:lpstr>
      <vt:lpstr>Changing requirements</vt:lpstr>
      <vt:lpstr>Requirements management</vt:lpstr>
      <vt:lpstr>Major requirements management activities</vt:lpstr>
      <vt:lpstr>Major requirements management activities</vt:lpstr>
      <vt:lpstr>Various ways of responding to new or changed requirements</vt:lpstr>
      <vt:lpstr>Requirements Version Control</vt:lpstr>
      <vt:lpstr>Requirements Version Control</vt:lpstr>
      <vt:lpstr>Requirements Version Control</vt:lpstr>
      <vt:lpstr>Tracking Requirements Status</vt:lpstr>
      <vt:lpstr>Tracking Requirements Status</vt:lpstr>
      <vt:lpstr>Requirement Statuses </vt:lpstr>
      <vt:lpstr>Change Control</vt:lpstr>
      <vt:lpstr>Change Control</vt:lpstr>
      <vt:lpstr>Managing Scope Creep</vt:lpstr>
      <vt:lpstr>Managing Scope Creep</vt:lpstr>
      <vt:lpstr>Managing scope creep steps </vt:lpstr>
      <vt:lpstr>Change Control Process template</vt:lpstr>
      <vt:lpstr>Change Control Process Roles and Responsibilities</vt:lpstr>
      <vt:lpstr>The Change Control Board (CCB)</vt:lpstr>
      <vt:lpstr>CCB Composition</vt:lpstr>
      <vt:lpstr>CCB: Decisions Making</vt:lpstr>
      <vt:lpstr>CCB: Communicating Status</vt:lpstr>
      <vt:lpstr>CCB: Renegotiating Commitments</vt:lpstr>
      <vt:lpstr>Requirements Traceability</vt:lpstr>
      <vt:lpstr>Requirements Traceability</vt:lpstr>
      <vt:lpstr>Four types of requirements traceability</vt:lpstr>
      <vt:lpstr>Four types of requirements traceability</vt:lpstr>
      <vt:lpstr>Four types of requirements traceability</vt:lpstr>
      <vt:lpstr>Four types of requirements traceability</vt:lpstr>
      <vt:lpstr>Traceability links</vt:lpstr>
      <vt:lpstr>PowerPoint Presentation</vt:lpstr>
      <vt:lpstr>Requirements Traceability Matrix </vt:lpstr>
      <vt:lpstr>Cardinality between system elements</vt:lpstr>
      <vt:lpstr>Two way traceability matrix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Management</dc:title>
  <dc:creator>Qaisra</dc:creator>
  <cp:lastModifiedBy>Qaisra</cp:lastModifiedBy>
  <cp:revision>95</cp:revision>
  <dcterms:created xsi:type="dcterms:W3CDTF">2006-08-16T00:00:00Z</dcterms:created>
  <dcterms:modified xsi:type="dcterms:W3CDTF">2018-11-27T07:36:15Z</dcterms:modified>
</cp:coreProperties>
</file>