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42"/>
  </p:notesMasterIdLst>
  <p:sldIdLst>
    <p:sldId id="272" r:id="rId2"/>
    <p:sldId id="271" r:id="rId3"/>
    <p:sldId id="290" r:id="rId4"/>
    <p:sldId id="270" r:id="rId5"/>
    <p:sldId id="277" r:id="rId6"/>
    <p:sldId id="286" r:id="rId7"/>
    <p:sldId id="258" r:id="rId8"/>
    <p:sldId id="261" r:id="rId9"/>
    <p:sldId id="262" r:id="rId10"/>
    <p:sldId id="259" r:id="rId11"/>
    <p:sldId id="284" r:id="rId12"/>
    <p:sldId id="257" r:id="rId13"/>
    <p:sldId id="291" r:id="rId14"/>
    <p:sldId id="289" r:id="rId15"/>
    <p:sldId id="281" r:id="rId16"/>
    <p:sldId id="280" r:id="rId17"/>
    <p:sldId id="279" r:id="rId18"/>
    <p:sldId id="298" r:id="rId19"/>
    <p:sldId id="300" r:id="rId20"/>
    <p:sldId id="283" r:id="rId21"/>
    <p:sldId id="299" r:id="rId22"/>
    <p:sldId id="297" r:id="rId23"/>
    <p:sldId id="287" r:id="rId24"/>
    <p:sldId id="260" r:id="rId25"/>
    <p:sldId id="263" r:id="rId26"/>
    <p:sldId id="273" r:id="rId27"/>
    <p:sldId id="264" r:id="rId28"/>
    <p:sldId id="265" r:id="rId29"/>
    <p:sldId id="301" r:id="rId30"/>
    <p:sldId id="276" r:id="rId31"/>
    <p:sldId id="266" r:id="rId32"/>
    <p:sldId id="294" r:id="rId33"/>
    <p:sldId id="267" r:id="rId34"/>
    <p:sldId id="295" r:id="rId35"/>
    <p:sldId id="274" r:id="rId36"/>
    <p:sldId id="268" r:id="rId37"/>
    <p:sldId id="285" r:id="rId38"/>
    <p:sldId id="296" r:id="rId39"/>
    <p:sldId id="269" r:id="rId40"/>
    <p:sldId id="278" r:id="rId4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0" d="100"/>
          <a:sy n="70" d="100"/>
        </p:scale>
        <p:origin x="-1074" y="-72"/>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3624"/>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notesMaster" Target="notesMasters/notesMaster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5E0B5BE-12D0-49F0-BC37-CE1E8102B2EF}" type="datetimeFigureOut">
              <a:rPr lang="en-US" smtClean="0"/>
              <a:t>2/17/2013</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011FE07-0724-4466-919C-FB462FA28DA4}" type="slidenum">
              <a:rPr lang="en-US" smtClean="0"/>
              <a:t>‹#›</a:t>
            </a:fld>
            <a:endParaRPr lang="en-US" dirty="0"/>
          </a:p>
        </p:txBody>
      </p:sp>
    </p:spTree>
    <p:extLst>
      <p:ext uri="{BB962C8B-B14F-4D97-AF65-F5344CB8AC3E}">
        <p14:creationId xmlns:p14="http://schemas.microsoft.com/office/powerpoint/2010/main" val="137028881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011FE07-0724-4466-919C-FB462FA28DA4}" type="slidenum">
              <a:rPr lang="en-US" smtClean="0"/>
              <a:t>17</a:t>
            </a:fld>
            <a:endParaRPr lang="en-US" dirty="0"/>
          </a:p>
        </p:txBody>
      </p:sp>
    </p:spTree>
    <p:extLst>
      <p:ext uri="{BB962C8B-B14F-4D97-AF65-F5344CB8AC3E}">
        <p14:creationId xmlns:p14="http://schemas.microsoft.com/office/powerpoint/2010/main" val="260745537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011FE07-0724-4466-919C-FB462FA28DA4}" type="slidenum">
              <a:rPr lang="en-US" smtClean="0"/>
              <a:t>29</a:t>
            </a:fld>
            <a:endParaRPr lang="en-US" dirty="0"/>
          </a:p>
        </p:txBody>
      </p:sp>
    </p:spTree>
    <p:extLst>
      <p:ext uri="{BB962C8B-B14F-4D97-AF65-F5344CB8AC3E}">
        <p14:creationId xmlns:p14="http://schemas.microsoft.com/office/powerpoint/2010/main" val="204342322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7" name="Rectangle 6"/>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0" name="Rectangle 9"/>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1" name="Rectangle 10"/>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8" name="Title 7"/>
          <p:cNvSpPr>
            <a:spLocks noGrp="1"/>
          </p:cNvSpPr>
          <p:nvPr>
            <p:ph type="ctrTitle"/>
          </p:nvPr>
        </p:nvSpPr>
        <p:spPr>
          <a:xfrm>
            <a:off x="2362200" y="4038600"/>
            <a:ext cx="6477000" cy="1828800"/>
          </a:xfrm>
        </p:spPr>
        <p:txBody>
          <a:bodyPr anchor="b"/>
          <a:lstStyle>
            <a:lvl1pPr>
              <a:defRPr cap="all" baseline="0"/>
            </a:lvl1pPr>
          </a:lstStyle>
          <a:p>
            <a:r>
              <a:rPr kumimoji="0" lang="en-US" smtClean="0"/>
              <a:t>Click to edit Master title style</a:t>
            </a:r>
            <a:endParaRPr kumimoji="0" lang="en-US"/>
          </a:p>
        </p:txBody>
      </p:sp>
      <p:sp>
        <p:nvSpPr>
          <p:cNvPr id="9" name="Subtitle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fld id="{3F2BDECB-B88A-440C-9718-E90A30B39BA0}" type="datetimeFigureOut">
              <a:rPr lang="en-US" smtClean="0"/>
              <a:pPr/>
              <a:t>2/17/2013</a:t>
            </a:fld>
            <a:endParaRPr lang="en-US" dirty="0"/>
          </a:p>
        </p:txBody>
      </p:sp>
      <p:sp>
        <p:nvSpPr>
          <p:cNvPr id="17" name="Footer Placeholder 16"/>
          <p:cNvSpPr>
            <a:spLocks noGrp="1"/>
          </p:cNvSpPr>
          <p:nvPr>
            <p:ph type="ftr" sz="quarter" idx="11"/>
          </p:nvPr>
        </p:nvSpPr>
        <p:spPr>
          <a:xfrm>
            <a:off x="2085393" y="236538"/>
            <a:ext cx="5867400" cy="365125"/>
          </a:xfrm>
        </p:spPr>
        <p:txBody>
          <a:bodyPr/>
          <a:lstStyle>
            <a:lvl1pPr algn="r">
              <a:defRPr>
                <a:solidFill>
                  <a:schemeClr val="tx2"/>
                </a:solidFill>
              </a:defRPr>
            </a:lvl1pPr>
          </a:lstStyle>
          <a:p>
            <a:endParaRPr lang="en-US" dirty="0"/>
          </a:p>
        </p:txBody>
      </p:sp>
      <p:sp>
        <p:nvSpPr>
          <p:cNvPr id="29" name="Slide Number Placeholder 28"/>
          <p:cNvSpPr>
            <a:spLocks noGrp="1"/>
          </p:cNvSpPr>
          <p:nvPr>
            <p:ph type="sldNum" sz="quarter" idx="12"/>
          </p:nvPr>
        </p:nvSpPr>
        <p:spPr>
          <a:xfrm>
            <a:off x="8001000" y="228600"/>
            <a:ext cx="838200" cy="381000"/>
          </a:xfrm>
        </p:spPr>
        <p:txBody>
          <a:bodyPr/>
          <a:lstStyle>
            <a:lvl1pPr>
              <a:defRPr>
                <a:solidFill>
                  <a:schemeClr val="tx2"/>
                </a:solidFill>
              </a:defRPr>
            </a:lvl1pPr>
          </a:lstStyle>
          <a:p>
            <a:fld id="{565CDDCD-A020-49A9-9358-D0CBF43BA761}" type="slidenum">
              <a:rPr lang="en-US" smtClean="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3F2BDECB-B88A-440C-9718-E90A30B39BA0}" type="datetimeFigureOut">
              <a:rPr lang="en-US" smtClean="0"/>
              <a:pPr/>
              <a:t>2/17/2013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65CDDCD-A020-49A9-9358-D0CBF43BA761}"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1"/>
      </p:bgRef>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609600"/>
            <a:ext cx="2057400" cy="55165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609600"/>
            <a:ext cx="5562600" cy="5516564"/>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6553200" y="6248402"/>
            <a:ext cx="2209800" cy="365125"/>
          </a:xfrm>
        </p:spPr>
        <p:txBody>
          <a:bodyPr/>
          <a:lstStyle/>
          <a:p>
            <a:fld id="{3F2BDECB-B88A-440C-9718-E90A30B39BA0}" type="datetimeFigureOut">
              <a:rPr lang="en-US" smtClean="0"/>
              <a:pPr/>
              <a:t>2/17/2013</a:t>
            </a:fld>
            <a:endParaRPr lang="en-US" dirty="0"/>
          </a:p>
        </p:txBody>
      </p:sp>
      <p:sp>
        <p:nvSpPr>
          <p:cNvPr id="5" name="Footer Placeholder 4"/>
          <p:cNvSpPr>
            <a:spLocks noGrp="1"/>
          </p:cNvSpPr>
          <p:nvPr>
            <p:ph type="ftr" sz="quarter" idx="11"/>
          </p:nvPr>
        </p:nvSpPr>
        <p:spPr>
          <a:xfrm>
            <a:off x="457201" y="6248207"/>
            <a:ext cx="5573483" cy="365125"/>
          </a:xfrm>
        </p:spPr>
        <p:txBody>
          <a:bodyPr/>
          <a:lstStyle/>
          <a:p>
            <a:endParaRPr lang="en-US" dirty="0"/>
          </a:p>
        </p:txBody>
      </p:sp>
      <p:sp>
        <p:nvSpPr>
          <p:cNvPr id="7" name="Rectangle 6"/>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8" name="Rectangle 7"/>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9" name="Rectangle 8"/>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6" name="Slide Number Placeholder 5"/>
          <p:cNvSpPr>
            <a:spLocks noGrp="1"/>
          </p:cNvSpPr>
          <p:nvPr>
            <p:ph type="sldNum" sz="quarter" idx="12"/>
          </p:nvPr>
        </p:nvSpPr>
        <p:spPr>
          <a:xfrm rot="5400000">
            <a:off x="5989638" y="144462"/>
            <a:ext cx="533400" cy="244476"/>
          </a:xfrm>
        </p:spPr>
        <p:txBody>
          <a:bodyPr/>
          <a:lstStyle/>
          <a:p>
            <a:fld id="{565CDDCD-A020-49A9-9358-D0CBF43BA761}" type="slidenum">
              <a:rPr lang="en-US" smtClean="0"/>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12648" y="228600"/>
            <a:ext cx="8153400" cy="990600"/>
          </a:xfrm>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3F2BDECB-B88A-440C-9718-E90A30B39BA0}" type="datetimeFigureOut">
              <a:rPr lang="en-US" smtClean="0"/>
              <a:pPr/>
              <a:t>2/17/2013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565CDDCD-A020-49A9-9358-D0CBF43BA761}" type="slidenum">
              <a:rPr lang="en-US" smtClean="0"/>
              <a:pPr/>
              <a:t>‹#›</a:t>
            </a:fld>
            <a:endParaRPr lang="en-US" dirty="0"/>
          </a:p>
        </p:txBody>
      </p:sp>
      <p:sp>
        <p:nvSpPr>
          <p:cNvPr id="8" name="Content Placeholder 7"/>
          <p:cNvSpPr>
            <a:spLocks noGrp="1"/>
          </p:cNvSpPr>
          <p:nvPr>
            <p:ph sz="quarter" idx="1"/>
          </p:nvPr>
        </p:nvSpPr>
        <p:spPr>
          <a:xfrm>
            <a:off x="612648" y="1600200"/>
            <a:ext cx="8153400" cy="44958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371600"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7" name="Rectangle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8" name="Rectangle 7"/>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9" name="Rectangle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en-US" smtClean="0"/>
              <a:t>Click to edit Master title style</a:t>
            </a:r>
            <a:endParaRPr kumimoji="0" lang="en-US"/>
          </a:p>
        </p:txBody>
      </p:sp>
      <p:sp>
        <p:nvSpPr>
          <p:cNvPr id="12" name="Date Placeholder 11"/>
          <p:cNvSpPr>
            <a:spLocks noGrp="1"/>
          </p:cNvSpPr>
          <p:nvPr>
            <p:ph type="dt" sz="half" idx="10"/>
          </p:nvPr>
        </p:nvSpPr>
        <p:spPr/>
        <p:txBody>
          <a:bodyPr/>
          <a:lstStyle/>
          <a:p>
            <a:fld id="{3F2BDECB-B88A-440C-9718-E90A30B39BA0}" type="datetimeFigureOut">
              <a:rPr lang="en-US" smtClean="0"/>
              <a:pPr/>
              <a:t>2/17/2013</a:t>
            </a:fld>
            <a:endParaRPr lang="en-US" dirty="0"/>
          </a:p>
        </p:txBody>
      </p:sp>
      <p:sp>
        <p:nvSpPr>
          <p:cNvPr id="13" name="Slide Number Placeholder 12"/>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fld id="{565CDDCD-A020-49A9-9358-D0CBF43BA761}" type="slidenum">
              <a:rPr lang="en-US" smtClean="0"/>
              <a:pPr/>
              <a:t>‹#›</a:t>
            </a:fld>
            <a:endParaRPr lang="en-US" dirty="0"/>
          </a:p>
        </p:txBody>
      </p:sp>
      <p:sp>
        <p:nvSpPr>
          <p:cNvPr id="14" name="Footer Placeholder 13"/>
          <p:cNvSpPr>
            <a:spLocks noGrp="1"/>
          </p:cNvSpPr>
          <p:nvPr>
            <p:ph type="ftr" sz="quarter" idx="12"/>
          </p:nvPr>
        </p:nvSpPr>
        <p:spPr/>
        <p:txBody>
          <a:bodyPr/>
          <a:lstStyle/>
          <a:p>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9" name="Content Placeholder 8"/>
          <p:cNvSpPr>
            <a:spLocks noGrp="1"/>
          </p:cNvSpPr>
          <p:nvPr>
            <p:ph sz="quarter" idx="1"/>
          </p:nvPr>
        </p:nvSpPr>
        <p:spPr>
          <a:xfrm>
            <a:off x="609600"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844901"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8" name="Date Placeholder 7"/>
          <p:cNvSpPr>
            <a:spLocks noGrp="1"/>
          </p:cNvSpPr>
          <p:nvPr>
            <p:ph type="dt" sz="half" idx="15"/>
          </p:nvPr>
        </p:nvSpPr>
        <p:spPr/>
        <p:txBody>
          <a:bodyPr rtlCol="0"/>
          <a:lstStyle/>
          <a:p>
            <a:fld id="{3F2BDECB-B88A-440C-9718-E90A30B39BA0}" type="datetimeFigureOut">
              <a:rPr lang="en-US" smtClean="0"/>
              <a:pPr/>
              <a:t>2/17/2013</a:t>
            </a:fld>
            <a:endParaRPr lang="en-US" dirty="0"/>
          </a:p>
        </p:txBody>
      </p:sp>
      <p:sp>
        <p:nvSpPr>
          <p:cNvPr id="10" name="Slide Number Placeholder 9"/>
          <p:cNvSpPr>
            <a:spLocks noGrp="1"/>
          </p:cNvSpPr>
          <p:nvPr>
            <p:ph type="sldNum" sz="quarter" idx="16"/>
          </p:nvPr>
        </p:nvSpPr>
        <p:spPr/>
        <p:txBody>
          <a:bodyPr rtlCol="0"/>
          <a:lstStyle/>
          <a:p>
            <a:fld id="{565CDDCD-A020-49A9-9358-D0CBF43BA761}" type="slidenum">
              <a:rPr lang="en-US" smtClean="0"/>
              <a:pPr/>
              <a:t>‹#›</a:t>
            </a:fld>
            <a:endParaRPr lang="en-US" dirty="0"/>
          </a:p>
        </p:txBody>
      </p:sp>
      <p:sp>
        <p:nvSpPr>
          <p:cNvPr id="12" name="Footer Placeholder 11"/>
          <p:cNvSpPr>
            <a:spLocks noGrp="1"/>
          </p:cNvSpPr>
          <p:nvPr>
            <p:ph type="ftr" sz="quarter" idx="17"/>
          </p:nvPr>
        </p:nvSpPr>
        <p:spPr/>
        <p:txBody>
          <a:bodyPr rtlCol="0"/>
          <a:lstStyle/>
          <a:p>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0" y="273050"/>
            <a:ext cx="8153400" cy="869950"/>
          </a:xfrm>
        </p:spPr>
        <p:txBody>
          <a:bodyPr anchor="ctr"/>
          <a:lstStyle>
            <a:lvl1pPr>
              <a:defRPr/>
            </a:lvl1pPr>
          </a:lstStyle>
          <a:p>
            <a:r>
              <a:rPr kumimoji="0" lang="en-US" smtClean="0"/>
              <a:t>Click to edit Master title style</a:t>
            </a:r>
            <a:endParaRPr kumimoji="0" lang="en-US"/>
          </a:p>
        </p:txBody>
      </p:sp>
      <p:sp>
        <p:nvSpPr>
          <p:cNvPr id="11" name="Content Placeholder 10"/>
          <p:cNvSpPr>
            <a:spLocks noGrp="1"/>
          </p:cNvSpPr>
          <p:nvPr>
            <p:ph sz="quarter" idx="2"/>
          </p:nvPr>
        </p:nvSpPr>
        <p:spPr>
          <a:xfrm>
            <a:off x="609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800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5"/>
          </p:nvPr>
        </p:nvSpPr>
        <p:spPr/>
        <p:txBody>
          <a:bodyPr rtlCol="0"/>
          <a:lstStyle/>
          <a:p>
            <a:fld id="{3F2BDECB-B88A-440C-9718-E90A30B39BA0}" type="datetimeFigureOut">
              <a:rPr lang="en-US" smtClean="0"/>
              <a:pPr/>
              <a:t>2/17/2013</a:t>
            </a:fld>
            <a:endParaRPr lang="en-US" dirty="0"/>
          </a:p>
        </p:txBody>
      </p:sp>
      <p:sp>
        <p:nvSpPr>
          <p:cNvPr id="12" name="Slide Number Placeholder 11"/>
          <p:cNvSpPr>
            <a:spLocks noGrp="1"/>
          </p:cNvSpPr>
          <p:nvPr>
            <p:ph type="sldNum" sz="quarter" idx="16"/>
          </p:nvPr>
        </p:nvSpPr>
        <p:spPr/>
        <p:txBody>
          <a:bodyPr rtlCol="0"/>
          <a:lstStyle/>
          <a:p>
            <a:fld id="{565CDDCD-A020-49A9-9358-D0CBF43BA761}" type="slidenum">
              <a:rPr lang="en-US" smtClean="0"/>
              <a:pPr/>
              <a:t>‹#›</a:t>
            </a:fld>
            <a:endParaRPr lang="en-US" dirty="0"/>
          </a:p>
        </p:txBody>
      </p:sp>
      <p:sp>
        <p:nvSpPr>
          <p:cNvPr id="14" name="Footer Placeholder 13"/>
          <p:cNvSpPr>
            <a:spLocks noGrp="1"/>
          </p:cNvSpPr>
          <p:nvPr>
            <p:ph type="ftr" sz="quarter" idx="17"/>
          </p:nvPr>
        </p:nvSpPr>
        <p:spPr/>
        <p:txBody>
          <a:bodyPr rtlCol="0"/>
          <a:lstStyle/>
          <a:p>
            <a:endParaRPr lang="en-US" dirty="0"/>
          </a:p>
        </p:txBody>
      </p:sp>
      <p:sp>
        <p:nvSpPr>
          <p:cNvPr id="16" name="Text Placeholder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5" name="Text Placeholder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3F2BDECB-B88A-440C-9718-E90A30B39BA0}" type="datetimeFigureOut">
              <a:rPr lang="en-US" smtClean="0"/>
              <a:pPr/>
              <a:t>2/17/2013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lvl1pPr>
              <a:defRPr>
                <a:solidFill>
                  <a:srgbClr val="FFFFFF"/>
                </a:solidFill>
              </a:defRPr>
            </a:lvl1pPr>
          </a:lstStyle>
          <a:p>
            <a:fld id="{565CDDCD-A020-49A9-9358-D0CBF43BA761}"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F2BDECB-B88A-440C-9718-E90A30B39BA0}" type="datetimeFigureOut">
              <a:rPr lang="en-US" smtClean="0"/>
              <a:pPr/>
              <a:t>2/17/2013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a:xfrm>
            <a:off x="0" y="6248400"/>
            <a:ext cx="533400" cy="381000"/>
          </a:xfrm>
        </p:spPr>
        <p:txBody>
          <a:bodyPr/>
          <a:lstStyle>
            <a:lvl1pPr>
              <a:defRPr>
                <a:solidFill>
                  <a:schemeClr val="tx2"/>
                </a:solidFill>
              </a:defRPr>
            </a:lvl1pPr>
          </a:lstStyle>
          <a:p>
            <a:fld id="{565CDDCD-A020-49A9-9358-D0CBF43BA761}"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8077200" cy="869950"/>
          </a:xfrm>
        </p:spPr>
        <p:txBody>
          <a:bodyPr anchor="ctr"/>
          <a:lstStyle>
            <a:lvl1pPr algn="l">
              <a:buNone/>
              <a:defRPr sz="4400" b="0"/>
            </a:lvl1p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3F2BDECB-B88A-440C-9718-E90A30B39BA0}" type="datetimeFigureOut">
              <a:rPr lang="en-US" smtClean="0"/>
              <a:pPr/>
              <a:t>2/17/2013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lvl1pPr>
              <a:defRPr>
                <a:solidFill>
                  <a:srgbClr val="FFFFFF"/>
                </a:solidFill>
              </a:defRPr>
            </a:lvl1pPr>
          </a:lstStyle>
          <a:p>
            <a:fld id="{565CDDCD-A020-49A9-9358-D0CBF43BA761}" type="slidenum">
              <a:rPr lang="en-US" smtClean="0"/>
              <a:pPr/>
              <a:t>‹#›</a:t>
            </a:fld>
            <a:endParaRPr lang="en-US" dirty="0"/>
          </a:p>
        </p:txBody>
      </p:sp>
      <p:sp>
        <p:nvSpPr>
          <p:cNvPr id="3" name="Text Placeholder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9" name="Content Placeholder 8"/>
          <p:cNvSpPr>
            <a:spLocks noGrp="1"/>
          </p:cNvSpPr>
          <p:nvPr>
            <p:ph sz="quarter" idx="1"/>
          </p:nvPr>
        </p:nvSpPr>
        <p:spPr>
          <a:xfrm>
            <a:off x="2362200" y="1752600"/>
            <a:ext cx="6400800" cy="4419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3">
        <a:schemeClr val="bg2"/>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8" name="Rectangle 7"/>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9" name="Rectangle 8"/>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0" name="Rectangle 9"/>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en-US" smtClean="0"/>
              <a:t>Click to edit Master title style</a:t>
            </a:r>
            <a:endParaRPr kumimoji="0" lang="en-US"/>
          </a:p>
        </p:txBody>
      </p:sp>
      <p:sp>
        <p:nvSpPr>
          <p:cNvPr id="11" name="Rectangle 10"/>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2" name="Date Placeholder 11"/>
          <p:cNvSpPr>
            <a:spLocks noGrp="1"/>
          </p:cNvSpPr>
          <p:nvPr>
            <p:ph type="dt" sz="half" idx="10"/>
          </p:nvPr>
        </p:nvSpPr>
        <p:spPr>
          <a:xfrm>
            <a:off x="6248400" y="6248400"/>
            <a:ext cx="2667000" cy="365125"/>
          </a:xfrm>
        </p:spPr>
        <p:txBody>
          <a:bodyPr rtlCol="0"/>
          <a:lstStyle/>
          <a:p>
            <a:fld id="{3F2BDECB-B88A-440C-9718-E90A30B39BA0}" type="datetimeFigureOut">
              <a:rPr lang="en-US" smtClean="0"/>
              <a:pPr/>
              <a:t>2/17/2013</a:t>
            </a:fld>
            <a:endParaRPr lang="en-US" dirty="0"/>
          </a:p>
        </p:txBody>
      </p:sp>
      <p:sp>
        <p:nvSpPr>
          <p:cNvPr id="13" name="Slide Number Placeholder 12"/>
          <p:cNvSpPr>
            <a:spLocks noGrp="1"/>
          </p:cNvSpPr>
          <p:nvPr>
            <p:ph type="sldNum" sz="quarter" idx="11"/>
          </p:nvPr>
        </p:nvSpPr>
        <p:spPr>
          <a:xfrm>
            <a:off x="0" y="4667249"/>
            <a:ext cx="1447800" cy="663578"/>
          </a:xfrm>
        </p:spPr>
        <p:txBody>
          <a:bodyPr rtlCol="0"/>
          <a:lstStyle>
            <a:lvl1pPr>
              <a:defRPr sz="2800"/>
            </a:lvl1pPr>
          </a:lstStyle>
          <a:p>
            <a:fld id="{565CDDCD-A020-49A9-9358-D0CBF43BA761}" type="slidenum">
              <a:rPr lang="en-US" smtClean="0"/>
              <a:pPr/>
              <a:t>‹#›</a:t>
            </a:fld>
            <a:endParaRPr lang="en-US" dirty="0"/>
          </a:p>
        </p:txBody>
      </p:sp>
      <p:sp>
        <p:nvSpPr>
          <p:cNvPr id="14" name="Footer Placeholder 13"/>
          <p:cNvSpPr>
            <a:spLocks noGrp="1"/>
          </p:cNvSpPr>
          <p:nvPr>
            <p:ph type="ftr" sz="quarter" idx="12"/>
          </p:nvPr>
        </p:nvSpPr>
        <p:spPr>
          <a:xfrm>
            <a:off x="1600200" y="6248206"/>
            <a:ext cx="4572000" cy="365125"/>
          </a:xfrm>
        </p:spPr>
        <p:txBody>
          <a:bodyPr rtlCol="0"/>
          <a:lstStyle/>
          <a:p>
            <a:endParaRPr lang="en-US" dirty="0"/>
          </a:p>
        </p:txBody>
      </p:sp>
      <p:sp>
        <p:nvSpPr>
          <p:cNvPr id="3" name="Picture Placeholder 2"/>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en-US" dirty="0" smtClean="0"/>
              <a:t>Click icon to add picture</a:t>
            </a:r>
            <a:endParaRPr kumimoji="0" lang="en-US" dirty="0"/>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609600" y="228600"/>
            <a:ext cx="8153400" cy="990600"/>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fld id="{3F2BDECB-B88A-440C-9718-E90A30B39BA0}" type="datetimeFigureOut">
              <a:rPr lang="en-US" smtClean="0"/>
              <a:pPr/>
              <a:t>2/17/2013</a:t>
            </a:fld>
            <a:endParaRPr lang="en-US" dirty="0"/>
          </a:p>
        </p:txBody>
      </p:sp>
      <p:sp>
        <p:nvSpPr>
          <p:cNvPr id="3" name="Footer Placeholder 2"/>
          <p:cNvSpPr>
            <a:spLocks noGrp="1"/>
          </p:cNvSpPr>
          <p:nvPr>
            <p:ph type="ftr" sz="quarter" idx="3"/>
          </p:nvPr>
        </p:nvSpPr>
        <p:spPr>
          <a:xfrm>
            <a:off x="609600" y="6248206"/>
            <a:ext cx="5421083" cy="365125"/>
          </a:xfrm>
          <a:prstGeom prst="rect">
            <a:avLst/>
          </a:prstGeom>
        </p:spPr>
        <p:txBody>
          <a:bodyPr vert="horz" anchor="ctr"/>
          <a:lstStyle>
            <a:lvl1pPr algn="r" eaLnBrk="1" latinLnBrk="0" hangingPunct="1">
              <a:defRPr kumimoji="0" sz="1400">
                <a:solidFill>
                  <a:schemeClr val="tx2"/>
                </a:solidFill>
              </a:defRPr>
            </a:lvl1pPr>
          </a:lstStyle>
          <a:p>
            <a:endParaRPr lang="en-US" dirty="0"/>
          </a:p>
        </p:txBody>
      </p:sp>
      <p:sp>
        <p:nvSpPr>
          <p:cNvPr id="7" name="Rectangle 6"/>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8" name="Rectangle 7"/>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9" name="Rectangle 8"/>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fld id="{565CDDCD-A020-49A9-9358-D0CBF43BA761}"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2" Type="http://schemas.openxmlformats.org/officeDocument/2006/relationships/hyperlink" Target="http://www.youtube.com/watch?v=ZhuUubxlRkw"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oxforddictionaries.com/definition/american_english/egoism?region=us#m_en_us1243309"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www.iep.utm.edu/nihilism/"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www.public.asu.edu/~jvanasu/Anti-Foundationalism.htm" TargetMode="External"/><Relationship Id="rId2" Type="http://schemas.openxmlformats.org/officeDocument/2006/relationships/hyperlink" Target="http://www.iep.utm.edu/nihilism/"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plato.stanford.edu/entries/existentialism/"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5" Type="http://schemas.openxmlformats.org/officeDocument/2006/relationships/hyperlink" Target="http://www.youtube.com/watch?v=JrdEMERq8MA" TargetMode="External"/><Relationship Id="rId4" Type="http://schemas.openxmlformats.org/officeDocument/2006/relationships/hyperlink" Target="http://www.youtube.com/watch?v=L2Wx230gYJw"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www.youtube.com/watch?v=3_jRZ5FIYt8" TargetMode="External"/><Relationship Id="rId2" Type="http://schemas.openxmlformats.org/officeDocument/2006/relationships/hyperlink" Target="http://www.youtube.com/watch?v=fSi4HHNOnd0" TargetMode="External"/><Relationship Id="rId1" Type="http://schemas.openxmlformats.org/officeDocument/2006/relationships/slideLayout" Target="../slideLayouts/slideLayout2.xml"/><Relationship Id="rId5" Type="http://schemas.openxmlformats.org/officeDocument/2006/relationships/hyperlink" Target="http://www.youtube.com/watch?feature=endscreen&amp;NR=1&amp;v=q2kxjl8MnSc" TargetMode="External"/><Relationship Id="rId4" Type="http://schemas.openxmlformats.org/officeDocument/2006/relationships/hyperlink" Target="http://www.youtube.com/watch?v=WA6ArFp5xSw" TargetMode="External"/></Relationships>
</file>

<file path=ppt/slides/_rels/slide19.xml.rels><?xml version="1.0" encoding="UTF-8" standalone="yes"?>
<Relationships xmlns="http://schemas.openxmlformats.org/package/2006/relationships"><Relationship Id="rId2" Type="http://schemas.openxmlformats.org/officeDocument/2006/relationships/hyperlink" Target="http://www.sccs.swarthmore.edu/users/00/pwillen1/lit/msysip.htm"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hyperlink" Target="http://www.youtube.com/watch?v=FozhZHuAcCs" TargetMode="External"/><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www.youtube.com/watch?v=futzi-bYW0E" TargetMode="External"/><Relationship Id="rId2" Type="http://schemas.openxmlformats.org/officeDocument/2006/relationships/hyperlink" Target="http://www.youtube.com/watch?v=CevDWRn-3-s" TargetMode="External"/><Relationship Id="rId1" Type="http://schemas.openxmlformats.org/officeDocument/2006/relationships/slideLayout" Target="../slideLayouts/slideLayout2.xml"/><Relationship Id="rId5" Type="http://schemas.openxmlformats.org/officeDocument/2006/relationships/hyperlink" Target="http://www.youtube.com/watch?v=uQr6GrgSPnw" TargetMode="External"/><Relationship Id="rId4" Type="http://schemas.openxmlformats.org/officeDocument/2006/relationships/hyperlink" Target="http://www.youtube.com/watch?v=Z-zNnq7kHMI" TargetMode="Externa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hyperlink" Target="http://www.youtube.com/watch?v=QnZ0Y4rvz6E" TargetMode="Externa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hyperlink" Target="http://www.youtube.com/watch?v=xnOLhXmhkyA&amp;feature=player_detailpage"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hyperlink" Target="http://www.youtube.com/watch?v=-eroRVQJLjo" TargetMode="External"/><Relationship Id="rId4" Type="http://schemas.openxmlformats.org/officeDocument/2006/relationships/hyperlink" Target="http://www.youtube.com/watch?v=K4GAQtGtd_0"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hyperlink" Target="http://www.npr.org/2012/08/17/158926181/a-murder-a-secret-and-a-mothers-attempt-to-atone" TargetMode="Externa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hyperlink" Target="http://www.npr.org/blogs/health/2012/08/17/158944525/would-judge-give-psychopath-with-genetic-defect-lighter-sentence" TargetMode="Externa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hyperlink" Target="http://www.npr.org/2012/11/27/163016950/from-a-calcutta-prison-to-the-classical-stage" TargetMode="Externa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ctrTitle"/>
          </p:nvPr>
        </p:nvSpPr>
        <p:spPr/>
        <p:txBody>
          <a:bodyPr/>
          <a:lstStyle/>
          <a:p>
            <a:r>
              <a:rPr lang="en-US" i="1" dirty="0" smtClean="0"/>
              <a:t>Crime and Punishment</a:t>
            </a:r>
            <a:endParaRPr lang="en-US" dirty="0"/>
          </a:p>
        </p:txBody>
      </p:sp>
      <p:sp>
        <p:nvSpPr>
          <p:cNvPr id="7" name="Subtitle 6"/>
          <p:cNvSpPr>
            <a:spLocks noGrp="1"/>
          </p:cNvSpPr>
          <p:nvPr>
            <p:ph type="subTitle" idx="1"/>
          </p:nvPr>
        </p:nvSpPr>
        <p:spPr/>
        <p:txBody>
          <a:bodyPr/>
          <a:lstStyle/>
          <a:p>
            <a:r>
              <a:rPr lang="en-US" dirty="0" smtClean="0"/>
              <a:t>by Fyodor Dostoevsky</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2200" b="1" dirty="0" smtClean="0"/>
              <a:t>Setting and Symbolism: Analyze how Dostoevsky uses setting and symbolism to express conflict and gauge the inner state of characters.</a:t>
            </a:r>
            <a:r>
              <a:rPr lang="en-US" dirty="0" smtClean="0"/>
              <a:t/>
            </a:r>
            <a:br>
              <a:rPr lang="en-US" dirty="0" smtClean="0"/>
            </a:br>
            <a:endParaRPr lang="en-US" dirty="0"/>
          </a:p>
        </p:txBody>
      </p:sp>
      <p:sp>
        <p:nvSpPr>
          <p:cNvPr id="4" name="Content Placeholder 3"/>
          <p:cNvSpPr>
            <a:spLocks noGrp="1"/>
          </p:cNvSpPr>
          <p:nvPr>
            <p:ph sz="quarter" idx="2"/>
          </p:nvPr>
        </p:nvSpPr>
        <p:spPr>
          <a:xfrm>
            <a:off x="0" y="2133600"/>
            <a:ext cx="4497388" cy="4724400"/>
          </a:xfrm>
          <a:ln w="76200">
            <a:solidFill>
              <a:schemeClr val="tx1"/>
            </a:solidFill>
          </a:ln>
        </p:spPr>
        <p:txBody>
          <a:bodyPr/>
          <a:lstStyle/>
          <a:p>
            <a:pPr>
              <a:buNone/>
            </a:pPr>
            <a:endParaRPr lang="en-US" dirty="0" smtClean="0"/>
          </a:p>
        </p:txBody>
      </p:sp>
      <p:sp>
        <p:nvSpPr>
          <p:cNvPr id="6" name="Content Placeholder 5"/>
          <p:cNvSpPr>
            <a:spLocks noGrp="1"/>
          </p:cNvSpPr>
          <p:nvPr>
            <p:ph sz="quarter" idx="4"/>
          </p:nvPr>
        </p:nvSpPr>
        <p:spPr>
          <a:xfrm>
            <a:off x="4645025" y="2133600"/>
            <a:ext cx="4498975" cy="4724400"/>
          </a:xfrm>
          <a:ln w="76200">
            <a:solidFill>
              <a:schemeClr val="tx1"/>
            </a:solidFill>
          </a:ln>
        </p:spPr>
        <p:txBody>
          <a:bodyPr/>
          <a:lstStyle/>
          <a:p>
            <a:pPr>
              <a:buNone/>
            </a:pPr>
            <a:endParaRPr lang="en-US" dirty="0"/>
          </a:p>
        </p:txBody>
      </p:sp>
      <p:sp>
        <p:nvSpPr>
          <p:cNvPr id="3" name="Text Placeholder 2"/>
          <p:cNvSpPr>
            <a:spLocks noGrp="1"/>
          </p:cNvSpPr>
          <p:nvPr>
            <p:ph type="body" sz="quarter" idx="1"/>
          </p:nvPr>
        </p:nvSpPr>
        <p:spPr>
          <a:xfrm>
            <a:off x="0" y="1524000"/>
            <a:ext cx="4497388" cy="533400"/>
          </a:xfrm>
        </p:spPr>
        <p:txBody>
          <a:bodyPr>
            <a:normAutofit/>
          </a:bodyPr>
          <a:lstStyle/>
          <a:p>
            <a:r>
              <a:rPr lang="en-US" dirty="0" smtClean="0"/>
              <a:t>Direct Reference/Quote</a:t>
            </a:r>
            <a:endParaRPr lang="en-US" dirty="0"/>
          </a:p>
        </p:txBody>
      </p:sp>
      <p:sp>
        <p:nvSpPr>
          <p:cNvPr id="5" name="Text Placeholder 4"/>
          <p:cNvSpPr>
            <a:spLocks noGrp="1"/>
          </p:cNvSpPr>
          <p:nvPr>
            <p:ph type="body" sz="quarter" idx="3"/>
          </p:nvPr>
        </p:nvSpPr>
        <p:spPr>
          <a:xfrm>
            <a:off x="4648200" y="1524000"/>
            <a:ext cx="4495800" cy="533400"/>
          </a:xfrm>
        </p:spPr>
        <p:txBody>
          <a:bodyPr/>
          <a:lstStyle/>
          <a:p>
            <a:r>
              <a:rPr lang="en-US" dirty="0" smtClean="0"/>
              <a:t>Interpretation</a:t>
            </a: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Character Names  </a:t>
            </a:r>
            <a:endParaRPr lang="en-US" dirty="0"/>
          </a:p>
        </p:txBody>
      </p:sp>
      <p:sp>
        <p:nvSpPr>
          <p:cNvPr id="4" name="Content Placeholder 3"/>
          <p:cNvSpPr>
            <a:spLocks noGrp="1"/>
          </p:cNvSpPr>
          <p:nvPr>
            <p:ph sz="quarter" idx="1"/>
          </p:nvPr>
        </p:nvSpPr>
        <p:spPr/>
        <p:txBody>
          <a:bodyPr>
            <a:normAutofit/>
          </a:bodyPr>
          <a:lstStyle/>
          <a:p>
            <a:r>
              <a:rPr lang="en-US" sz="5400" b="1" dirty="0"/>
              <a:t>See handout. </a:t>
            </a:r>
            <a:endParaRPr lang="en-US" sz="5400" dirty="0" smtClean="0"/>
          </a:p>
          <a:p>
            <a:r>
              <a:rPr lang="en-US" sz="5400" dirty="0" smtClean="0">
                <a:hlinkClick r:id="rId2"/>
              </a:rPr>
              <a:t>http</a:t>
            </a:r>
            <a:r>
              <a:rPr lang="en-US" sz="5400" dirty="0">
                <a:hlinkClick r:id="rId2"/>
              </a:rPr>
              <a:t>://www.youtube.com/watch?v=ZhuUubxlRkw</a:t>
            </a:r>
            <a:endParaRPr lang="en-US" sz="5400" dirty="0"/>
          </a:p>
          <a:p>
            <a:pPr marL="0" indent="0">
              <a:buNone/>
            </a:pPr>
            <a:endParaRPr lang="en-US" sz="5400" dirty="0"/>
          </a:p>
        </p:txBody>
      </p:sp>
    </p:spTree>
    <p:extLst>
      <p:ext uri="{BB962C8B-B14F-4D97-AF65-F5344CB8AC3E}">
        <p14:creationId xmlns:p14="http://schemas.microsoft.com/office/powerpoint/2010/main" val="288564595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Raskolnikov vs. Raskolnikov </a:t>
            </a:r>
            <a:endParaRPr lang="en-US" dirty="0"/>
          </a:p>
        </p:txBody>
      </p:sp>
      <p:sp>
        <p:nvSpPr>
          <p:cNvPr id="3" name="Text Placeholder 2"/>
          <p:cNvSpPr>
            <a:spLocks noGrp="1"/>
          </p:cNvSpPr>
          <p:nvPr>
            <p:ph type="body" sz="quarter" idx="1"/>
          </p:nvPr>
        </p:nvSpPr>
        <p:spPr>
          <a:xfrm>
            <a:off x="0" y="1524000"/>
            <a:ext cx="4495800" cy="639762"/>
          </a:xfrm>
        </p:spPr>
        <p:txBody>
          <a:bodyPr>
            <a:normAutofit/>
          </a:bodyPr>
          <a:lstStyle/>
          <a:p>
            <a:r>
              <a:rPr lang="en-US" dirty="0" smtClean="0"/>
              <a:t>Cold, premeditated, insensitive</a:t>
            </a:r>
            <a:endParaRPr lang="en-US" dirty="0"/>
          </a:p>
        </p:txBody>
      </p:sp>
      <p:sp>
        <p:nvSpPr>
          <p:cNvPr id="5" name="Text Placeholder 4"/>
          <p:cNvSpPr>
            <a:spLocks noGrp="1"/>
          </p:cNvSpPr>
          <p:nvPr>
            <p:ph type="body" sz="quarter" idx="3"/>
          </p:nvPr>
        </p:nvSpPr>
        <p:spPr>
          <a:xfrm>
            <a:off x="4648200" y="1524000"/>
            <a:ext cx="4495800" cy="639762"/>
          </a:xfrm>
        </p:spPr>
        <p:txBody>
          <a:bodyPr/>
          <a:lstStyle/>
          <a:p>
            <a:r>
              <a:rPr lang="en-US" dirty="0" smtClean="0"/>
              <a:t>Warm, impulsive, generous</a:t>
            </a:r>
            <a:endParaRPr lang="en-US" dirty="0"/>
          </a:p>
        </p:txBody>
      </p:sp>
      <p:sp>
        <p:nvSpPr>
          <p:cNvPr id="4" name="Content Placeholder 3"/>
          <p:cNvSpPr>
            <a:spLocks noGrp="1"/>
          </p:cNvSpPr>
          <p:nvPr>
            <p:ph sz="quarter" idx="2"/>
          </p:nvPr>
        </p:nvSpPr>
        <p:spPr>
          <a:xfrm>
            <a:off x="0" y="2133600"/>
            <a:ext cx="4495800" cy="4724400"/>
          </a:xfrm>
          <a:ln w="76200">
            <a:solidFill>
              <a:schemeClr val="tx1"/>
            </a:solidFill>
          </a:ln>
        </p:spPr>
        <p:txBody>
          <a:bodyPr/>
          <a:lstStyle/>
          <a:p>
            <a:pPr marL="0" indent="0">
              <a:buNone/>
            </a:pPr>
            <a:endParaRPr lang="en-US" dirty="0"/>
          </a:p>
        </p:txBody>
      </p:sp>
      <p:sp>
        <p:nvSpPr>
          <p:cNvPr id="6" name="Content Placeholder 5"/>
          <p:cNvSpPr>
            <a:spLocks noGrp="1"/>
          </p:cNvSpPr>
          <p:nvPr>
            <p:ph sz="quarter" idx="4"/>
          </p:nvPr>
        </p:nvSpPr>
        <p:spPr>
          <a:xfrm>
            <a:off x="4648200" y="2133600"/>
            <a:ext cx="4495800" cy="4724400"/>
          </a:xfrm>
          <a:ln w="76200">
            <a:solidFill>
              <a:schemeClr val="tx1"/>
            </a:solidFill>
          </a:ln>
        </p:spPr>
        <p:txBody>
          <a:bodyPr/>
          <a:lstStyle/>
          <a:p>
            <a:pPr marL="0" indent="0">
              <a:buNone/>
            </a:pPr>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Important Philosophies: The </a:t>
            </a:r>
            <a:r>
              <a:rPr lang="en-US" i="1" dirty="0" smtClean="0"/>
              <a:t>–isms</a:t>
            </a:r>
            <a:endParaRPr lang="en-US" i="1" dirty="0"/>
          </a:p>
        </p:txBody>
      </p:sp>
      <p:sp>
        <p:nvSpPr>
          <p:cNvPr id="3" name="Content Placeholder 2"/>
          <p:cNvSpPr>
            <a:spLocks noGrp="1"/>
          </p:cNvSpPr>
          <p:nvPr>
            <p:ph sz="quarter" idx="1"/>
          </p:nvPr>
        </p:nvSpPr>
        <p:spPr/>
        <p:txBody>
          <a:bodyPr/>
          <a:lstStyle/>
          <a:p>
            <a:r>
              <a:rPr lang="en-US" dirty="0"/>
              <a:t>Egoism</a:t>
            </a:r>
          </a:p>
          <a:p>
            <a:r>
              <a:rPr lang="en-US" dirty="0" smtClean="0"/>
              <a:t>Nihilism </a:t>
            </a:r>
          </a:p>
          <a:p>
            <a:r>
              <a:rPr lang="en-US" dirty="0" smtClean="0"/>
              <a:t>Existentialism</a:t>
            </a:r>
            <a:endParaRPr lang="en-US" dirty="0"/>
          </a:p>
          <a:p>
            <a:r>
              <a:rPr lang="en-US" dirty="0" smtClean="0"/>
              <a:t>Nietzsche’s Ubermensch </a:t>
            </a:r>
            <a:endParaRPr lang="en-US" dirty="0"/>
          </a:p>
          <a:p>
            <a:r>
              <a:rPr lang="en-US" dirty="0" smtClean="0"/>
              <a:t>Utilitarianism</a:t>
            </a:r>
          </a:p>
          <a:p>
            <a:endParaRPr lang="en-US" dirty="0"/>
          </a:p>
        </p:txBody>
      </p:sp>
    </p:spTree>
    <p:extLst>
      <p:ext uri="{BB962C8B-B14F-4D97-AF65-F5344CB8AC3E}">
        <p14:creationId xmlns:p14="http://schemas.microsoft.com/office/powerpoint/2010/main" val="153032406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marL="0" indent="0" algn="ctr"/>
            <a:r>
              <a:rPr lang="en-US" sz="3600" dirty="0" smtClean="0"/>
              <a:t>Egoism vs. Egotism</a:t>
            </a:r>
            <a:br>
              <a:rPr lang="en-US" sz="3600" dirty="0" smtClean="0"/>
            </a:br>
            <a:r>
              <a:rPr lang="en-US" sz="1300" dirty="0"/>
              <a:t>“Egoism.” </a:t>
            </a:r>
            <a:r>
              <a:rPr lang="en-US" sz="1300" i="1" dirty="0"/>
              <a:t>Oxford Dictionaries. </a:t>
            </a:r>
            <a:r>
              <a:rPr lang="en-US" sz="1300" dirty="0"/>
              <a:t>2012. Oxford University Press. Web. 17 Aug. 2012. </a:t>
            </a:r>
            <a:br>
              <a:rPr lang="en-US" sz="1300" dirty="0"/>
            </a:br>
            <a:r>
              <a:rPr lang="en-US" sz="1300" dirty="0">
                <a:hlinkClick r:id="rId2"/>
              </a:rPr>
              <a:t>http://oxforddictionaries.com/definition/american_english/egoism?region=us#m_en_us1243309</a:t>
            </a:r>
            <a:r>
              <a:rPr lang="en-US" sz="1300" dirty="0"/>
              <a:t>   </a:t>
            </a:r>
            <a:endParaRPr lang="en-US" sz="3600" dirty="0"/>
          </a:p>
        </p:txBody>
      </p:sp>
      <p:sp>
        <p:nvSpPr>
          <p:cNvPr id="3" name="Content Placeholder 2"/>
          <p:cNvSpPr>
            <a:spLocks noGrp="1"/>
          </p:cNvSpPr>
          <p:nvPr>
            <p:ph sz="quarter" idx="1"/>
          </p:nvPr>
        </p:nvSpPr>
        <p:spPr>
          <a:xfrm>
            <a:off x="152400" y="1600200"/>
            <a:ext cx="8839200" cy="5105400"/>
          </a:xfrm>
        </p:spPr>
        <p:txBody>
          <a:bodyPr>
            <a:normAutofit fontScale="92500" lnSpcReduction="20000"/>
          </a:bodyPr>
          <a:lstStyle/>
          <a:p>
            <a:r>
              <a:rPr lang="en-US" dirty="0"/>
              <a:t>The words </a:t>
            </a:r>
            <a:r>
              <a:rPr lang="en-US" b="1" dirty="0"/>
              <a:t>egoism</a:t>
            </a:r>
            <a:r>
              <a:rPr lang="en-US" dirty="0"/>
              <a:t> and </a:t>
            </a:r>
            <a:r>
              <a:rPr lang="en-US" b="1" dirty="0"/>
              <a:t>egotism</a:t>
            </a:r>
            <a:r>
              <a:rPr lang="en-US" dirty="0"/>
              <a:t> are frequently confused, as though interchangeable, but there are distinctions worth noting. Both words derive from Latin </a:t>
            </a:r>
            <a:r>
              <a:rPr lang="en-US" i="1" dirty="0"/>
              <a:t>ego</a:t>
            </a:r>
            <a:r>
              <a:rPr lang="en-US" dirty="0"/>
              <a:t> (‘I’), the first-person singular pronoun. </a:t>
            </a:r>
            <a:endParaRPr lang="en-US" dirty="0" smtClean="0"/>
          </a:p>
          <a:p>
            <a:r>
              <a:rPr lang="en-US" b="1" dirty="0" smtClean="0"/>
              <a:t>Egotism</a:t>
            </a:r>
            <a:r>
              <a:rPr lang="en-US" dirty="0"/>
              <a:t>, the more commonly used term , denotes an excessive sense of self-importance, too-frequent use of the word ‘I,’ and general arrogance and boastfulness. </a:t>
            </a:r>
            <a:endParaRPr lang="en-US" dirty="0" smtClean="0"/>
          </a:p>
          <a:p>
            <a:r>
              <a:rPr lang="en-US" b="1" dirty="0" smtClean="0"/>
              <a:t>Egoism</a:t>
            </a:r>
            <a:r>
              <a:rPr lang="en-US" dirty="0"/>
              <a:t>, a more subtle term , is perhaps best left to ethicists, for whom it denotes a view or theory of moral behavior in which self-interest is the root of moral conduct. </a:t>
            </a:r>
            <a:endParaRPr lang="en-US" dirty="0" smtClean="0"/>
          </a:p>
          <a:p>
            <a:r>
              <a:rPr lang="en-US" dirty="0" smtClean="0"/>
              <a:t>An </a:t>
            </a:r>
            <a:r>
              <a:rPr lang="en-US" b="1" dirty="0"/>
              <a:t>egoist</a:t>
            </a:r>
            <a:r>
              <a:rPr lang="en-US" dirty="0"/>
              <a:t>, </a:t>
            </a:r>
            <a:r>
              <a:rPr lang="en-US" dirty="0" smtClean="0"/>
              <a:t>then, might </a:t>
            </a:r>
            <a:r>
              <a:rPr lang="en-US" dirty="0"/>
              <a:t>devote considerable attention to introspection, but could be modest about it, whereas an </a:t>
            </a:r>
            <a:r>
              <a:rPr lang="en-US" b="1" dirty="0"/>
              <a:t>egotist</a:t>
            </a:r>
            <a:r>
              <a:rPr lang="en-US" dirty="0"/>
              <a:t> would have an exaggerated sense of the importance of his or her self-analysis, and would have to tell </a:t>
            </a:r>
            <a:r>
              <a:rPr lang="en-US" dirty="0" smtClean="0"/>
              <a:t>everyone. </a:t>
            </a:r>
          </a:p>
          <a:p>
            <a:endParaRPr lang="en-US" dirty="0"/>
          </a:p>
        </p:txBody>
      </p:sp>
    </p:spTree>
    <p:extLst>
      <p:ext uri="{BB962C8B-B14F-4D97-AF65-F5344CB8AC3E}">
        <p14:creationId xmlns:p14="http://schemas.microsoft.com/office/powerpoint/2010/main" val="354689028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 y="228600"/>
            <a:ext cx="8991600" cy="990600"/>
          </a:xfrm>
        </p:spPr>
        <p:txBody>
          <a:bodyPr>
            <a:normAutofit fontScale="90000"/>
          </a:bodyPr>
          <a:lstStyle/>
          <a:p>
            <a:pPr marL="0" indent="0" algn="ctr"/>
            <a:r>
              <a:rPr lang="en-US" sz="4000" b="1" dirty="0" smtClean="0"/>
              <a:t>Nihilism</a:t>
            </a:r>
            <a:r>
              <a:rPr lang="en-US" sz="3600" b="1" dirty="0" smtClean="0"/>
              <a:t/>
            </a:r>
            <a:br>
              <a:rPr lang="en-US" sz="3600" b="1" dirty="0" smtClean="0"/>
            </a:br>
            <a:r>
              <a:rPr lang="en-US" sz="1600" dirty="0" smtClean="0"/>
              <a:t>Pratt</a:t>
            </a:r>
            <a:r>
              <a:rPr lang="en-US" sz="1600" dirty="0"/>
              <a:t>, Alan. (3 May 2005). Nihilism. </a:t>
            </a:r>
            <a:r>
              <a:rPr lang="en-US" sz="1600" i="1" dirty="0"/>
              <a:t>Internet Encyclopedia of Philosophy</a:t>
            </a:r>
            <a:r>
              <a:rPr lang="en-US" sz="1600" dirty="0"/>
              <a:t>. Retrieved on 19 Nov. 2012 from </a:t>
            </a:r>
            <a:r>
              <a:rPr lang="en-US" sz="1600" dirty="0">
                <a:hlinkClick r:id="rId2"/>
              </a:rPr>
              <a:t>http://www.iep.utm.edu/nihilism/</a:t>
            </a:r>
            <a:r>
              <a:rPr lang="en-US" sz="1600" dirty="0"/>
              <a:t>. </a:t>
            </a:r>
            <a:endParaRPr lang="en-US" sz="3600" b="1" dirty="0"/>
          </a:p>
        </p:txBody>
      </p:sp>
      <p:sp>
        <p:nvSpPr>
          <p:cNvPr id="3" name="Content Placeholder 2"/>
          <p:cNvSpPr>
            <a:spLocks noGrp="1"/>
          </p:cNvSpPr>
          <p:nvPr>
            <p:ph sz="quarter" idx="1"/>
          </p:nvPr>
        </p:nvSpPr>
        <p:spPr>
          <a:xfrm>
            <a:off x="152400" y="1524000"/>
            <a:ext cx="8839200" cy="4648200"/>
          </a:xfrm>
        </p:spPr>
        <p:txBody>
          <a:bodyPr>
            <a:normAutofit fontScale="25000" lnSpcReduction="20000"/>
          </a:bodyPr>
          <a:lstStyle/>
          <a:p>
            <a:pPr marL="0" indent="0">
              <a:buNone/>
            </a:pPr>
            <a:r>
              <a:rPr lang="en-US" sz="7200" dirty="0"/>
              <a:t>“Nihilism” comes from the Latin </a:t>
            </a:r>
            <a:r>
              <a:rPr lang="en-US" sz="7200" i="1" dirty="0"/>
              <a:t>nihil</a:t>
            </a:r>
            <a:r>
              <a:rPr lang="en-US" sz="7200" dirty="0"/>
              <a:t>, or nothing, which means not anything, that which does not exist. It appears in the verb “annihilate,” meaning to bring to nothing, to destroy completely. Early in the nineteenth century, Friedrich Jacobi used the word to negatively characterize transcendental idealism. It only became popularized, however, after its appearance in Ivan Turgenev’s novel </a:t>
            </a:r>
            <a:r>
              <a:rPr lang="en-US" sz="7200" i="1" dirty="0"/>
              <a:t>Fathers and Sons </a:t>
            </a:r>
            <a:r>
              <a:rPr lang="en-US" sz="7200" dirty="0"/>
              <a:t>(1862) where he used “nihilism” to describe the </a:t>
            </a:r>
            <a:r>
              <a:rPr lang="en-US" sz="7200" dirty="0" smtClean="0"/>
              <a:t>crude scientism espoused </a:t>
            </a:r>
            <a:r>
              <a:rPr lang="en-US" sz="7200" dirty="0"/>
              <a:t>by his character Bazarov who preaches a creed of total </a:t>
            </a:r>
            <a:r>
              <a:rPr lang="en-US" sz="7200" dirty="0" smtClean="0"/>
              <a:t>negation.</a:t>
            </a:r>
          </a:p>
          <a:p>
            <a:pPr marL="0" indent="0">
              <a:buNone/>
            </a:pPr>
            <a:endParaRPr lang="en-US" sz="7200" dirty="0"/>
          </a:p>
          <a:p>
            <a:pPr marL="0" indent="0">
              <a:buNone/>
            </a:pPr>
            <a:r>
              <a:rPr lang="en-US" sz="7200" dirty="0" smtClean="0"/>
              <a:t>In </a:t>
            </a:r>
            <a:r>
              <a:rPr lang="en-US" sz="7200" dirty="0"/>
              <a:t>Russia, nihilism became identified with a loosely organized revolutionary movement </a:t>
            </a:r>
            <a:r>
              <a:rPr lang="en-US" sz="7200" dirty="0" smtClean="0"/>
              <a:t>(1860-1917</a:t>
            </a:r>
            <a:r>
              <a:rPr lang="en-US" sz="7200" dirty="0"/>
              <a:t>) that rejected the authority of the state, church, and family. In his early writing, anarchist leader Mikhael Bakunin (1814-1876) composed the notorious entreaty still identified with nihilism: “Let us put our trust in the eternal spirit which destroys and annihilates only because it is the unsearchable and eternally creative source of all life–the passion for destruction is also a creative passion!” (</a:t>
            </a:r>
            <a:r>
              <a:rPr lang="en-US" sz="7200" i="1" dirty="0"/>
              <a:t>Reaction in Germany</a:t>
            </a:r>
            <a:r>
              <a:rPr lang="en-US" sz="7200" dirty="0"/>
              <a:t>, 1842). The movement advocated a social arrangement based on rationalism and materialism as the sole source of knowledge and individual freedom as the highest goal. By rejecting man’s spiritual essence in favor of a solely materialistic one, nihilists denounced God and religious authority as antithetical to freedom. The movement eventually deteriorated into an ethos of subversion, destruction, and anarchy, and by the late 1870s, a nihilist was anyone associated with clandestine political groups advocating terrorism and assassination</a:t>
            </a:r>
            <a:r>
              <a:rPr lang="en-US" sz="7200" dirty="0" smtClean="0"/>
              <a:t>.</a:t>
            </a:r>
          </a:p>
          <a:p>
            <a:pPr marL="0" indent="0">
              <a:buNone/>
            </a:pPr>
            <a:endParaRPr lang="en-US" dirty="0"/>
          </a:p>
        </p:txBody>
      </p:sp>
    </p:spTree>
    <p:extLst>
      <p:ext uri="{BB962C8B-B14F-4D97-AF65-F5344CB8AC3E}">
        <p14:creationId xmlns:p14="http://schemas.microsoft.com/office/powerpoint/2010/main" val="148271168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228600"/>
            <a:ext cx="8839200" cy="990600"/>
          </a:xfrm>
        </p:spPr>
        <p:txBody>
          <a:bodyPr>
            <a:normAutofit fontScale="90000"/>
          </a:bodyPr>
          <a:lstStyle/>
          <a:p>
            <a:pPr algn="ctr"/>
            <a:r>
              <a:rPr lang="en-US" sz="4000" b="1" dirty="0"/>
              <a:t>Nihilism</a:t>
            </a:r>
            <a:r>
              <a:rPr lang="en-US" sz="7200" b="1" dirty="0"/>
              <a:t/>
            </a:r>
            <a:br>
              <a:rPr lang="en-US" sz="7200" b="1" dirty="0"/>
            </a:br>
            <a:r>
              <a:rPr lang="en-US" sz="1600" dirty="0"/>
              <a:t>Pratt, Alan. (3 May 2005). Nihilism. </a:t>
            </a:r>
            <a:r>
              <a:rPr lang="en-US" sz="1600" i="1" dirty="0"/>
              <a:t>Internet Encyclopedia of Philosophy</a:t>
            </a:r>
            <a:r>
              <a:rPr lang="en-US" sz="1600" dirty="0"/>
              <a:t>. Retrieved on 19 Nov. 2012 from </a:t>
            </a:r>
            <a:r>
              <a:rPr lang="en-US" sz="1600" dirty="0">
                <a:hlinkClick r:id="rId2"/>
              </a:rPr>
              <a:t>http://www.iep.utm.edu/nihilism/</a:t>
            </a:r>
            <a:r>
              <a:rPr lang="en-US" sz="1600" dirty="0"/>
              <a:t>. </a:t>
            </a:r>
            <a:endParaRPr lang="en-US" sz="1600" b="1" dirty="0"/>
          </a:p>
        </p:txBody>
      </p:sp>
      <p:sp>
        <p:nvSpPr>
          <p:cNvPr id="3" name="Content Placeholder 2"/>
          <p:cNvSpPr>
            <a:spLocks noGrp="1"/>
          </p:cNvSpPr>
          <p:nvPr>
            <p:ph sz="quarter" idx="1"/>
          </p:nvPr>
        </p:nvSpPr>
        <p:spPr>
          <a:xfrm>
            <a:off x="152400" y="1600200"/>
            <a:ext cx="8839200" cy="5105400"/>
          </a:xfrm>
        </p:spPr>
        <p:txBody>
          <a:bodyPr>
            <a:normAutofit fontScale="85000" lnSpcReduction="20000"/>
          </a:bodyPr>
          <a:lstStyle/>
          <a:p>
            <a:pPr marL="0" indent="0">
              <a:lnSpc>
                <a:spcPct val="110000"/>
              </a:lnSpc>
              <a:spcBef>
                <a:spcPts val="0"/>
              </a:spcBef>
              <a:buNone/>
            </a:pPr>
            <a:r>
              <a:rPr lang="en-US" sz="2600" dirty="0"/>
              <a:t>Nihilism is the belief that all values are baseless and that nothing can be known or communicated. It is often associated with extreme pessimism and a </a:t>
            </a:r>
            <a:r>
              <a:rPr lang="en-US" sz="2600" dirty="0" smtClean="0"/>
              <a:t>radical skepticism that </a:t>
            </a:r>
            <a:r>
              <a:rPr lang="en-US" sz="2600" dirty="0"/>
              <a:t>condemns existence. A true nihilist would believe in nothing, have no loyalties, and no purpose other than, perhaps, an impulse to destroy. While few philosophers would claim to be nihilists, nihilism is most often associated with </a:t>
            </a:r>
            <a:r>
              <a:rPr lang="en-US" sz="2600" dirty="0" smtClean="0"/>
              <a:t>Friedrich Nietzsche who </a:t>
            </a:r>
            <a:r>
              <a:rPr lang="en-US" sz="2600" dirty="0"/>
              <a:t>argued that its corrosive effects would eventually destroy all moral, religious, and metaphysical convictions and precipitate the greatest crisis in human history. In the 20th century, nihilistic </a:t>
            </a:r>
            <a:r>
              <a:rPr lang="en-US" sz="2600" dirty="0" smtClean="0"/>
              <a:t>themes–epistemological failure</a:t>
            </a:r>
            <a:r>
              <a:rPr lang="en-US" sz="2600" dirty="0"/>
              <a:t>, value destruction, and cosmic purposelessness–have preoccupied artists, social critics, and philosophers. Mid-century, for example, the existentialists helped popularize tenets of nihilism in their attempts to blunt its destructive potential. By the end of the century, existential despair as a response to nihilism gave way to an attitude of indifference, often associated with </a:t>
            </a:r>
            <a:r>
              <a:rPr lang="en-US" sz="2600" i="1" dirty="0" smtClean="0"/>
              <a:t>antifoundationalism</a:t>
            </a:r>
            <a:r>
              <a:rPr lang="en-US" sz="2600" dirty="0" smtClean="0"/>
              <a:t>*. </a:t>
            </a:r>
          </a:p>
          <a:p>
            <a:pPr marL="0" indent="0">
              <a:lnSpc>
                <a:spcPct val="110000"/>
              </a:lnSpc>
              <a:spcBef>
                <a:spcPts val="0"/>
              </a:spcBef>
              <a:buNone/>
            </a:pPr>
            <a:endParaRPr lang="en-US" sz="1400" i="1" dirty="0" smtClean="0"/>
          </a:p>
          <a:p>
            <a:pPr marL="0" indent="0">
              <a:lnSpc>
                <a:spcPct val="110000"/>
              </a:lnSpc>
              <a:spcBef>
                <a:spcPts val="0"/>
              </a:spcBef>
              <a:buNone/>
            </a:pPr>
            <a:r>
              <a:rPr lang="en-US" sz="1400" i="1" dirty="0" smtClean="0"/>
              <a:t>*Antifoundationalism</a:t>
            </a:r>
            <a:r>
              <a:rPr lang="en-US" sz="1400" dirty="0" smtClean="0"/>
              <a:t> is a philosophy that rejects the </a:t>
            </a:r>
            <a:r>
              <a:rPr lang="en-US" sz="1400" dirty="0"/>
              <a:t>idea of a single unified whole in which everything is </a:t>
            </a:r>
            <a:r>
              <a:rPr lang="en-US" sz="1400" dirty="0" smtClean="0"/>
              <a:t>ultimately interrelated. An </a:t>
            </a:r>
            <a:r>
              <a:rPr lang="en-US" sz="1400" i="1" dirty="0" smtClean="0"/>
              <a:t>antifoundation-alist</a:t>
            </a:r>
            <a:r>
              <a:rPr lang="en-US" sz="1400" dirty="0" smtClean="0"/>
              <a:t> believes that </a:t>
            </a:r>
            <a:r>
              <a:rPr lang="en-US" sz="1400" dirty="0"/>
              <a:t>life is defined by personal </a:t>
            </a:r>
            <a:r>
              <a:rPr lang="en-US" sz="1400" dirty="0" smtClean="0"/>
              <a:t>experiences; therefore, </a:t>
            </a:r>
            <a:r>
              <a:rPr lang="en-US" sz="1400" dirty="0"/>
              <a:t>a person's view of life is </a:t>
            </a:r>
            <a:r>
              <a:rPr lang="en-US" sz="1400" dirty="0" smtClean="0"/>
              <a:t>an ongoing </a:t>
            </a:r>
            <a:r>
              <a:rPr lang="en-US" sz="1400" dirty="0"/>
              <a:t>self-corrective </a:t>
            </a:r>
            <a:r>
              <a:rPr lang="en-US" sz="1400" dirty="0" smtClean="0"/>
              <a:t>process in </a:t>
            </a:r>
            <a:r>
              <a:rPr lang="en-US" sz="1400" dirty="0"/>
              <a:t>which </a:t>
            </a:r>
            <a:r>
              <a:rPr lang="en-US" sz="1400" dirty="0" smtClean="0"/>
              <a:t>knowledge </a:t>
            </a:r>
            <a:r>
              <a:rPr lang="en-US" sz="1400" dirty="0"/>
              <a:t>changes with </a:t>
            </a:r>
            <a:r>
              <a:rPr lang="en-US" sz="1400" dirty="0" smtClean="0"/>
              <a:t>time</a:t>
            </a:r>
            <a:r>
              <a:rPr lang="en-US" sz="1400" dirty="0"/>
              <a:t> (from </a:t>
            </a:r>
            <a:r>
              <a:rPr lang="en-US" sz="1400" dirty="0">
                <a:hlinkClick r:id="rId3"/>
              </a:rPr>
              <a:t>http://www.public.asu.edu/~</a:t>
            </a:r>
            <a:r>
              <a:rPr lang="en-US" sz="1400" dirty="0" smtClean="0">
                <a:hlinkClick r:id="rId3"/>
              </a:rPr>
              <a:t>jvanasu/Anti-Foundationalism.htm</a:t>
            </a:r>
            <a:r>
              <a:rPr lang="en-US" sz="1400" dirty="0" smtClean="0"/>
              <a:t>) </a:t>
            </a:r>
            <a:endParaRPr lang="en-US" sz="1400" dirty="0"/>
          </a:p>
        </p:txBody>
      </p:sp>
    </p:spTree>
    <p:extLst>
      <p:ext uri="{BB962C8B-B14F-4D97-AF65-F5344CB8AC3E}">
        <p14:creationId xmlns:p14="http://schemas.microsoft.com/office/powerpoint/2010/main" val="92316287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sz="4000" dirty="0" smtClean="0"/>
              <a:t>Existentialism</a:t>
            </a:r>
            <a:r>
              <a:rPr lang="en-US" dirty="0" smtClean="0"/>
              <a:t/>
            </a:r>
            <a:br>
              <a:rPr lang="en-US" dirty="0" smtClean="0"/>
            </a:br>
            <a:r>
              <a:rPr lang="en-US" sz="1300" dirty="0" smtClean="0"/>
              <a:t>Crowell, Steven. “Existentialism.” </a:t>
            </a:r>
            <a:r>
              <a:rPr lang="en-US" sz="1300" i="1" dirty="0" smtClean="0"/>
              <a:t>Stanford Encyclopedia of Philosophy</a:t>
            </a:r>
            <a:r>
              <a:rPr lang="en-US" sz="1300" dirty="0" smtClean="0"/>
              <a:t>. 11 Oct. 2010. </a:t>
            </a:r>
            <a:r>
              <a:rPr lang="en-US" sz="1300" dirty="0"/>
              <a:t>Web. </a:t>
            </a:r>
            <a:r>
              <a:rPr lang="en-US" sz="1300" dirty="0" smtClean="0"/>
              <a:t>&lt;</a:t>
            </a:r>
            <a:r>
              <a:rPr lang="en-US" sz="1300" dirty="0" smtClean="0">
                <a:hlinkClick r:id="rId3"/>
              </a:rPr>
              <a:t>http</a:t>
            </a:r>
            <a:r>
              <a:rPr lang="en-US" sz="1300" dirty="0">
                <a:hlinkClick r:id="rId3"/>
              </a:rPr>
              <a:t>://</a:t>
            </a:r>
            <a:r>
              <a:rPr lang="en-US" sz="1300" dirty="0" smtClean="0">
                <a:hlinkClick r:id="rId3"/>
              </a:rPr>
              <a:t>plato.stanford.edu/entries/existentialism/</a:t>
            </a:r>
            <a:r>
              <a:rPr lang="en-US" sz="1300" dirty="0" smtClean="0"/>
              <a:t>&gt;.  </a:t>
            </a:r>
            <a:br>
              <a:rPr lang="en-US" sz="1300" dirty="0" smtClean="0"/>
            </a:br>
            <a:endParaRPr lang="en-US" sz="1300" dirty="0"/>
          </a:p>
        </p:txBody>
      </p:sp>
      <p:sp>
        <p:nvSpPr>
          <p:cNvPr id="3" name="Content Placeholder 2"/>
          <p:cNvSpPr>
            <a:spLocks noGrp="1"/>
          </p:cNvSpPr>
          <p:nvPr>
            <p:ph sz="quarter" idx="1"/>
          </p:nvPr>
        </p:nvSpPr>
        <p:spPr>
          <a:xfrm>
            <a:off x="152400" y="1600200"/>
            <a:ext cx="8839200" cy="5181600"/>
          </a:xfrm>
        </p:spPr>
        <p:txBody>
          <a:bodyPr>
            <a:noAutofit/>
          </a:bodyPr>
          <a:lstStyle/>
          <a:p>
            <a:r>
              <a:rPr lang="en-US" sz="1400" dirty="0" smtClean="0"/>
              <a:t>Neither the universe nor human life has any inherent or essential meaning; and absolute truth, absolute right, and absolute wrong do not exist; therefore, human beings must create their own realities and truths, their own meaning.  </a:t>
            </a:r>
          </a:p>
          <a:p>
            <a:r>
              <a:rPr lang="en-US" sz="1400" dirty="0"/>
              <a:t>D</a:t>
            </a:r>
            <a:r>
              <a:rPr lang="en-US" sz="1400" dirty="0" smtClean="0"/>
              <a:t>espite the apparent absurdity, uncertainty, and meaninglessness of the universe, the world, and human life, human beings do have the capacity as well as  the need to create meaningful lives for themselves, which can be done through philosophical inquiry and a quest for moral purpose. </a:t>
            </a:r>
            <a:endParaRPr lang="en-US" sz="1400" dirty="0"/>
          </a:p>
          <a:p>
            <a:r>
              <a:rPr lang="en-US" sz="1400" dirty="0"/>
              <a:t>H</a:t>
            </a:r>
            <a:r>
              <a:rPr lang="en-US" sz="1400" dirty="0" smtClean="0"/>
              <a:t>uman beings can rise above the absurd</a:t>
            </a:r>
            <a:r>
              <a:rPr lang="en-US" sz="1400" dirty="0"/>
              <a:t>, uncertain, and meaningless world and </a:t>
            </a:r>
            <a:r>
              <a:rPr lang="en-US" sz="1400" dirty="0" smtClean="0"/>
              <a:t>provide meaning in their lives by </a:t>
            </a:r>
            <a:r>
              <a:rPr lang="en-US" sz="1400" dirty="0"/>
              <a:t>taking personal responsibility for </a:t>
            </a:r>
            <a:r>
              <a:rPr lang="en-US" sz="1400" dirty="0" smtClean="0"/>
              <a:t>their actions; by </a:t>
            </a:r>
            <a:r>
              <a:rPr lang="en-US" sz="1400" dirty="0"/>
              <a:t>affirming the importance of human effort, honesty, and </a:t>
            </a:r>
            <a:r>
              <a:rPr lang="en-US" sz="1400" dirty="0" smtClean="0"/>
              <a:t>compassion; by saying, “Yes!”</a:t>
            </a:r>
          </a:p>
          <a:p>
            <a:r>
              <a:rPr lang="en-US" sz="1400" dirty="0" smtClean="0"/>
              <a:t>The universe </a:t>
            </a:r>
            <a:r>
              <a:rPr lang="en-US" sz="1400" dirty="0"/>
              <a:t>is </a:t>
            </a:r>
            <a:r>
              <a:rPr lang="en-US" sz="1400" dirty="0" smtClean="0"/>
              <a:t>unfathomable—enigmatic</a:t>
            </a:r>
            <a:r>
              <a:rPr lang="en-US" sz="1400" dirty="0"/>
              <a:t>, </a:t>
            </a:r>
            <a:r>
              <a:rPr lang="en-US" sz="1400" dirty="0" smtClean="0"/>
              <a:t>immeasurable, and incomprehensible. </a:t>
            </a:r>
          </a:p>
          <a:p>
            <a:r>
              <a:rPr lang="en-US" sz="1400" dirty="0" smtClean="0"/>
              <a:t>Human beings must assume ultimate responsibility for acts of freewill without any certain knowledge of what is right or wrong, good or bad. </a:t>
            </a:r>
          </a:p>
          <a:p>
            <a:r>
              <a:rPr lang="en-US" sz="1400" dirty="0"/>
              <a:t>According to Ernest Hemingway, “man is not made for defeat. A man can be destroyed but not defeated” (from </a:t>
            </a:r>
            <a:r>
              <a:rPr lang="en-US" sz="1400" i="1" dirty="0"/>
              <a:t>Old Man and the Sea</a:t>
            </a:r>
            <a:r>
              <a:rPr lang="en-US" sz="1400" dirty="0"/>
              <a:t>, p. 103).  </a:t>
            </a:r>
          </a:p>
          <a:p>
            <a:r>
              <a:rPr lang="en-US" sz="1400" dirty="0"/>
              <a:t>According to Brian Idle, “Life is quite absurd/And death's the final word/You must always face the curtain with a bow./(What have you got to lose?/You know, you come from nothing - you're going back to nothing./What have you lost? Nothing!)/Always look on the bright side of life” (from Monty Python’s </a:t>
            </a:r>
            <a:r>
              <a:rPr lang="en-US" sz="1400" i="1" dirty="0"/>
              <a:t>The Life of Brian</a:t>
            </a:r>
            <a:r>
              <a:rPr lang="en-US" sz="1400" dirty="0"/>
              <a:t>). </a:t>
            </a:r>
          </a:p>
          <a:p>
            <a:pPr lvl="1"/>
            <a:r>
              <a:rPr lang="en-US" sz="1400" dirty="0">
                <a:hlinkClick r:id="rId4"/>
              </a:rPr>
              <a:t>http://www.youtube.com/watch?v=L2Wx230gYJw</a:t>
            </a:r>
            <a:endParaRPr lang="en-US" sz="1400" dirty="0"/>
          </a:p>
          <a:p>
            <a:pPr lvl="1"/>
            <a:r>
              <a:rPr lang="en-US" sz="1400" dirty="0">
                <a:hlinkClick r:id="rId5"/>
              </a:rPr>
              <a:t>http://www.youtube.com/watch?v=JrdEMERq8MA</a:t>
            </a:r>
            <a:endParaRPr lang="en-US" sz="1400" dirty="0"/>
          </a:p>
          <a:p>
            <a:r>
              <a:rPr lang="en-US" sz="1400" dirty="0"/>
              <a:t>For Jean-Paul Sartre, a human being “is what it is not and is not what it is.” </a:t>
            </a:r>
          </a:p>
        </p:txBody>
      </p:sp>
    </p:spTree>
    <p:extLst>
      <p:ext uri="{BB962C8B-B14F-4D97-AF65-F5344CB8AC3E}">
        <p14:creationId xmlns:p14="http://schemas.microsoft.com/office/powerpoint/2010/main" val="129994971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304800"/>
            <a:ext cx="8610600" cy="762000"/>
          </a:xfrm>
        </p:spPr>
        <p:txBody>
          <a:bodyPr>
            <a:normAutofit/>
          </a:bodyPr>
          <a:lstStyle/>
          <a:p>
            <a:r>
              <a:rPr lang="en-US" sz="3600" dirty="0" smtClean="0"/>
              <a:t>Who am I? What am I? What do I stand for? </a:t>
            </a:r>
            <a:endParaRPr lang="en-US" sz="3600" dirty="0"/>
          </a:p>
        </p:txBody>
      </p:sp>
      <p:sp>
        <p:nvSpPr>
          <p:cNvPr id="3" name="Content Placeholder 2"/>
          <p:cNvSpPr>
            <a:spLocks noGrp="1"/>
          </p:cNvSpPr>
          <p:nvPr>
            <p:ph sz="quarter" idx="1"/>
          </p:nvPr>
        </p:nvSpPr>
        <p:spPr>
          <a:xfrm>
            <a:off x="228600" y="1600200"/>
            <a:ext cx="8686800" cy="5181600"/>
          </a:xfrm>
        </p:spPr>
        <p:txBody>
          <a:bodyPr>
            <a:noAutofit/>
          </a:bodyPr>
          <a:lstStyle/>
          <a:p>
            <a:r>
              <a:rPr lang="en-US" sz="2200" dirty="0"/>
              <a:t>For Jean-Paul Sartre, a human being “is what it is not and is not what it is.” What does this quote mean? How does this quote relate to the video clip from </a:t>
            </a:r>
            <a:r>
              <a:rPr lang="en-US" sz="2200" i="1" dirty="0"/>
              <a:t>Jerry </a:t>
            </a:r>
            <a:r>
              <a:rPr lang="en-US" sz="2200" i="1" dirty="0" smtClean="0"/>
              <a:t>Maguire? </a:t>
            </a:r>
            <a:endParaRPr lang="en-US" sz="2200" dirty="0"/>
          </a:p>
          <a:p>
            <a:r>
              <a:rPr lang="en-US" sz="2200" dirty="0" smtClean="0"/>
              <a:t>Jerry </a:t>
            </a:r>
            <a:r>
              <a:rPr lang="en-US" sz="2200" dirty="0"/>
              <a:t>Maguire, Mission Statement (6:05) </a:t>
            </a:r>
            <a:r>
              <a:rPr lang="en-US" sz="2200" dirty="0">
                <a:hlinkClick r:id="rId2"/>
              </a:rPr>
              <a:t>http://</a:t>
            </a:r>
            <a:r>
              <a:rPr lang="en-US" sz="2200" dirty="0" smtClean="0">
                <a:hlinkClick r:id="rId2"/>
              </a:rPr>
              <a:t>www.youtube.com/watch?v=fSi4HHNOnd0</a:t>
            </a:r>
            <a:endParaRPr lang="en-US" sz="2200" dirty="0" smtClean="0"/>
          </a:p>
          <a:p>
            <a:r>
              <a:rPr lang="en-US" sz="2200" dirty="0" smtClean="0"/>
              <a:t>Jerry Maguire, Part 1 (12:50</a:t>
            </a:r>
            <a:r>
              <a:rPr lang="en-US" sz="2200" dirty="0"/>
              <a:t>) </a:t>
            </a:r>
            <a:r>
              <a:rPr lang="en-US" sz="2200" dirty="0">
                <a:hlinkClick r:id="rId3"/>
              </a:rPr>
              <a:t>http://</a:t>
            </a:r>
            <a:r>
              <a:rPr lang="en-US" sz="2200" dirty="0" smtClean="0">
                <a:hlinkClick r:id="rId3"/>
              </a:rPr>
              <a:t>www.youtube.com/watch?v=3_jRZ5FIYt8</a:t>
            </a:r>
            <a:endParaRPr lang="en-US" sz="2200" dirty="0" smtClean="0"/>
          </a:p>
          <a:p>
            <a:r>
              <a:rPr lang="en-US" sz="2200" dirty="0" smtClean="0"/>
              <a:t>Jerry Maguire, </a:t>
            </a:r>
            <a:r>
              <a:rPr lang="en-US" sz="2200" dirty="0"/>
              <a:t>Part 2 (12:50) </a:t>
            </a:r>
            <a:r>
              <a:rPr lang="en-US" sz="2200" dirty="0">
                <a:hlinkClick r:id="rId4"/>
              </a:rPr>
              <a:t>http://</a:t>
            </a:r>
            <a:r>
              <a:rPr lang="en-US" sz="2200" dirty="0" smtClean="0">
                <a:hlinkClick r:id="rId4"/>
              </a:rPr>
              <a:t>www.youtube.com/watch?v=WA6ArFp5xSw</a:t>
            </a:r>
            <a:endParaRPr lang="en-US" sz="2200" dirty="0" smtClean="0"/>
          </a:p>
          <a:p>
            <a:r>
              <a:rPr lang="en-US" sz="2200" dirty="0" smtClean="0"/>
              <a:t>Jerry </a:t>
            </a:r>
            <a:r>
              <a:rPr lang="en-US" sz="2200" dirty="0"/>
              <a:t>Maguire, Part 3 (12:50) </a:t>
            </a:r>
            <a:r>
              <a:rPr lang="en-US" sz="2200" dirty="0">
                <a:hlinkClick r:id="rId5"/>
              </a:rPr>
              <a:t>http://</a:t>
            </a:r>
            <a:r>
              <a:rPr lang="en-US" sz="2200" dirty="0" smtClean="0">
                <a:hlinkClick r:id="rId5"/>
              </a:rPr>
              <a:t>www.youtube.com/watch?feature=endscreen&amp;NR=1&amp;v=q2kxjl8MnSc</a:t>
            </a:r>
            <a:endParaRPr lang="en-US" sz="2200" dirty="0" smtClean="0"/>
          </a:p>
        </p:txBody>
      </p:sp>
    </p:spTree>
    <p:extLst>
      <p:ext uri="{BB962C8B-B14F-4D97-AF65-F5344CB8AC3E}">
        <p14:creationId xmlns:p14="http://schemas.microsoft.com/office/powerpoint/2010/main" val="60149352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228600"/>
            <a:ext cx="8839200" cy="990600"/>
          </a:xfrm>
        </p:spPr>
        <p:txBody>
          <a:bodyPr>
            <a:normAutofit/>
          </a:bodyPr>
          <a:lstStyle/>
          <a:p>
            <a:r>
              <a:rPr lang="en-US" dirty="0" smtClean="0"/>
              <a:t>Albert Camus’s “The Myth of Sisyphus”</a:t>
            </a:r>
            <a:endParaRPr lang="en-US" dirty="0"/>
          </a:p>
        </p:txBody>
      </p:sp>
      <p:sp>
        <p:nvSpPr>
          <p:cNvPr id="3" name="Content Placeholder 2"/>
          <p:cNvSpPr>
            <a:spLocks noGrp="1"/>
          </p:cNvSpPr>
          <p:nvPr>
            <p:ph sz="quarter" idx="1"/>
          </p:nvPr>
        </p:nvSpPr>
        <p:spPr/>
        <p:txBody>
          <a:bodyPr/>
          <a:lstStyle/>
          <a:p>
            <a:r>
              <a:rPr lang="en-US" sz="3200" dirty="0" smtClean="0"/>
              <a:t>Albert Camus’s “The Myth of Sisyphus@ </a:t>
            </a:r>
            <a:r>
              <a:rPr lang="en-US" sz="3200" dirty="0" smtClean="0">
                <a:hlinkClick r:id="rId2"/>
              </a:rPr>
              <a:t>http</a:t>
            </a:r>
            <a:r>
              <a:rPr lang="en-US" sz="3200" dirty="0">
                <a:hlinkClick r:id="rId2"/>
              </a:rPr>
              <a:t>://</a:t>
            </a:r>
            <a:r>
              <a:rPr lang="en-US" sz="3200" dirty="0" smtClean="0">
                <a:hlinkClick r:id="rId2"/>
              </a:rPr>
              <a:t>www.sccs.swarthmore.edu/users/00/pwillen1/lit/msysip.htm</a:t>
            </a:r>
            <a:r>
              <a:rPr lang="en-US" sz="3200" dirty="0" smtClean="0"/>
              <a:t>  </a:t>
            </a:r>
          </a:p>
          <a:p>
            <a:r>
              <a:rPr lang="en-US" sz="3200" dirty="0" smtClean="0"/>
              <a:t>For </a:t>
            </a:r>
            <a:r>
              <a:rPr lang="en-US" sz="3200" dirty="0"/>
              <a:t>Jean-Paul Sartre, a human being “is what it is not and is not what it is.” What does this quote mean? How does this quote relate to </a:t>
            </a:r>
            <a:r>
              <a:rPr lang="en-US" sz="3200" dirty="0" smtClean="0"/>
              <a:t>“</a:t>
            </a:r>
            <a:r>
              <a:rPr lang="en-US" sz="3200" dirty="0"/>
              <a:t>The Myth of Sisyphus” by Albert Camus? </a:t>
            </a:r>
            <a:endParaRPr lang="en-US" dirty="0"/>
          </a:p>
        </p:txBody>
      </p:sp>
    </p:spTree>
    <p:extLst>
      <p:ext uri="{BB962C8B-B14F-4D97-AF65-F5344CB8AC3E}">
        <p14:creationId xmlns:p14="http://schemas.microsoft.com/office/powerpoint/2010/main" val="155156519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563562"/>
          </a:xfrm>
        </p:spPr>
        <p:txBody>
          <a:bodyPr>
            <a:noAutofit/>
          </a:bodyPr>
          <a:lstStyle/>
          <a:p>
            <a:r>
              <a:rPr lang="en-US" sz="2400" dirty="0" smtClean="0"/>
              <a:t>Dostoevsky’s Life </a:t>
            </a:r>
            <a:endParaRPr lang="en-US" sz="2400" dirty="0"/>
          </a:p>
        </p:txBody>
      </p:sp>
      <p:sp>
        <p:nvSpPr>
          <p:cNvPr id="3" name="Content Placeholder 2"/>
          <p:cNvSpPr>
            <a:spLocks noGrp="1"/>
          </p:cNvSpPr>
          <p:nvPr>
            <p:ph sz="quarter" idx="1"/>
          </p:nvPr>
        </p:nvSpPr>
        <p:spPr>
          <a:xfrm>
            <a:off x="457200" y="1676400"/>
            <a:ext cx="8229600" cy="5029200"/>
          </a:xfrm>
        </p:spPr>
        <p:txBody>
          <a:bodyPr>
            <a:normAutofit fontScale="25000" lnSpcReduction="20000"/>
          </a:bodyPr>
          <a:lstStyle/>
          <a:p>
            <a:r>
              <a:rPr lang="en-US" sz="3600" dirty="0" smtClean="0"/>
              <a:t>October 30, 1821: Dostoevsky is born.</a:t>
            </a:r>
          </a:p>
          <a:p>
            <a:r>
              <a:rPr lang="en-US" sz="3600" dirty="0" smtClean="0"/>
              <a:t>1837: Dostoevsky is enrolled at St. Petersburg Engineering Academy; his mother dies; his father buys a small village.</a:t>
            </a:r>
          </a:p>
          <a:p>
            <a:r>
              <a:rPr lang="en-US" sz="3600" dirty="0" smtClean="0"/>
              <a:t>1843: Dostoevsky is commissioned in the Army Engineering Corps.</a:t>
            </a:r>
          </a:p>
          <a:p>
            <a:r>
              <a:rPr lang="en-US" sz="3600" dirty="0" smtClean="0"/>
              <a:t>1844: Dostoevsky resigns his commission and turns to journalism and literature.</a:t>
            </a:r>
          </a:p>
          <a:p>
            <a:r>
              <a:rPr lang="en-US" sz="3600" dirty="0" smtClean="0"/>
              <a:t>1846: Dostoevsky publishes his first novels, </a:t>
            </a:r>
            <a:r>
              <a:rPr lang="en-US" sz="3600" i="1" dirty="0" smtClean="0"/>
              <a:t>Poor Folk </a:t>
            </a:r>
            <a:r>
              <a:rPr lang="en-US" sz="3600" dirty="0" smtClean="0"/>
              <a:t>and </a:t>
            </a:r>
            <a:r>
              <a:rPr lang="en-US" sz="3600" i="1" dirty="0" smtClean="0"/>
              <a:t>The Double</a:t>
            </a:r>
            <a:r>
              <a:rPr lang="en-US" sz="3600" dirty="0" smtClean="0"/>
              <a:t>; he joins the Petrashevsky circle of reformers. </a:t>
            </a:r>
          </a:p>
          <a:p>
            <a:r>
              <a:rPr lang="en-US" sz="3600" dirty="0" smtClean="0"/>
              <a:t>1847: Serfs kill Dostoevsky’s father.</a:t>
            </a:r>
          </a:p>
          <a:p>
            <a:r>
              <a:rPr lang="en-US" sz="3600" dirty="0" smtClean="0"/>
              <a:t>1848: Karl Marx publishes </a:t>
            </a:r>
            <a:r>
              <a:rPr lang="en-US" sz="3600" i="1" dirty="0" smtClean="0"/>
              <a:t>The Communist Manifesto</a:t>
            </a:r>
            <a:r>
              <a:rPr lang="en-US" sz="3600" dirty="0" smtClean="0"/>
              <a:t>. </a:t>
            </a:r>
          </a:p>
          <a:p>
            <a:r>
              <a:rPr lang="en-US" sz="3600" dirty="0" smtClean="0"/>
              <a:t>1849: Dostoevsky is arrested for sedition (April 23); he is condemned to be shot (November 16); he receives a last-minute reprieve from the Czar Nicolas I (December 22); he is sent to a maximum security prison from 1850 to 1854; he is then sent to military exile in Siberia from 1854 to 1859.</a:t>
            </a:r>
          </a:p>
          <a:p>
            <a:r>
              <a:rPr lang="en-US" sz="3600" dirty="0" smtClean="0"/>
              <a:t>1853: Dostoevsky experiences a profound religious conversion.</a:t>
            </a:r>
          </a:p>
          <a:p>
            <a:r>
              <a:rPr lang="en-US" sz="3600" dirty="0" smtClean="0"/>
              <a:t>1855: Czar Nicolas I dies, and his son, Alexander II, becomes Czar. </a:t>
            </a:r>
          </a:p>
          <a:p>
            <a:r>
              <a:rPr lang="en-US" sz="3600" dirty="0" smtClean="0"/>
              <a:t>1857: Dostoevsky marries his first wife. </a:t>
            </a:r>
          </a:p>
          <a:p>
            <a:r>
              <a:rPr lang="en-US" sz="3600" dirty="0" smtClean="0"/>
              <a:t>1860: Dostoevsky returns to St. Petersburg.</a:t>
            </a:r>
          </a:p>
          <a:p>
            <a:r>
              <a:rPr lang="en-US" sz="3600" dirty="0" smtClean="0"/>
              <a:t>1861: Czar Alexander II frees the Serfs. </a:t>
            </a:r>
          </a:p>
          <a:p>
            <a:r>
              <a:rPr lang="en-US" sz="3600" dirty="0" smtClean="0"/>
              <a:t>1862: Dostoevsky travels in Europe; he has an affair with a young student, Apollinariya, whom he considers his intellectual equal. </a:t>
            </a:r>
          </a:p>
          <a:p>
            <a:r>
              <a:rPr lang="en-US" sz="3600" dirty="0" smtClean="0"/>
              <a:t>1864: </a:t>
            </a:r>
            <a:r>
              <a:rPr lang="en-US" sz="3600" i="1" dirty="0" smtClean="0"/>
              <a:t>Notes from the Underground</a:t>
            </a:r>
            <a:r>
              <a:rPr lang="en-US" sz="3600" dirty="0" smtClean="0"/>
              <a:t> is published; his first wife, Maria, and brother die.  </a:t>
            </a:r>
          </a:p>
          <a:p>
            <a:r>
              <a:rPr lang="en-US" sz="3600" dirty="0" smtClean="0"/>
              <a:t>1865: Dostoevsky returns to Europe; the relationship with Appolinariya ends; he gambles away what little money he has; he begins writing </a:t>
            </a:r>
            <a:r>
              <a:rPr lang="en-US" sz="3600" i="1" dirty="0" smtClean="0"/>
              <a:t>Crime and Punishment</a:t>
            </a:r>
            <a:r>
              <a:rPr lang="en-US" sz="3600" dirty="0" smtClean="0"/>
              <a:t>, which he eventually burns after returning to St. Petersburg. </a:t>
            </a:r>
          </a:p>
          <a:p>
            <a:r>
              <a:rPr lang="en-US" sz="3600" dirty="0" smtClean="0"/>
              <a:t>1866: Dostoevsky rewrites </a:t>
            </a:r>
            <a:r>
              <a:rPr lang="en-US" sz="3600" i="1" dirty="0" smtClean="0"/>
              <a:t>Crime and Punishment </a:t>
            </a:r>
            <a:r>
              <a:rPr lang="en-US" sz="3600" dirty="0" smtClean="0"/>
              <a:t>in installments for a literary magazine; with the help of a young stenographer named Anna, he writes </a:t>
            </a:r>
            <a:r>
              <a:rPr lang="en-US" sz="3600" i="1" dirty="0" smtClean="0"/>
              <a:t>The Gambler</a:t>
            </a:r>
            <a:r>
              <a:rPr lang="en-US" sz="3600" dirty="0" smtClean="0"/>
              <a:t>, which he finishes on October 30—his forty-fifth birthday. </a:t>
            </a:r>
          </a:p>
          <a:p>
            <a:r>
              <a:rPr lang="en-US" sz="3600" dirty="0" smtClean="0"/>
              <a:t>1867: Dostoevsky marries his stenographer, Anna, who is twenty-two at the time. </a:t>
            </a:r>
          </a:p>
          <a:p>
            <a:r>
              <a:rPr lang="en-US" sz="3600" dirty="0" smtClean="0"/>
              <a:t>1868: Dostoevsky’s daughter, Sofia, is born and dies within three months; </a:t>
            </a:r>
            <a:r>
              <a:rPr lang="en-US" sz="3600" i="1" dirty="0" smtClean="0"/>
              <a:t>The Idiot</a:t>
            </a:r>
            <a:r>
              <a:rPr lang="en-US" sz="3600" dirty="0" smtClean="0"/>
              <a:t> is published. </a:t>
            </a:r>
          </a:p>
          <a:p>
            <a:r>
              <a:rPr lang="en-US" sz="3600" dirty="0" smtClean="0"/>
              <a:t>1869: Dostoevsky’s daughter, Lyubov, is born.</a:t>
            </a:r>
          </a:p>
          <a:p>
            <a:r>
              <a:rPr lang="en-US" sz="3600" dirty="0" smtClean="0"/>
              <a:t>1871: Dostoevsky’s son, Fyodor, is born.  </a:t>
            </a:r>
          </a:p>
          <a:p>
            <a:r>
              <a:rPr lang="en-US" sz="3600" dirty="0" smtClean="0"/>
              <a:t>1875: Dostoevsky’s so, Alexei (Alyosha), is born.</a:t>
            </a:r>
          </a:p>
          <a:p>
            <a:r>
              <a:rPr lang="en-US" sz="3600" dirty="0" smtClean="0"/>
              <a:t>1878: Alexei (Alyosha) dies. </a:t>
            </a:r>
          </a:p>
          <a:p>
            <a:r>
              <a:rPr lang="en-US" sz="3600" dirty="0" smtClean="0"/>
              <a:t>1881: </a:t>
            </a:r>
            <a:r>
              <a:rPr lang="en-US" sz="3600" i="1" dirty="0" smtClean="0"/>
              <a:t>Brothers Karamazov</a:t>
            </a:r>
            <a:r>
              <a:rPr lang="en-US" sz="3600" dirty="0" smtClean="0"/>
              <a:t> is finished; Dostoevsky dies following an epileptic seizure (February 19); Alexander II is assassinated (March 13). </a:t>
            </a:r>
          </a:p>
          <a:p>
            <a:endParaRPr lang="en-US" sz="3200" dirty="0" smtClean="0"/>
          </a:p>
          <a:p>
            <a:endParaRPr lang="en-US" sz="3200" dirty="0" smtClean="0"/>
          </a:p>
          <a:p>
            <a:endParaRPr lang="en-US" sz="3200" dirty="0" smtClean="0"/>
          </a:p>
          <a:p>
            <a:endParaRPr lang="en-US" sz="3200" dirty="0" smtClean="0"/>
          </a:p>
          <a:p>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28600"/>
            <a:ext cx="9144000" cy="990600"/>
          </a:xfrm>
        </p:spPr>
        <p:txBody>
          <a:bodyPr>
            <a:noAutofit/>
          </a:bodyPr>
          <a:lstStyle/>
          <a:p>
            <a:pPr algn="ctr"/>
            <a:r>
              <a:rPr lang="en-US" sz="3200" dirty="0" smtClean="0"/>
              <a:t>“Invictus” (1875) </a:t>
            </a:r>
            <a:br>
              <a:rPr lang="en-US" sz="3200" dirty="0" smtClean="0"/>
            </a:br>
            <a:r>
              <a:rPr lang="en-US" sz="3200" dirty="0" smtClean="0"/>
              <a:t>by </a:t>
            </a:r>
            <a:r>
              <a:rPr lang="en-US" sz="3200" dirty="0"/>
              <a:t>William Ernest </a:t>
            </a:r>
            <a:r>
              <a:rPr lang="en-US" sz="3200" dirty="0" smtClean="0"/>
              <a:t>Henley, British Poet (1849-1903)</a:t>
            </a:r>
            <a:endParaRPr lang="en-US" sz="3200" dirty="0"/>
          </a:p>
        </p:txBody>
      </p:sp>
      <p:sp>
        <p:nvSpPr>
          <p:cNvPr id="4" name="Content Placeholder 3"/>
          <p:cNvSpPr>
            <a:spLocks noGrp="1"/>
          </p:cNvSpPr>
          <p:nvPr>
            <p:ph sz="quarter" idx="1"/>
          </p:nvPr>
        </p:nvSpPr>
        <p:spPr>
          <a:xfrm>
            <a:off x="152400" y="1589566"/>
            <a:ext cx="4572000" cy="5116034"/>
          </a:xfrm>
        </p:spPr>
        <p:txBody>
          <a:bodyPr>
            <a:normAutofit fontScale="70000" lnSpcReduction="20000"/>
          </a:bodyPr>
          <a:lstStyle/>
          <a:p>
            <a:pPr marL="0" indent="0">
              <a:buNone/>
            </a:pPr>
            <a:r>
              <a:rPr lang="en-US" dirty="0"/>
              <a:t>Out of the night that covers me,</a:t>
            </a:r>
            <a:br>
              <a:rPr lang="en-US" dirty="0"/>
            </a:br>
            <a:r>
              <a:rPr lang="en-US" dirty="0"/>
              <a:t>Black as the Pit from pole to pole,</a:t>
            </a:r>
            <a:br>
              <a:rPr lang="en-US" dirty="0"/>
            </a:br>
            <a:r>
              <a:rPr lang="en-US" dirty="0"/>
              <a:t>I thank whatever gods may be</a:t>
            </a:r>
            <a:br>
              <a:rPr lang="en-US" dirty="0"/>
            </a:br>
            <a:r>
              <a:rPr lang="en-US" dirty="0"/>
              <a:t>For my unconquerable soul.</a:t>
            </a:r>
            <a:br>
              <a:rPr lang="en-US" dirty="0"/>
            </a:br>
            <a:r>
              <a:rPr lang="en-US" dirty="0"/>
              <a:t/>
            </a:r>
            <a:br>
              <a:rPr lang="en-US" dirty="0"/>
            </a:br>
            <a:r>
              <a:rPr lang="en-US" dirty="0"/>
              <a:t>In the fell clutch of circumstance</a:t>
            </a:r>
            <a:br>
              <a:rPr lang="en-US" dirty="0"/>
            </a:br>
            <a:r>
              <a:rPr lang="en-US" dirty="0"/>
              <a:t>I have not winced nor cried aloud.</a:t>
            </a:r>
            <a:br>
              <a:rPr lang="en-US" dirty="0"/>
            </a:br>
            <a:r>
              <a:rPr lang="en-US" dirty="0"/>
              <a:t>Under the bludgeonings of chance</a:t>
            </a:r>
            <a:br>
              <a:rPr lang="en-US" dirty="0"/>
            </a:br>
            <a:r>
              <a:rPr lang="en-US" dirty="0"/>
              <a:t>My head is bloody, but unbowed.</a:t>
            </a:r>
            <a:br>
              <a:rPr lang="en-US" dirty="0"/>
            </a:br>
            <a:r>
              <a:rPr lang="en-US" dirty="0"/>
              <a:t/>
            </a:r>
            <a:br>
              <a:rPr lang="en-US" dirty="0"/>
            </a:br>
            <a:r>
              <a:rPr lang="en-US" dirty="0"/>
              <a:t>Beyond this place of wrath and tears</a:t>
            </a:r>
            <a:br>
              <a:rPr lang="en-US" dirty="0"/>
            </a:br>
            <a:r>
              <a:rPr lang="en-US" dirty="0"/>
              <a:t>Looms but the Horror of the shade,</a:t>
            </a:r>
            <a:br>
              <a:rPr lang="en-US" dirty="0"/>
            </a:br>
            <a:r>
              <a:rPr lang="en-US" dirty="0"/>
              <a:t>And yet the menace of the years</a:t>
            </a:r>
            <a:br>
              <a:rPr lang="en-US" dirty="0"/>
            </a:br>
            <a:r>
              <a:rPr lang="en-US" dirty="0"/>
              <a:t>Finds, and shall find, me unafraid.</a:t>
            </a:r>
            <a:br>
              <a:rPr lang="en-US" dirty="0"/>
            </a:br>
            <a:r>
              <a:rPr lang="en-US" dirty="0"/>
              <a:t/>
            </a:r>
            <a:br>
              <a:rPr lang="en-US" dirty="0"/>
            </a:br>
            <a:r>
              <a:rPr lang="en-US" dirty="0"/>
              <a:t>It matters not how strait the gate,</a:t>
            </a:r>
            <a:br>
              <a:rPr lang="en-US" dirty="0"/>
            </a:br>
            <a:r>
              <a:rPr lang="en-US" dirty="0"/>
              <a:t>How charged with punishments the scroll.</a:t>
            </a:r>
            <a:br>
              <a:rPr lang="en-US" dirty="0"/>
            </a:br>
            <a:r>
              <a:rPr lang="en-US" dirty="0"/>
              <a:t>I am the master of my fate:</a:t>
            </a:r>
            <a:br>
              <a:rPr lang="en-US" dirty="0"/>
            </a:br>
            <a:r>
              <a:rPr lang="en-US" dirty="0"/>
              <a:t>I am the captain of my soul. </a:t>
            </a:r>
            <a:br>
              <a:rPr lang="en-US" dirty="0"/>
            </a:br>
            <a:endParaRPr lang="en-US" dirty="0"/>
          </a:p>
          <a:p>
            <a:pPr marL="0" indent="0">
              <a:buNone/>
            </a:pPr>
            <a:endParaRPr lang="en-US" dirty="0"/>
          </a:p>
        </p:txBody>
      </p:sp>
      <p:sp>
        <p:nvSpPr>
          <p:cNvPr id="5" name="Content Placeholder 4"/>
          <p:cNvSpPr>
            <a:spLocks noGrp="1"/>
          </p:cNvSpPr>
          <p:nvPr>
            <p:ph sz="quarter" idx="2"/>
          </p:nvPr>
        </p:nvSpPr>
        <p:spPr>
          <a:xfrm>
            <a:off x="4844900" y="1589566"/>
            <a:ext cx="4070499" cy="5116034"/>
          </a:xfrm>
        </p:spPr>
        <p:txBody>
          <a:bodyPr>
            <a:normAutofit fontScale="70000" lnSpcReduction="20000"/>
          </a:bodyPr>
          <a:lstStyle/>
          <a:p>
            <a:pPr marL="0" indent="0">
              <a:buNone/>
            </a:pPr>
            <a:r>
              <a:rPr lang="en-US" dirty="0" smtClean="0"/>
              <a:t>“Invictus” read by Morgan Freeman in the movie </a:t>
            </a:r>
            <a:r>
              <a:rPr lang="en-US" i="1" dirty="0" smtClean="0"/>
              <a:t>Invictus</a:t>
            </a:r>
            <a:r>
              <a:rPr lang="en-US" i="1" dirty="0"/>
              <a:t> </a:t>
            </a:r>
            <a:r>
              <a:rPr lang="en-US" dirty="0" smtClean="0"/>
              <a:t>(2009). </a:t>
            </a:r>
          </a:p>
          <a:p>
            <a:pPr marL="0" indent="0">
              <a:buNone/>
            </a:pPr>
            <a:endParaRPr lang="en-US" i="1" dirty="0"/>
          </a:p>
          <a:p>
            <a:pPr marL="0" indent="0">
              <a:buNone/>
            </a:pPr>
            <a:r>
              <a:rPr lang="en-US" dirty="0">
                <a:hlinkClick r:id="rId2"/>
              </a:rPr>
              <a:t>http://</a:t>
            </a:r>
            <a:r>
              <a:rPr lang="en-US" dirty="0" smtClean="0">
                <a:hlinkClick r:id="rId2"/>
              </a:rPr>
              <a:t>www.youtube.com/watch?v=FozhZHuAcCs</a:t>
            </a:r>
            <a:endParaRPr lang="en-US" dirty="0" smtClean="0"/>
          </a:p>
          <a:p>
            <a:pPr marL="0" indent="0">
              <a:buNone/>
            </a:pPr>
            <a:endParaRPr lang="en-US" dirty="0"/>
          </a:p>
          <a:p>
            <a:pPr marL="0" indent="0">
              <a:buNone/>
            </a:pPr>
            <a:r>
              <a:rPr lang="en-US" sz="3200" dirty="0"/>
              <a:t>For Jean-Paul Sartre, a human being “is what it is not and is not what it is.” What does this quote mean? How does this quote relate to </a:t>
            </a:r>
            <a:r>
              <a:rPr lang="en-US" sz="3200" dirty="0" smtClean="0"/>
              <a:t>“</a:t>
            </a:r>
            <a:r>
              <a:rPr lang="en-US" sz="3200" dirty="0"/>
              <a:t>Invictus” by William </a:t>
            </a:r>
            <a:r>
              <a:rPr lang="en-US" sz="3200" dirty="0" smtClean="0"/>
              <a:t>Henley?</a:t>
            </a:r>
            <a:endParaRPr lang="en-US" dirty="0" smtClean="0"/>
          </a:p>
          <a:p>
            <a:pPr marL="0" indent="0">
              <a:buNone/>
            </a:pPr>
            <a:endParaRPr lang="en-US" dirty="0"/>
          </a:p>
          <a:p>
            <a:pPr marL="0" indent="0">
              <a:buNone/>
            </a:pPr>
            <a:endParaRPr lang="en-US" i="1" dirty="0"/>
          </a:p>
        </p:txBody>
      </p:sp>
    </p:spTree>
    <p:extLst>
      <p:ext uri="{BB962C8B-B14F-4D97-AF65-F5344CB8AC3E}">
        <p14:creationId xmlns:p14="http://schemas.microsoft.com/office/powerpoint/2010/main" val="303634101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76200" y="228600"/>
            <a:ext cx="8915400" cy="990600"/>
          </a:xfrm>
        </p:spPr>
        <p:txBody>
          <a:bodyPr>
            <a:noAutofit/>
          </a:bodyPr>
          <a:lstStyle/>
          <a:p>
            <a:r>
              <a:rPr lang="en-US" sz="3600" dirty="0"/>
              <a:t>Who am I? What am I? What do I stand for? </a:t>
            </a:r>
          </a:p>
        </p:txBody>
      </p:sp>
      <p:sp>
        <p:nvSpPr>
          <p:cNvPr id="6" name="Content Placeholder 5"/>
          <p:cNvSpPr>
            <a:spLocks noGrp="1"/>
          </p:cNvSpPr>
          <p:nvPr>
            <p:ph sz="quarter" idx="1"/>
          </p:nvPr>
        </p:nvSpPr>
        <p:spPr>
          <a:xfrm>
            <a:off x="228600" y="1600200"/>
            <a:ext cx="8763000" cy="4876800"/>
          </a:xfrm>
        </p:spPr>
        <p:txBody>
          <a:bodyPr>
            <a:normAutofit/>
          </a:bodyPr>
          <a:lstStyle/>
          <a:p>
            <a:r>
              <a:rPr lang="en-US" sz="3200" dirty="0"/>
              <a:t>For Jean-Paul Sartre, a human being “is what it is not and is not what it is.” </a:t>
            </a:r>
            <a:endParaRPr lang="en-US" sz="3200" dirty="0" smtClean="0"/>
          </a:p>
          <a:p>
            <a:r>
              <a:rPr lang="en-US" sz="3200" dirty="0" smtClean="0"/>
              <a:t>What </a:t>
            </a:r>
            <a:r>
              <a:rPr lang="en-US" sz="3200" dirty="0"/>
              <a:t>does this quote mean? </a:t>
            </a:r>
            <a:endParaRPr lang="en-US" sz="3200" dirty="0" smtClean="0"/>
          </a:p>
          <a:p>
            <a:r>
              <a:rPr lang="en-US" sz="3200" dirty="0" smtClean="0"/>
              <a:t>How </a:t>
            </a:r>
            <a:r>
              <a:rPr lang="en-US" sz="3200" dirty="0"/>
              <a:t>does this quote relate to the video clip from </a:t>
            </a:r>
            <a:r>
              <a:rPr lang="en-US" sz="3200" i="1" dirty="0"/>
              <a:t>Jerry Maguire</a:t>
            </a:r>
            <a:r>
              <a:rPr lang="en-US" sz="3200" dirty="0"/>
              <a:t>, “Invictus” by William Henley, and “The Myth of Sisyphus” by Albert Camus? </a:t>
            </a:r>
            <a:endParaRPr lang="en-US" sz="3200" dirty="0" smtClean="0"/>
          </a:p>
          <a:p>
            <a:r>
              <a:rPr lang="en-US" sz="3200" dirty="0" smtClean="0"/>
              <a:t>By </a:t>
            </a:r>
            <a:r>
              <a:rPr lang="en-US" sz="3200" dirty="0"/>
              <a:t>the way, this quote is an example of </a:t>
            </a:r>
            <a:r>
              <a:rPr lang="en-US" sz="3200" i="1" dirty="0"/>
              <a:t>chiasmus</a:t>
            </a:r>
            <a:r>
              <a:rPr lang="en-US" sz="3200" dirty="0"/>
              <a:t>.   </a:t>
            </a:r>
          </a:p>
          <a:p>
            <a:pPr marL="0" indent="0">
              <a:buNone/>
            </a:pPr>
            <a:endParaRPr lang="en-US" dirty="0"/>
          </a:p>
        </p:txBody>
      </p:sp>
    </p:spTree>
    <p:extLst>
      <p:ext uri="{BB962C8B-B14F-4D97-AF65-F5344CB8AC3E}">
        <p14:creationId xmlns:p14="http://schemas.microsoft.com/office/powerpoint/2010/main" val="313827880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Nietzsche’s Ubermensch</a:t>
            </a:r>
          </a:p>
        </p:txBody>
      </p:sp>
      <p:sp>
        <p:nvSpPr>
          <p:cNvPr id="3" name="Content Placeholder 2"/>
          <p:cNvSpPr>
            <a:spLocks noGrp="1"/>
          </p:cNvSpPr>
          <p:nvPr>
            <p:ph sz="quarter" idx="1"/>
          </p:nvPr>
        </p:nvSpPr>
        <p:spPr>
          <a:xfrm>
            <a:off x="228600" y="1600200"/>
            <a:ext cx="8763000" cy="5029200"/>
          </a:xfrm>
        </p:spPr>
        <p:txBody>
          <a:bodyPr>
            <a:normAutofit fontScale="55000" lnSpcReduction="20000"/>
          </a:bodyPr>
          <a:lstStyle/>
          <a:p>
            <a:r>
              <a:rPr lang="en-US" sz="4000" dirty="0" smtClean="0"/>
              <a:t>Handout</a:t>
            </a:r>
          </a:p>
          <a:p>
            <a:r>
              <a:rPr lang="en-US" sz="4000" dirty="0" smtClean="0"/>
              <a:t>Courage and Greatness: “Courage </a:t>
            </a:r>
            <a:r>
              <a:rPr lang="en-US" sz="4000" dirty="0"/>
              <a:t>is not a man with a gun in his hand. It's knowing you're licked before you begin but you begin anyway and you see it through no matter what. You rarely win, but sometimes you </a:t>
            </a:r>
            <a:r>
              <a:rPr lang="en-US" sz="4000" dirty="0" smtClean="0"/>
              <a:t>do” (Atticus Finch from Harper Lee’s </a:t>
            </a:r>
            <a:r>
              <a:rPr lang="en-US" sz="4000" i="1" dirty="0" smtClean="0"/>
              <a:t>To Kill a Mockingbird</a:t>
            </a:r>
            <a:r>
              <a:rPr lang="en-US" sz="4000" dirty="0" smtClean="0"/>
              <a:t>). </a:t>
            </a:r>
            <a:endParaRPr lang="en-US" sz="4000" dirty="0" smtClean="0"/>
          </a:p>
          <a:p>
            <a:r>
              <a:rPr lang="en-US" sz="4000" i="1" dirty="0" smtClean="0"/>
              <a:t>A </a:t>
            </a:r>
            <a:r>
              <a:rPr lang="en-US" sz="4000" i="1" dirty="0" smtClean="0"/>
              <a:t>Few Good Men</a:t>
            </a:r>
            <a:r>
              <a:rPr lang="en-US" sz="4000" dirty="0" smtClean="0"/>
              <a:t>, Kaffee</a:t>
            </a:r>
            <a:r>
              <a:rPr lang="en-US" sz="4000" dirty="0"/>
              <a:t> Melts </a:t>
            </a:r>
            <a:r>
              <a:rPr lang="en-US" sz="4000" dirty="0" smtClean="0"/>
              <a:t>Down: </a:t>
            </a:r>
            <a:r>
              <a:rPr lang="en-US" sz="4000" dirty="0" smtClean="0">
                <a:hlinkClick r:id="rId2"/>
              </a:rPr>
              <a:t>http</a:t>
            </a:r>
            <a:r>
              <a:rPr lang="en-US" sz="4000" dirty="0">
                <a:hlinkClick r:id="rId2"/>
              </a:rPr>
              <a:t>://</a:t>
            </a:r>
            <a:r>
              <a:rPr lang="en-US" sz="4000" dirty="0" smtClean="0">
                <a:hlinkClick r:id="rId2"/>
              </a:rPr>
              <a:t>www.youtube.com/watch?v=CevDWRn-3-s</a:t>
            </a:r>
            <a:endParaRPr lang="en-US" sz="4000" dirty="0"/>
          </a:p>
          <a:p>
            <a:r>
              <a:rPr lang="en-US" sz="4000" i="1" dirty="0" smtClean="0"/>
              <a:t>A Few Good Men</a:t>
            </a:r>
            <a:r>
              <a:rPr lang="en-US" sz="4000" dirty="0" smtClean="0"/>
              <a:t>, </a:t>
            </a:r>
            <a:r>
              <a:rPr lang="en-US" sz="4000" dirty="0"/>
              <a:t>Final </a:t>
            </a:r>
            <a:r>
              <a:rPr lang="en-US" sz="4000" dirty="0" smtClean="0"/>
              <a:t>Scene: </a:t>
            </a:r>
            <a:r>
              <a:rPr lang="en-US" sz="4000" dirty="0" smtClean="0">
                <a:hlinkClick r:id="rId3"/>
              </a:rPr>
              <a:t>http</a:t>
            </a:r>
            <a:r>
              <a:rPr lang="en-US" sz="4000" dirty="0">
                <a:hlinkClick r:id="rId3"/>
              </a:rPr>
              <a:t>://</a:t>
            </a:r>
            <a:r>
              <a:rPr lang="en-US" sz="4000" dirty="0" smtClean="0">
                <a:hlinkClick r:id="rId3"/>
              </a:rPr>
              <a:t>www.youtube.com/watch?v=futzi-bYW0E</a:t>
            </a:r>
            <a:endParaRPr lang="en-US" sz="4000" dirty="0" smtClean="0"/>
          </a:p>
          <a:p>
            <a:r>
              <a:rPr lang="en-US" sz="4000" i="1" dirty="0" smtClean="0"/>
              <a:t>Batman Begins</a:t>
            </a:r>
            <a:r>
              <a:rPr lang="en-US" sz="4000" dirty="0" smtClean="0"/>
              <a:t>, “It's </a:t>
            </a:r>
            <a:r>
              <a:rPr lang="en-US" sz="4000" dirty="0"/>
              <a:t>not who you are underneath, it's what you do that defines </a:t>
            </a:r>
            <a:r>
              <a:rPr lang="en-US" sz="4000" dirty="0" smtClean="0"/>
              <a:t>you” (1):  </a:t>
            </a:r>
            <a:r>
              <a:rPr lang="en-US" sz="4000" dirty="0" smtClean="0">
                <a:hlinkClick r:id="rId4"/>
              </a:rPr>
              <a:t>http</a:t>
            </a:r>
            <a:r>
              <a:rPr lang="en-US" sz="4000" dirty="0">
                <a:hlinkClick r:id="rId4"/>
              </a:rPr>
              <a:t>://</a:t>
            </a:r>
            <a:r>
              <a:rPr lang="en-US" sz="4000" dirty="0" smtClean="0">
                <a:hlinkClick r:id="rId4"/>
              </a:rPr>
              <a:t>www.youtube.com/watch?v=Z-zNnq7kHMI</a:t>
            </a:r>
            <a:endParaRPr lang="en-US" sz="4000" dirty="0" smtClean="0"/>
          </a:p>
          <a:p>
            <a:r>
              <a:rPr lang="en-US" sz="4000" dirty="0"/>
              <a:t>Batman </a:t>
            </a:r>
            <a:r>
              <a:rPr lang="en-US" sz="4000" dirty="0" smtClean="0"/>
              <a:t>Begins: </a:t>
            </a:r>
            <a:r>
              <a:rPr lang="en-US" sz="4000" dirty="0"/>
              <a:t>“It's not who you are underneath, it's what you do that defines you</a:t>
            </a:r>
            <a:r>
              <a:rPr lang="en-US" sz="4000" dirty="0" smtClean="0"/>
              <a:t>” (2): </a:t>
            </a:r>
            <a:r>
              <a:rPr lang="en-US" sz="4000" dirty="0" smtClean="0">
                <a:hlinkClick r:id="rId5"/>
              </a:rPr>
              <a:t>http</a:t>
            </a:r>
            <a:r>
              <a:rPr lang="en-US" sz="4000" dirty="0">
                <a:hlinkClick r:id="rId5"/>
              </a:rPr>
              <a:t>://</a:t>
            </a:r>
            <a:r>
              <a:rPr lang="en-US" sz="4000" dirty="0" smtClean="0">
                <a:hlinkClick r:id="rId5"/>
              </a:rPr>
              <a:t>www.youtube.com/watch?v=uQr6GrgSPnw</a:t>
            </a:r>
            <a:endParaRPr lang="en-US" sz="4000" dirty="0" smtClean="0"/>
          </a:p>
          <a:p>
            <a:endParaRPr lang="en-US" dirty="0" smtClean="0"/>
          </a:p>
          <a:p>
            <a:endParaRPr lang="en-US" dirty="0" smtClean="0"/>
          </a:p>
          <a:p>
            <a:endParaRPr lang="en-US" dirty="0"/>
          </a:p>
        </p:txBody>
      </p:sp>
    </p:spTree>
    <p:extLst>
      <p:ext uri="{BB962C8B-B14F-4D97-AF65-F5344CB8AC3E}">
        <p14:creationId xmlns:p14="http://schemas.microsoft.com/office/powerpoint/2010/main" val="335649483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fontScale="90000"/>
          </a:bodyPr>
          <a:lstStyle/>
          <a:p>
            <a:pPr algn="ctr"/>
            <a:r>
              <a:rPr lang="en-US" sz="2700" dirty="0" smtClean="0"/>
              <a:t>Utilitarianism</a:t>
            </a:r>
            <a:br>
              <a:rPr lang="en-US" sz="2700" dirty="0" smtClean="0"/>
            </a:br>
            <a:r>
              <a:rPr lang="en-US" sz="2200" dirty="0" smtClean="0"/>
              <a:t>“The History of Utilitarianism,” </a:t>
            </a:r>
            <a:r>
              <a:rPr lang="en-US" sz="2200" i="1" dirty="0" smtClean="0"/>
              <a:t>Stanford Encyclopedia </a:t>
            </a:r>
            <a:r>
              <a:rPr lang="en-US" sz="2200" i="1" dirty="0"/>
              <a:t>of </a:t>
            </a:r>
            <a:r>
              <a:rPr lang="en-US" sz="2200" i="1" dirty="0" smtClean="0"/>
              <a:t>Philosophy</a:t>
            </a:r>
            <a:r>
              <a:rPr lang="en-US" sz="2200" dirty="0" smtClean="0"/>
              <a:t>, @ </a:t>
            </a:r>
            <a:r>
              <a:rPr lang="en-US" sz="2200" dirty="0"/>
              <a:t>http://plato.stanford.edu/entries/utilitarianism-history/ </a:t>
            </a:r>
          </a:p>
        </p:txBody>
      </p:sp>
      <p:sp>
        <p:nvSpPr>
          <p:cNvPr id="6" name="Content Placeholder 5"/>
          <p:cNvSpPr>
            <a:spLocks noGrp="1"/>
          </p:cNvSpPr>
          <p:nvPr>
            <p:ph sz="quarter" idx="1"/>
          </p:nvPr>
        </p:nvSpPr>
        <p:spPr>
          <a:xfrm>
            <a:off x="152400" y="1600200"/>
            <a:ext cx="8839200" cy="5257800"/>
          </a:xfrm>
        </p:spPr>
        <p:txBody>
          <a:bodyPr>
            <a:normAutofit fontScale="70000" lnSpcReduction="20000"/>
          </a:bodyPr>
          <a:lstStyle/>
          <a:p>
            <a:r>
              <a:rPr lang="en-US" dirty="0"/>
              <a:t>U</a:t>
            </a:r>
            <a:r>
              <a:rPr lang="en-US" dirty="0" smtClean="0"/>
              <a:t>tilitarianism </a:t>
            </a:r>
            <a:r>
              <a:rPr lang="en-US" dirty="0"/>
              <a:t>is generally held to be the view that the morally right action is the action that produces the most good. There are many ways to spell out this general claim. One thing to note is that the theory is a form of consequentialism: the right action is understood entirely in terms of consequences produced. What distinguishes utilitarianism from egoism has to do with the scope of the relevant consequences. On the utilitarian view one ought to maximize the overall good — that is, consider the good of others as well as one's own good.</a:t>
            </a:r>
          </a:p>
          <a:p>
            <a:r>
              <a:rPr lang="en-US" dirty="0"/>
              <a:t>The Classical Utilitarians, Jeremy Bentham and John Stuart Mill, identified the good with pleasure, so, like Epicurus, were hedonists about value. They also held that we ought to maximize the good, that is, bring about </a:t>
            </a:r>
            <a:r>
              <a:rPr lang="en-US" dirty="0" smtClean="0"/>
              <a:t>“the </a:t>
            </a:r>
            <a:r>
              <a:rPr lang="en-US" dirty="0"/>
              <a:t>greatest amount of good for the greatest </a:t>
            </a:r>
            <a:r>
              <a:rPr lang="en-US" dirty="0" smtClean="0"/>
              <a:t>number.” </a:t>
            </a:r>
            <a:endParaRPr lang="en-US" dirty="0"/>
          </a:p>
          <a:p>
            <a:r>
              <a:rPr lang="en-US" dirty="0"/>
              <a:t>Utilitarianism is also distinguished by impartiality and agent-neutrality. Everyone's happiness counts the same. When one maximizes the good, it is the good </a:t>
            </a:r>
            <a:r>
              <a:rPr lang="en-US" i="1" dirty="0"/>
              <a:t>impartially</a:t>
            </a:r>
            <a:r>
              <a:rPr lang="en-US" dirty="0"/>
              <a:t> considered. My good counts for no more than anyone else's good. Further, the reason I have to promote the overall good is the same reason anyone else has to so promote the good. It is not peculiar to me.</a:t>
            </a:r>
          </a:p>
          <a:p>
            <a:r>
              <a:rPr lang="en-US" dirty="0"/>
              <a:t>All of these features of this approach to moral evaluation and/or moral decision-making have proven to be somewhat controversial and subsequent controversies have led to changes in the Classical version of the theory.</a:t>
            </a:r>
          </a:p>
          <a:p>
            <a:pPr marL="0" indent="0">
              <a:buNone/>
            </a:pPr>
            <a:endParaRPr lang="en-US" dirty="0"/>
          </a:p>
        </p:txBody>
      </p:sp>
    </p:spTree>
    <p:extLst>
      <p:ext uri="{BB962C8B-B14F-4D97-AF65-F5344CB8AC3E}">
        <p14:creationId xmlns:p14="http://schemas.microsoft.com/office/powerpoint/2010/main" val="293894384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457200" y="304800"/>
            <a:ext cx="8229600" cy="715962"/>
          </a:xfrm>
        </p:spPr>
        <p:txBody>
          <a:bodyPr>
            <a:normAutofit fontScale="90000"/>
          </a:bodyPr>
          <a:lstStyle/>
          <a:p>
            <a:r>
              <a:rPr lang="en-US" dirty="0" smtClean="0"/>
              <a:t>Part </a:t>
            </a:r>
            <a:r>
              <a:rPr lang="en-US" dirty="0" smtClean="0"/>
              <a:t>One: Questions  </a:t>
            </a:r>
            <a:endParaRPr lang="en-US" dirty="0"/>
          </a:p>
        </p:txBody>
      </p:sp>
      <p:sp>
        <p:nvSpPr>
          <p:cNvPr id="8" name="Content Placeholder 7"/>
          <p:cNvSpPr>
            <a:spLocks noGrp="1"/>
          </p:cNvSpPr>
          <p:nvPr>
            <p:ph sz="quarter" idx="1"/>
          </p:nvPr>
        </p:nvSpPr>
        <p:spPr>
          <a:xfrm>
            <a:off x="457200" y="1600200"/>
            <a:ext cx="8229600" cy="5029200"/>
          </a:xfrm>
        </p:spPr>
        <p:txBody>
          <a:bodyPr>
            <a:normAutofit fontScale="77500" lnSpcReduction="20000"/>
          </a:bodyPr>
          <a:lstStyle/>
          <a:p>
            <a:pPr marL="514350" lvl="0" indent="-514350">
              <a:buFont typeface="+mj-lt"/>
              <a:buAutoNum type="arabicPeriod"/>
            </a:pPr>
            <a:r>
              <a:rPr lang="en-US" dirty="0" smtClean="0"/>
              <a:t>Describe Raskolnikov’s relationship with Marmeladov (pp. 10-27). What does it reveal about his personality? </a:t>
            </a:r>
            <a:endParaRPr lang="en-US" dirty="0" smtClean="0"/>
          </a:p>
          <a:p>
            <a:pPr marL="514350" lvl="0" indent="-514350">
              <a:buFont typeface="+mj-lt"/>
              <a:buAutoNum type="arabicPeriod"/>
            </a:pPr>
            <a:r>
              <a:rPr lang="en-US" dirty="0" smtClean="0"/>
              <a:t>Describe </a:t>
            </a:r>
            <a:r>
              <a:rPr lang="en-US" dirty="0" smtClean="0"/>
              <a:t>Raskolnikov’s reaction to his mother’s letter regarding Dounia’s engagement (pp. 41-47). What does it reveal about his personality</a:t>
            </a:r>
            <a:r>
              <a:rPr lang="en-US" dirty="0" smtClean="0"/>
              <a:t>?—</a:t>
            </a:r>
            <a:r>
              <a:rPr lang="en-US" i="1" dirty="0" smtClean="0">
                <a:solidFill>
                  <a:srgbClr val="FF0000"/>
                </a:solidFill>
              </a:rPr>
              <a:t>Watch and discuss. </a:t>
            </a:r>
          </a:p>
          <a:p>
            <a:pPr marL="514350" lvl="0" indent="-514350">
              <a:buFont typeface="+mj-lt"/>
              <a:buAutoNum type="arabicPeriod"/>
            </a:pPr>
            <a:r>
              <a:rPr lang="en-US" dirty="0" smtClean="0"/>
              <a:t>Describe </a:t>
            </a:r>
            <a:r>
              <a:rPr lang="en-US" dirty="0" smtClean="0"/>
              <a:t>Raskolnikov’s dream (pp. 57-62). What might it symbolize? </a:t>
            </a:r>
            <a:endParaRPr lang="en-US" dirty="0" smtClean="0"/>
          </a:p>
          <a:p>
            <a:pPr marL="514350" lvl="0" indent="-514350">
              <a:buFont typeface="+mj-lt"/>
              <a:buAutoNum type="arabicPeriod"/>
            </a:pPr>
            <a:r>
              <a:rPr lang="en-US" dirty="0" smtClean="0"/>
              <a:t>Summarize </a:t>
            </a:r>
            <a:r>
              <a:rPr lang="en-US" dirty="0" smtClean="0"/>
              <a:t>the conversation Raskolnikov overhears in the tavern (pp. 66-69). What does his reaction to it reveal about his personality? </a:t>
            </a:r>
            <a:endParaRPr lang="en-US" dirty="0" smtClean="0"/>
          </a:p>
          <a:p>
            <a:pPr marL="514350" lvl="0" indent="-514350">
              <a:buFont typeface="+mj-lt"/>
              <a:buAutoNum type="arabicPeriod"/>
            </a:pPr>
            <a:r>
              <a:rPr lang="en-US" dirty="0" smtClean="0"/>
              <a:t>Compare </a:t>
            </a:r>
            <a:r>
              <a:rPr lang="en-US" dirty="0" smtClean="0"/>
              <a:t>Raskolnikov’s actions and reactions on pages 26-27 and pages 51-52.  How do these actions and reactions reveal his split personality</a:t>
            </a:r>
            <a:r>
              <a:rPr lang="en-US" dirty="0" smtClean="0"/>
              <a:t>? </a:t>
            </a:r>
            <a:endParaRPr lang="en-US" dirty="0" smtClean="0"/>
          </a:p>
          <a:p>
            <a:pPr marL="514350" lvl="0" indent="-514350">
              <a:buFont typeface="+mj-lt"/>
              <a:buAutoNum type="arabicPeriod"/>
            </a:pPr>
            <a:r>
              <a:rPr lang="en-US" dirty="0" smtClean="0"/>
              <a:t>What is Raskolnikov’s motive for murder? Defend your answer with specific evidence from the text. Cite page numbers.  </a:t>
            </a:r>
            <a:endParaRPr lang="en-US"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639762"/>
          </a:xfrm>
        </p:spPr>
        <p:txBody>
          <a:bodyPr>
            <a:normAutofit fontScale="90000"/>
          </a:bodyPr>
          <a:lstStyle/>
          <a:p>
            <a:r>
              <a:rPr lang="en-US" dirty="0" smtClean="0"/>
              <a:t>Part </a:t>
            </a:r>
            <a:r>
              <a:rPr lang="en-US" dirty="0" smtClean="0"/>
              <a:t>Two: </a:t>
            </a:r>
            <a:r>
              <a:rPr lang="en-US" dirty="0" smtClean="0"/>
              <a:t>Questions </a:t>
            </a:r>
            <a:r>
              <a:rPr lang="en-US" dirty="0" smtClean="0"/>
              <a:t> </a:t>
            </a:r>
            <a:endParaRPr lang="en-US" dirty="0"/>
          </a:p>
        </p:txBody>
      </p:sp>
      <p:sp>
        <p:nvSpPr>
          <p:cNvPr id="3" name="Content Placeholder 2"/>
          <p:cNvSpPr>
            <a:spLocks noGrp="1"/>
          </p:cNvSpPr>
          <p:nvPr>
            <p:ph sz="quarter" idx="1"/>
          </p:nvPr>
        </p:nvSpPr>
        <p:spPr>
          <a:xfrm>
            <a:off x="304800" y="1600200"/>
            <a:ext cx="8534400" cy="5105400"/>
          </a:xfrm>
        </p:spPr>
        <p:txBody>
          <a:bodyPr>
            <a:normAutofit fontScale="55000" lnSpcReduction="20000"/>
          </a:bodyPr>
          <a:lstStyle/>
          <a:p>
            <a:pPr marL="514350" indent="-514350">
              <a:buFont typeface="+mj-lt"/>
              <a:buAutoNum type="arabicPeriod"/>
            </a:pPr>
            <a:r>
              <a:rPr lang="en-US" sz="3400" dirty="0" smtClean="0"/>
              <a:t>What does Raskolnikov do with the stolen purse that is in his pocket?  What question does he ask himself about the purse?  What does this suggest about his motive? (ch. 2, pp. 111-112)</a:t>
            </a:r>
          </a:p>
          <a:p>
            <a:pPr marL="514350" indent="-514350">
              <a:buFont typeface="+mj-lt"/>
              <a:buAutoNum type="arabicPeriod"/>
            </a:pPr>
            <a:r>
              <a:rPr lang="en-US" sz="3400" dirty="0" smtClean="0"/>
              <a:t>Razumihin:</a:t>
            </a:r>
          </a:p>
          <a:p>
            <a:pPr marL="834390" lvl="1" indent="-514350">
              <a:buFont typeface="+mj-lt"/>
              <a:buAutoNum type="alphaLcPeriod"/>
            </a:pPr>
            <a:r>
              <a:rPr lang="en-US" sz="3100" dirty="0" smtClean="0"/>
              <a:t>What </a:t>
            </a:r>
            <a:r>
              <a:rPr lang="en-US" sz="3100" dirty="0" smtClean="0"/>
              <a:t>type of person is Razumihin? (ch. 2, pp. 114-115; ch. 3, p.124, </a:t>
            </a:r>
            <a:r>
              <a:rPr lang="en-US" sz="3100" dirty="0" smtClean="0"/>
              <a:t>127)</a:t>
            </a:r>
          </a:p>
          <a:p>
            <a:pPr marL="834390" lvl="1" indent="-514350">
              <a:buFont typeface="+mj-lt"/>
              <a:buAutoNum type="alphaLcPeriod"/>
            </a:pPr>
            <a:r>
              <a:rPr lang="en-US" sz="3400" dirty="0" smtClean="0"/>
              <a:t>What </a:t>
            </a:r>
            <a:r>
              <a:rPr lang="en-US" sz="3400" dirty="0" smtClean="0"/>
              <a:t>is the significance of the new clothes Razumihin purchases for Razkolnikov? (ch. 3, pp. 131-133)</a:t>
            </a:r>
          </a:p>
          <a:p>
            <a:pPr marL="514350" indent="-514350">
              <a:buFont typeface="+mj-lt"/>
              <a:buAutoNum type="arabicPeriod"/>
            </a:pPr>
            <a:r>
              <a:rPr lang="en-US" sz="3400" dirty="0" smtClean="0"/>
              <a:t>Analysis of the murder: </a:t>
            </a:r>
          </a:p>
          <a:p>
            <a:pPr marL="834390" lvl="1" indent="-514350">
              <a:buFont typeface="+mj-lt"/>
              <a:buAutoNum type="alphaLcPeriod"/>
            </a:pPr>
            <a:r>
              <a:rPr lang="en-US" sz="3100" dirty="0" smtClean="0"/>
              <a:t>Who </a:t>
            </a:r>
            <a:r>
              <a:rPr lang="en-US" sz="3100" dirty="0" smtClean="0"/>
              <a:t>is accused of committing the murder? (ch. 4, pp. </a:t>
            </a:r>
            <a:r>
              <a:rPr lang="en-US" sz="3100" dirty="0" smtClean="0"/>
              <a:t>136-140)</a:t>
            </a:r>
          </a:p>
          <a:p>
            <a:pPr marL="834390" lvl="1" indent="-514350">
              <a:buFont typeface="+mj-lt"/>
              <a:buAutoNum type="alphaLcPeriod"/>
            </a:pPr>
            <a:r>
              <a:rPr lang="en-US" sz="3400" dirty="0" smtClean="0"/>
              <a:t>What </a:t>
            </a:r>
            <a:r>
              <a:rPr lang="en-US" sz="3400" dirty="0" smtClean="0"/>
              <a:t>does Zossimov think about the murder? (ch. 4, pp. 141-144)</a:t>
            </a:r>
          </a:p>
          <a:p>
            <a:pPr marL="514350" indent="-514350">
              <a:buFont typeface="+mj-lt"/>
              <a:buAutoNum type="arabicPeriod"/>
            </a:pPr>
            <a:r>
              <a:rPr lang="en-US" sz="3400" dirty="0" smtClean="0"/>
              <a:t>What is the nature of the debate between Luzhin, Razumihin, and Raskolnikov?  What is significant about </a:t>
            </a:r>
            <a:r>
              <a:rPr lang="en-US" sz="3400" dirty="0" smtClean="0"/>
              <a:t>it</a:t>
            </a:r>
            <a:r>
              <a:rPr lang="en-US" sz="3400" dirty="0" smtClean="0"/>
              <a:t>? </a:t>
            </a:r>
            <a:r>
              <a:rPr lang="en-US" sz="3400" dirty="0" smtClean="0"/>
              <a:t>(ch</a:t>
            </a:r>
            <a:r>
              <a:rPr lang="en-US" sz="3400" dirty="0" smtClean="0"/>
              <a:t>. 5, pp. 149-151, 152-154</a:t>
            </a:r>
            <a:r>
              <a:rPr lang="en-US" sz="3400" dirty="0" smtClean="0"/>
              <a:t>)—</a:t>
            </a:r>
            <a:r>
              <a:rPr lang="en-US" sz="3400" i="1" dirty="0" smtClean="0">
                <a:solidFill>
                  <a:srgbClr val="FF0000"/>
                </a:solidFill>
              </a:rPr>
              <a:t>Watch and discuss. </a:t>
            </a:r>
            <a:endParaRPr lang="en-US" sz="3400" i="1" dirty="0" smtClean="0">
              <a:solidFill>
                <a:srgbClr val="FF0000"/>
              </a:solidFill>
            </a:endParaRPr>
          </a:p>
          <a:p>
            <a:pPr marL="514350" indent="-514350">
              <a:buFont typeface="+mj-lt"/>
              <a:buAutoNum type="arabicPeriod"/>
            </a:pPr>
            <a:r>
              <a:rPr lang="en-US" sz="3400" dirty="0" smtClean="0"/>
              <a:t>What is the nature of the debate between Raskolnikov and Zametov?  What is significant about it? (ch. 6, pp. 162-167</a:t>
            </a:r>
            <a:r>
              <a:rPr lang="en-US" sz="3400" dirty="0" smtClean="0"/>
              <a:t>)—</a:t>
            </a:r>
            <a:r>
              <a:rPr lang="en-US" sz="3400" i="1" dirty="0" smtClean="0">
                <a:solidFill>
                  <a:srgbClr val="FF0000"/>
                </a:solidFill>
              </a:rPr>
              <a:t>Watch and discuss. </a:t>
            </a:r>
            <a:endParaRPr lang="en-US" sz="3400" i="1" dirty="0" smtClean="0">
              <a:solidFill>
                <a:srgbClr val="FF0000"/>
              </a:solidFill>
            </a:endParaRPr>
          </a:p>
          <a:p>
            <a:pPr marL="514350" indent="-514350">
              <a:buFont typeface="+mj-lt"/>
              <a:buAutoNum type="arabicPeriod"/>
            </a:pPr>
            <a:r>
              <a:rPr lang="en-US" sz="3400" dirty="0" smtClean="0"/>
              <a:t>What happens to Marmeladov, how does Rasolnikov react, and what does Raskolnikov’s reaction suggest about Raskolnikov?  (ch. 7, pp. 176-195)</a:t>
            </a:r>
          </a:p>
          <a:p>
            <a:pPr>
              <a:buNone/>
            </a:pPr>
            <a:endParaRPr lang="en-US"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noAutofit/>
          </a:bodyPr>
          <a:lstStyle/>
          <a:p>
            <a:pPr algn="ctr"/>
            <a:r>
              <a:rPr lang="en-US" sz="2400" b="1" dirty="0" smtClean="0"/>
              <a:t>Harvard b</a:t>
            </a:r>
            <a:r>
              <a:rPr lang="en-US" sz="2400" b="1" dirty="0" smtClean="0"/>
              <a:t>ar scene </a:t>
            </a:r>
            <a:r>
              <a:rPr lang="en-US" sz="2400" b="1" dirty="0" smtClean="0"/>
              <a:t>in</a:t>
            </a:r>
            <a:r>
              <a:rPr lang="en-US" sz="2400" b="1" i="1" dirty="0" smtClean="0"/>
              <a:t> Good Will Hunting </a:t>
            </a:r>
            <a:r>
              <a:rPr lang="en-US" sz="2400" b="1" dirty="0" smtClean="0"/>
              <a:t>and the debate between </a:t>
            </a:r>
            <a:r>
              <a:rPr lang="en-US" sz="2400" b="1" dirty="0" smtClean="0"/>
              <a:t>Luzhin, Razumihin, and </a:t>
            </a:r>
            <a:r>
              <a:rPr lang="en-US" sz="2400" b="1" dirty="0" smtClean="0"/>
              <a:t>Razumihin in </a:t>
            </a:r>
            <a:r>
              <a:rPr lang="en-US" sz="2400" b="1" i="1" dirty="0" smtClean="0"/>
              <a:t>Crime and </a:t>
            </a:r>
            <a:r>
              <a:rPr lang="en-US" sz="2400" b="1" i="1" dirty="0" smtClean="0"/>
              <a:t>Punishment</a:t>
            </a:r>
            <a:endParaRPr lang="en-US" sz="2400" b="1" dirty="0"/>
          </a:p>
        </p:txBody>
      </p:sp>
      <p:sp>
        <p:nvSpPr>
          <p:cNvPr id="4" name="Content Placeholder 3"/>
          <p:cNvSpPr>
            <a:spLocks noGrp="1"/>
          </p:cNvSpPr>
          <p:nvPr>
            <p:ph sz="quarter" idx="1"/>
          </p:nvPr>
        </p:nvSpPr>
        <p:spPr>
          <a:xfrm>
            <a:off x="152400" y="1600200"/>
            <a:ext cx="8839200" cy="5029200"/>
          </a:xfrm>
        </p:spPr>
        <p:txBody>
          <a:bodyPr>
            <a:normAutofit/>
          </a:bodyPr>
          <a:lstStyle/>
          <a:p>
            <a:pPr>
              <a:buNone/>
            </a:pPr>
            <a:r>
              <a:rPr lang="en-US" sz="3200" b="1" dirty="0" smtClean="0"/>
              <a:t>How </a:t>
            </a:r>
            <a:r>
              <a:rPr lang="en-US" sz="3200" b="1" dirty="0"/>
              <a:t>does the debate </a:t>
            </a:r>
            <a:r>
              <a:rPr lang="en-US" sz="3200" b="1" dirty="0" smtClean="0"/>
              <a:t>scene between </a:t>
            </a:r>
            <a:r>
              <a:rPr lang="en-US" sz="3200" b="1" dirty="0"/>
              <a:t>Luzhin, Razumihin, and </a:t>
            </a:r>
            <a:r>
              <a:rPr lang="en-US" sz="3200" b="1" dirty="0" smtClean="0"/>
              <a:t>Raskolnikov </a:t>
            </a:r>
            <a:r>
              <a:rPr lang="en-US" sz="3200" b="1" dirty="0"/>
              <a:t>(ch. 5, pp. 149-151, 152-154) </a:t>
            </a:r>
            <a:r>
              <a:rPr lang="en-US" sz="3200" b="1" dirty="0" smtClean="0"/>
              <a:t>compare </a:t>
            </a:r>
            <a:r>
              <a:rPr lang="en-US" sz="3200" b="1" dirty="0"/>
              <a:t>with the </a:t>
            </a:r>
            <a:r>
              <a:rPr lang="en-US" sz="3200" b="1" dirty="0" smtClean="0"/>
              <a:t>following scene </a:t>
            </a:r>
            <a:r>
              <a:rPr lang="en-US" sz="3200" b="1" dirty="0"/>
              <a:t>from </a:t>
            </a:r>
            <a:r>
              <a:rPr lang="en-US" sz="3200" b="1" i="1" dirty="0"/>
              <a:t>Good Will Hunting</a:t>
            </a:r>
            <a:r>
              <a:rPr lang="en-US" sz="3200" b="1" dirty="0"/>
              <a:t>? </a:t>
            </a:r>
          </a:p>
          <a:p>
            <a:pPr>
              <a:buNone/>
            </a:pPr>
            <a:r>
              <a:rPr lang="en-US" b="1" dirty="0">
                <a:hlinkClick r:id="rId2"/>
              </a:rPr>
              <a:t>http://www.youtube.com/watch?v=QnZ0Y4rvz6E</a:t>
            </a:r>
            <a:endParaRPr lang="en-US" b="1" dirty="0"/>
          </a:p>
          <a:p>
            <a:pPr>
              <a:buNone/>
            </a:pPr>
            <a:r>
              <a:rPr lang="en-US" b="1" dirty="0" smtClean="0"/>
              <a:t>Which </a:t>
            </a:r>
            <a:r>
              <a:rPr lang="en-US" b="1" dirty="0" smtClean="0"/>
              <a:t>character is similar to Luzhin? Which character is similar to Razumihin? Which character is similar to Raskolnikov? </a:t>
            </a:r>
          </a:p>
          <a:p>
            <a:pPr>
              <a:buNone/>
            </a:pPr>
            <a:endParaRPr lang="en-US"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lstStyle/>
          <a:p>
            <a:r>
              <a:rPr lang="en-US" dirty="0" smtClean="0"/>
              <a:t>Part Three: Discussion Points</a:t>
            </a:r>
            <a:endParaRPr lang="en-US" dirty="0"/>
          </a:p>
        </p:txBody>
      </p:sp>
      <p:sp>
        <p:nvSpPr>
          <p:cNvPr id="3" name="Content Placeholder 2"/>
          <p:cNvSpPr>
            <a:spLocks noGrp="1"/>
          </p:cNvSpPr>
          <p:nvPr>
            <p:ph sz="quarter" idx="1"/>
          </p:nvPr>
        </p:nvSpPr>
        <p:spPr>
          <a:xfrm>
            <a:off x="457200" y="1600200"/>
            <a:ext cx="8229600" cy="5029200"/>
          </a:xfrm>
        </p:spPr>
        <p:txBody>
          <a:bodyPr>
            <a:normAutofit fontScale="55000" lnSpcReduction="20000"/>
          </a:bodyPr>
          <a:lstStyle/>
          <a:p>
            <a:pPr marL="514350" indent="-514350">
              <a:buFont typeface="+mj-lt"/>
              <a:buAutoNum type="arabicPeriod"/>
            </a:pPr>
            <a:r>
              <a:rPr lang="en-US" sz="3500" dirty="0" smtClean="0"/>
              <a:t>How is Razumihin’s “fate sealed”? (206)</a:t>
            </a:r>
          </a:p>
          <a:p>
            <a:pPr marL="514350" indent="-514350">
              <a:buFont typeface="+mj-lt"/>
              <a:buAutoNum type="arabicPeriod"/>
            </a:pPr>
            <a:r>
              <a:rPr lang="en-US" sz="3500" dirty="0" smtClean="0"/>
              <a:t>What does Luzhin request in his letter?  What is the tone of his letter? (219-220)</a:t>
            </a:r>
          </a:p>
          <a:p>
            <a:pPr marL="514350" indent="-514350">
              <a:buFont typeface="+mj-lt"/>
              <a:buAutoNum type="arabicPeriod"/>
            </a:pPr>
            <a:r>
              <a:rPr lang="en-US" sz="3500" dirty="0" smtClean="0"/>
              <a:t>What does Raskolnikov admit to doing with the money that his mother sent to him?  What tone does he take? (227-228)</a:t>
            </a:r>
          </a:p>
          <a:p>
            <a:pPr marL="514350" indent="-514350">
              <a:buFont typeface="+mj-lt"/>
              <a:buAutoNum type="arabicPeriod"/>
            </a:pPr>
            <a:r>
              <a:rPr lang="en-US" sz="3500" dirty="0" smtClean="0"/>
              <a:t>What is the nature and tone of the discussion between Dounia and Raskolnikov?  What is ironic about it? (231-234)</a:t>
            </a:r>
          </a:p>
          <a:p>
            <a:pPr marL="514350" indent="-514350">
              <a:buFont typeface="+mj-lt"/>
              <a:buAutoNum type="arabicPeriod"/>
            </a:pPr>
            <a:r>
              <a:rPr lang="en-US" sz="3500" dirty="0" smtClean="0"/>
              <a:t>Describe the person who follows Sonia. </a:t>
            </a:r>
            <a:r>
              <a:rPr lang="en-US" sz="3500" dirty="0" smtClean="0"/>
              <a:t>Who might he be? (245</a:t>
            </a:r>
            <a:r>
              <a:rPr lang="en-US" sz="3500" dirty="0" smtClean="0"/>
              <a:t>)</a:t>
            </a:r>
          </a:p>
          <a:p>
            <a:pPr marL="514350" indent="-514350">
              <a:buFont typeface="+mj-lt"/>
              <a:buAutoNum type="arabicPeriod"/>
            </a:pPr>
            <a:r>
              <a:rPr lang="en-US" sz="3500" dirty="0" smtClean="0"/>
              <a:t>In chapter five, Razumihin, Porfiry, and Raskolnikov debate the nature of crime.  Summarize each character’s philosophy regarding crime.  Which one do you agree with most?  Which one do you agree with least</a:t>
            </a:r>
            <a:r>
              <a:rPr lang="en-US" sz="3500" dirty="0" smtClean="0"/>
              <a:t>? (256-265)—</a:t>
            </a:r>
            <a:r>
              <a:rPr lang="en-US" sz="3500" i="1" dirty="0" smtClean="0">
                <a:solidFill>
                  <a:srgbClr val="FF0000"/>
                </a:solidFill>
              </a:rPr>
              <a:t>Watch and discuss.</a:t>
            </a:r>
            <a:endParaRPr lang="en-US" sz="3500" i="1" dirty="0" smtClean="0">
              <a:solidFill>
                <a:srgbClr val="FF0000"/>
              </a:solidFill>
            </a:endParaRPr>
          </a:p>
          <a:p>
            <a:pPr marL="514350" indent="-514350">
              <a:buFont typeface="+mj-lt"/>
              <a:buAutoNum type="arabicPeriod"/>
            </a:pPr>
            <a:r>
              <a:rPr lang="en-US" sz="3500" dirty="0" smtClean="0"/>
              <a:t>What is troubling Raskolnikov about his crime, the murder? (274-275)</a:t>
            </a:r>
          </a:p>
          <a:p>
            <a:pPr marL="514350" indent="-514350">
              <a:buFont typeface="+mj-lt"/>
              <a:buAutoNum type="arabicPeriod"/>
            </a:pPr>
            <a:r>
              <a:rPr lang="en-US" sz="3500" dirty="0" smtClean="0"/>
              <a:t>Who inquires about Raskolnikov, and what does he tell Raskolnikov when Raskolnikov confronts him? (</a:t>
            </a:r>
            <a:r>
              <a:rPr lang="en-US" sz="3500" dirty="0" smtClean="0"/>
              <a:t>271-273)</a:t>
            </a:r>
          </a:p>
          <a:p>
            <a:pPr marL="514350" indent="-514350">
              <a:buFont typeface="+mj-lt"/>
              <a:buAutoNum type="arabicPeriod"/>
            </a:pPr>
            <a:r>
              <a:rPr lang="en-US" sz="3500" dirty="0" smtClean="0"/>
              <a:t>What is the symbolic significance </a:t>
            </a:r>
            <a:r>
              <a:rPr lang="en-US" sz="3500" dirty="0"/>
              <a:t>of Raskolnikov dream? (</a:t>
            </a:r>
            <a:r>
              <a:rPr lang="en-US" sz="3500" dirty="0" smtClean="0"/>
              <a:t>276-278</a:t>
            </a:r>
            <a:r>
              <a:rPr lang="en-US" sz="3500" dirty="0" smtClean="0"/>
              <a:t>)</a:t>
            </a:r>
          </a:p>
          <a:p>
            <a:pPr marL="514350" indent="-514350">
              <a:buFont typeface="+mj-lt"/>
              <a:buAutoNum type="arabicPeriod"/>
            </a:pPr>
            <a:r>
              <a:rPr lang="en-US" sz="3500" dirty="0" smtClean="0"/>
              <a:t>Who arrives at Raskolniov’s apartment? (278)</a:t>
            </a:r>
          </a:p>
          <a:p>
            <a:endParaRPr lang="en-US"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533400"/>
          </a:xfrm>
        </p:spPr>
        <p:txBody>
          <a:bodyPr>
            <a:normAutofit fontScale="90000"/>
          </a:bodyPr>
          <a:lstStyle/>
          <a:p>
            <a:r>
              <a:rPr lang="en-US" dirty="0" smtClean="0"/>
              <a:t>Part Four: Discussion Points</a:t>
            </a:r>
            <a:endParaRPr lang="en-US" dirty="0"/>
          </a:p>
        </p:txBody>
      </p:sp>
      <p:sp>
        <p:nvSpPr>
          <p:cNvPr id="3" name="Content Placeholder 2"/>
          <p:cNvSpPr>
            <a:spLocks noGrp="1"/>
          </p:cNvSpPr>
          <p:nvPr>
            <p:ph sz="quarter" idx="1"/>
          </p:nvPr>
        </p:nvSpPr>
        <p:spPr>
          <a:xfrm>
            <a:off x="228600" y="1524000"/>
            <a:ext cx="8686800" cy="5334000"/>
          </a:xfrm>
        </p:spPr>
        <p:txBody>
          <a:bodyPr>
            <a:normAutofit fontScale="32500" lnSpcReduction="20000"/>
          </a:bodyPr>
          <a:lstStyle/>
          <a:p>
            <a:pPr marL="463550" indent="-273050">
              <a:buFont typeface="+mj-lt"/>
              <a:buAutoNum type="arabicPeriod"/>
            </a:pPr>
            <a:r>
              <a:rPr lang="en-US" sz="4300" dirty="0" smtClean="0"/>
              <a:t>Svidrigailov:</a:t>
            </a:r>
          </a:p>
          <a:p>
            <a:pPr marL="682625" lvl="1" indent="-219075">
              <a:buFont typeface="+mj-lt"/>
              <a:buAutoNum type="alphaLcPeriod"/>
            </a:pPr>
            <a:r>
              <a:rPr lang="en-US" sz="4300" dirty="0" smtClean="0"/>
              <a:t>Why </a:t>
            </a:r>
            <a:r>
              <a:rPr lang="en-US" sz="4300" dirty="0" smtClean="0"/>
              <a:t>has Svidrigailov come to visit Raskolnikov? (279, 290)</a:t>
            </a:r>
          </a:p>
          <a:p>
            <a:pPr marL="682625" lvl="1" indent="-219075">
              <a:buFont typeface="+mj-lt"/>
              <a:buAutoNum type="alphaLcPeriod"/>
            </a:pPr>
            <a:r>
              <a:rPr lang="en-US" sz="4300" dirty="0" smtClean="0"/>
              <a:t>Summarize Svidrigailov and Raskolnikov’s conversation about ghosts.  Does Raskolinkov believe in ghosts and the afterlife?  Why or why not?  What are your thoughts on the subject? (287-288)</a:t>
            </a:r>
          </a:p>
          <a:p>
            <a:pPr marL="682625" lvl="1" indent="-219075">
              <a:buFont typeface="+mj-lt"/>
              <a:buAutoNum type="alphaLcPeriod"/>
            </a:pPr>
            <a:r>
              <a:rPr lang="en-US" sz="4300" dirty="0" smtClean="0"/>
              <a:t>During their conversation, Svidrigailov continuously hints that he and Raskolvikov are alike.  How are they alike?  </a:t>
            </a:r>
          </a:p>
          <a:p>
            <a:pPr marL="463550" indent="-273050">
              <a:buFont typeface="+mj-lt"/>
              <a:buAutoNum type="arabicPeriod"/>
            </a:pPr>
            <a:r>
              <a:rPr lang="en-US" sz="4300" dirty="0" smtClean="0"/>
              <a:t>Luzhin:</a:t>
            </a:r>
          </a:p>
          <a:p>
            <a:pPr marL="682625" lvl="1" indent="-231775">
              <a:buFont typeface="+mj-lt"/>
              <a:buAutoNum type="alphaLcPeriod"/>
            </a:pPr>
            <a:r>
              <a:rPr lang="en-US" sz="4300" dirty="0" smtClean="0"/>
              <a:t>What </a:t>
            </a:r>
            <a:r>
              <a:rPr lang="en-US" sz="4300" dirty="0" smtClean="0"/>
              <a:t>is the gossip that Luzhin shares regarding Svidrigailov?  What is his motive for sharing it?  (296-298)</a:t>
            </a:r>
          </a:p>
          <a:p>
            <a:pPr marL="682625" lvl="1" indent="-231775">
              <a:buFont typeface="+mj-lt"/>
              <a:buAutoNum type="alphaLcPeriod"/>
            </a:pPr>
            <a:r>
              <a:rPr lang="en-US" sz="4300" dirty="0" smtClean="0"/>
              <a:t>How does Luzhin try to slander Raskolnikov? (</a:t>
            </a:r>
            <a:r>
              <a:rPr lang="en-US" sz="4300" dirty="0" smtClean="0"/>
              <a:t>302)</a:t>
            </a:r>
          </a:p>
          <a:p>
            <a:pPr marL="682625" lvl="1" indent="-231775">
              <a:buFont typeface="+mj-lt"/>
              <a:buAutoNum type="alphaLcPeriod"/>
            </a:pPr>
            <a:r>
              <a:rPr lang="en-US" sz="4300" dirty="0" smtClean="0"/>
              <a:t>How </a:t>
            </a:r>
            <a:r>
              <a:rPr lang="en-US" sz="4300" dirty="0" smtClean="0"/>
              <a:t>does Luzhin try to control Dounia?  What are the results? (304)</a:t>
            </a:r>
          </a:p>
          <a:p>
            <a:pPr marL="682625" lvl="1" indent="-231775">
              <a:buFont typeface="+mj-lt"/>
              <a:buAutoNum type="alphaLcPeriod"/>
            </a:pPr>
            <a:r>
              <a:rPr lang="en-US" sz="4300" dirty="0" smtClean="0"/>
              <a:t>How does Luzhin feel about Raskolnikov at the end of </a:t>
            </a:r>
            <a:r>
              <a:rPr lang="en-US" sz="4300" dirty="0" smtClean="0"/>
              <a:t>part</a:t>
            </a:r>
            <a:r>
              <a:rPr lang="en-US" sz="4300" dirty="0" smtClean="0"/>
              <a:t> </a:t>
            </a:r>
            <a:r>
              <a:rPr lang="en-US" sz="4300" dirty="0" smtClean="0"/>
              <a:t>four, chapter three?  Why does he feel this way?  What does this feeling foreshadow? (305)</a:t>
            </a:r>
          </a:p>
          <a:p>
            <a:pPr marL="682625" lvl="1" indent="-231775">
              <a:buFont typeface="+mj-lt"/>
              <a:buAutoNum type="alphaLcPeriod"/>
            </a:pPr>
            <a:r>
              <a:rPr lang="en-US" sz="4300" dirty="0" smtClean="0"/>
              <a:t>What makes Dounia “essential” to Luzhin? (306)</a:t>
            </a:r>
          </a:p>
          <a:p>
            <a:pPr marL="682625" lvl="1" indent="-231775">
              <a:buFont typeface="+mj-lt"/>
              <a:buAutoNum type="alphaLcPeriod"/>
            </a:pPr>
            <a:r>
              <a:rPr lang="en-US" sz="4300" dirty="0" smtClean="0"/>
              <a:t>After reading pages 305-307, do you feel any sympathy toward Luzhin?</a:t>
            </a:r>
          </a:p>
          <a:p>
            <a:pPr marL="463550" indent="-273050">
              <a:buFont typeface="+mj-lt"/>
              <a:buAutoNum type="arabicPeriod"/>
            </a:pPr>
            <a:r>
              <a:rPr lang="en-US" sz="4300" dirty="0" smtClean="0"/>
              <a:t>Razumihin:</a:t>
            </a:r>
          </a:p>
          <a:p>
            <a:pPr marL="623888" lvl="1" indent="-174625">
              <a:buFont typeface="+mj-lt"/>
              <a:buAutoNum type="alphaLcPeriod"/>
            </a:pPr>
            <a:r>
              <a:rPr lang="en-US" sz="4000" dirty="0" smtClean="0"/>
              <a:t>Why </a:t>
            </a:r>
            <a:r>
              <a:rPr lang="en-US" sz="4000" dirty="0" smtClean="0"/>
              <a:t>is Razumihin “delighted”? (307)</a:t>
            </a:r>
          </a:p>
          <a:p>
            <a:pPr marL="623888" lvl="1" indent="-174625">
              <a:buFont typeface="+mj-lt"/>
              <a:buAutoNum type="alphaLcPeriod"/>
            </a:pPr>
            <a:r>
              <a:rPr lang="en-US" sz="4000" dirty="0" smtClean="0"/>
              <a:t>Explain what “passed between” Raskolnikov and Razumihin at the conclusion of </a:t>
            </a:r>
            <a:r>
              <a:rPr lang="en-US" sz="4000" dirty="0" smtClean="0"/>
              <a:t>part</a:t>
            </a:r>
            <a:r>
              <a:rPr lang="en-US" sz="4000" dirty="0" smtClean="0"/>
              <a:t> </a:t>
            </a:r>
            <a:r>
              <a:rPr lang="en-US" sz="4000" dirty="0" smtClean="0"/>
              <a:t>four, chapter three. (312-313)</a:t>
            </a:r>
          </a:p>
          <a:p>
            <a:pPr marL="463550" indent="-273050">
              <a:buFont typeface="+mj-lt"/>
              <a:buAutoNum type="arabicPeriod"/>
            </a:pPr>
            <a:r>
              <a:rPr lang="en-US" sz="4300" dirty="0" smtClean="0"/>
              <a:t>Raskolnikov goes to visit Sonia in </a:t>
            </a:r>
            <a:r>
              <a:rPr lang="en-US" sz="4300" dirty="0" smtClean="0"/>
              <a:t>part</a:t>
            </a:r>
            <a:r>
              <a:rPr lang="en-US" sz="4300" dirty="0" smtClean="0"/>
              <a:t> </a:t>
            </a:r>
            <a:r>
              <a:rPr lang="en-US" sz="4300" dirty="0" smtClean="0"/>
              <a:t>four, chapter four. Summarize their conversation and discuss its significance</a:t>
            </a:r>
            <a:r>
              <a:rPr lang="en-US" sz="4300" dirty="0" smtClean="0"/>
              <a:t>. </a:t>
            </a:r>
            <a:r>
              <a:rPr lang="en-US" sz="4300" dirty="0"/>
              <a:t>What does it reveal about both Raskolnikov and Sonia?—</a:t>
            </a:r>
            <a:r>
              <a:rPr lang="en-US" sz="4300" b="1" i="1" dirty="0">
                <a:solidFill>
                  <a:srgbClr val="FF0000"/>
                </a:solidFill>
              </a:rPr>
              <a:t>Watch and </a:t>
            </a:r>
            <a:r>
              <a:rPr lang="en-US" sz="4300" b="1" i="1" dirty="0" smtClean="0">
                <a:solidFill>
                  <a:srgbClr val="FF0000"/>
                </a:solidFill>
              </a:rPr>
              <a:t>discuss. </a:t>
            </a:r>
          </a:p>
          <a:p>
            <a:pPr marL="463550" indent="-273050">
              <a:buFont typeface="+mj-lt"/>
              <a:buAutoNum type="arabicPeriod"/>
            </a:pPr>
            <a:r>
              <a:rPr lang="en-US" sz="4300" dirty="0" smtClean="0"/>
              <a:t>Raskolnikov </a:t>
            </a:r>
            <a:r>
              <a:rPr lang="en-US" sz="4300" dirty="0" smtClean="0"/>
              <a:t>goes to see Porfiry in </a:t>
            </a:r>
            <a:r>
              <a:rPr lang="en-US" sz="4300" dirty="0" smtClean="0"/>
              <a:t>part</a:t>
            </a:r>
            <a:r>
              <a:rPr lang="en-US" sz="4300" dirty="0" smtClean="0"/>
              <a:t> </a:t>
            </a:r>
            <a:r>
              <a:rPr lang="en-US" sz="4300" dirty="0" smtClean="0"/>
              <a:t>four, chapter five.  Summarize their conversation and discuss its </a:t>
            </a:r>
            <a:r>
              <a:rPr lang="en-US" sz="4300" dirty="0" smtClean="0"/>
              <a:t>significance. What </a:t>
            </a:r>
            <a:r>
              <a:rPr lang="en-US" sz="4300" dirty="0" smtClean="0"/>
              <a:t>two ironic “twists of fate” occur in part four, chapter six</a:t>
            </a:r>
            <a:r>
              <a:rPr lang="en-US" sz="4300" dirty="0" smtClean="0"/>
              <a:t>?—</a:t>
            </a:r>
            <a:r>
              <a:rPr lang="en-US" sz="4300" b="1" i="1" dirty="0" smtClean="0">
                <a:solidFill>
                  <a:srgbClr val="FF0000"/>
                </a:solidFill>
              </a:rPr>
              <a:t>Watch and discuss.    </a:t>
            </a:r>
            <a:endParaRPr lang="en-US" sz="4300" b="1" i="1" dirty="0" smtClean="0">
              <a:solidFill>
                <a:srgbClr val="FF0000"/>
              </a:solidFill>
            </a:endParaRPr>
          </a:p>
          <a:p>
            <a:endParaRPr lang="en-US" dirty="0" smtClean="0"/>
          </a:p>
          <a:p>
            <a:endParaRPr lang="en-US"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2700" b="1" dirty="0"/>
              <a:t>How do </a:t>
            </a:r>
            <a:r>
              <a:rPr lang="en-US" sz="2700" b="1" dirty="0" smtClean="0"/>
              <a:t>the following </a:t>
            </a:r>
            <a:r>
              <a:rPr lang="en-US" sz="2700" b="1" dirty="0"/>
              <a:t>scenes compare to the scene that occurs between Raskolnikov and Sonia in part four, chapter four? </a:t>
            </a:r>
            <a:endParaRPr lang="en-US" b="1" dirty="0"/>
          </a:p>
        </p:txBody>
      </p:sp>
      <p:sp>
        <p:nvSpPr>
          <p:cNvPr id="3" name="Content Placeholder 2"/>
          <p:cNvSpPr>
            <a:spLocks noGrp="1"/>
          </p:cNvSpPr>
          <p:nvPr>
            <p:ph sz="quarter" idx="1"/>
          </p:nvPr>
        </p:nvSpPr>
        <p:spPr>
          <a:xfrm>
            <a:off x="228600" y="1600200"/>
            <a:ext cx="8686800" cy="5105400"/>
          </a:xfrm>
        </p:spPr>
        <p:txBody>
          <a:bodyPr>
            <a:normAutofit/>
          </a:bodyPr>
          <a:lstStyle/>
          <a:p>
            <a:r>
              <a:rPr lang="en-US" i="1" dirty="0" smtClean="0"/>
              <a:t>The Dark Knight</a:t>
            </a:r>
            <a:r>
              <a:rPr lang="en-US" dirty="0" smtClean="0"/>
              <a:t>: </a:t>
            </a:r>
            <a:r>
              <a:rPr lang="en-US" dirty="0"/>
              <a:t>Joker’s Interrogation </a:t>
            </a:r>
            <a:r>
              <a:rPr lang="en-US" dirty="0">
                <a:hlinkClick r:id="rId3"/>
              </a:rPr>
              <a:t>http://</a:t>
            </a:r>
            <a:r>
              <a:rPr lang="en-US" dirty="0" smtClean="0">
                <a:hlinkClick r:id="rId3"/>
              </a:rPr>
              <a:t>www.youtube.com/watch?v=xnOLhXmhkyA&amp;feature=player_detailpage</a:t>
            </a:r>
            <a:endParaRPr lang="en-US" dirty="0" smtClean="0"/>
          </a:p>
          <a:p>
            <a:r>
              <a:rPr lang="en-US" i="1" dirty="0" smtClean="0"/>
              <a:t>The Dark Knight</a:t>
            </a:r>
            <a:r>
              <a:rPr lang="en-US" dirty="0" smtClean="0"/>
              <a:t>: Joker’s </a:t>
            </a:r>
            <a:r>
              <a:rPr lang="en-US" dirty="0"/>
              <a:t>Social Experiment </a:t>
            </a:r>
            <a:r>
              <a:rPr lang="en-US" dirty="0">
                <a:hlinkClick r:id="rId4"/>
              </a:rPr>
              <a:t>http://</a:t>
            </a:r>
            <a:r>
              <a:rPr lang="en-US" dirty="0" smtClean="0">
                <a:hlinkClick r:id="rId4"/>
              </a:rPr>
              <a:t>www.youtube.com/watch?v=K4GAQtGtd_0</a:t>
            </a:r>
            <a:endParaRPr lang="en-US" i="1" dirty="0" smtClean="0"/>
          </a:p>
          <a:p>
            <a:r>
              <a:rPr lang="en-US" i="1" dirty="0" smtClean="0"/>
              <a:t>The </a:t>
            </a:r>
            <a:r>
              <a:rPr lang="en-US" i="1" dirty="0"/>
              <a:t>Dark Knight</a:t>
            </a:r>
            <a:r>
              <a:rPr lang="en-US" dirty="0"/>
              <a:t>: Final Joker </a:t>
            </a:r>
            <a:r>
              <a:rPr lang="en-US" dirty="0" smtClean="0"/>
              <a:t>Scene </a:t>
            </a:r>
            <a:r>
              <a:rPr lang="en-US" dirty="0" smtClean="0">
                <a:hlinkClick r:id="rId5"/>
              </a:rPr>
              <a:t>http</a:t>
            </a:r>
            <a:r>
              <a:rPr lang="en-US" dirty="0">
                <a:hlinkClick r:id="rId5"/>
              </a:rPr>
              <a:t>://www.youtube.com/watch?v=-</a:t>
            </a:r>
            <a:r>
              <a:rPr lang="en-US" dirty="0" smtClean="0">
                <a:hlinkClick r:id="rId5"/>
              </a:rPr>
              <a:t>eroRVQJLjo</a:t>
            </a:r>
            <a:endParaRPr lang="en-US" dirty="0" smtClean="0"/>
          </a:p>
          <a:p>
            <a:endParaRPr lang="en-US" dirty="0"/>
          </a:p>
        </p:txBody>
      </p:sp>
    </p:spTree>
    <p:extLst>
      <p:ext uri="{BB962C8B-B14F-4D97-AF65-F5344CB8AC3E}">
        <p14:creationId xmlns:p14="http://schemas.microsoft.com/office/powerpoint/2010/main" val="42820527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Historical Background </a:t>
            </a:r>
            <a:endParaRPr lang="en-US" dirty="0"/>
          </a:p>
        </p:txBody>
      </p:sp>
      <p:sp>
        <p:nvSpPr>
          <p:cNvPr id="3" name="Content Placeholder 2"/>
          <p:cNvSpPr>
            <a:spLocks noGrp="1"/>
          </p:cNvSpPr>
          <p:nvPr>
            <p:ph sz="quarter" idx="1"/>
          </p:nvPr>
        </p:nvSpPr>
        <p:spPr>
          <a:xfrm>
            <a:off x="152400" y="1600200"/>
            <a:ext cx="8839200" cy="5105400"/>
          </a:xfrm>
        </p:spPr>
        <p:txBody>
          <a:bodyPr>
            <a:normAutofit fontScale="70000" lnSpcReduction="20000"/>
          </a:bodyPr>
          <a:lstStyle/>
          <a:p>
            <a:pPr fontAlgn="auto">
              <a:buFont typeface="Wingdings" pitchFamily="2" charset="2"/>
              <a:buChar char="q"/>
            </a:pPr>
            <a:r>
              <a:rPr lang="en-US" sz="3300" dirty="0" smtClean="0"/>
              <a:t>Dostoyevsky </a:t>
            </a:r>
            <a:r>
              <a:rPr lang="en-US" sz="3300" dirty="0"/>
              <a:t>wrote </a:t>
            </a:r>
            <a:r>
              <a:rPr lang="en-US" sz="3300" i="1" dirty="0"/>
              <a:t>Crime and Punishment</a:t>
            </a:r>
            <a:r>
              <a:rPr lang="en-US" sz="3300" dirty="0"/>
              <a:t> </a:t>
            </a:r>
            <a:r>
              <a:rPr lang="en-US" sz="3300" dirty="0" smtClean="0"/>
              <a:t>during a tumultuous and transitional time period in Russia. The novel is set in 19</a:t>
            </a:r>
            <a:r>
              <a:rPr lang="en-US" sz="3300" baseline="30000" dirty="0" smtClean="0"/>
              <a:t>th</a:t>
            </a:r>
            <a:r>
              <a:rPr lang="en-US" sz="3300" dirty="0"/>
              <a:t> </a:t>
            </a:r>
            <a:r>
              <a:rPr lang="en-US" sz="3300" dirty="0" smtClean="0"/>
              <a:t>century czarist Russia when major social, political, and intellectual transformations were taking place. While social and political uprisings were for the most part suppressed by the czar, new </a:t>
            </a:r>
            <a:r>
              <a:rPr lang="en-US" sz="3300" dirty="0"/>
              <a:t>philosophical ideas </a:t>
            </a:r>
            <a:r>
              <a:rPr lang="en-US" sz="3300" dirty="0" smtClean="0"/>
              <a:t>such as Utilitarianism</a:t>
            </a:r>
            <a:r>
              <a:rPr lang="en-US" sz="3300" dirty="0"/>
              <a:t>, Nihilism, and Nietzsche’s </a:t>
            </a:r>
            <a:r>
              <a:rPr lang="en-US" sz="3300" dirty="0" smtClean="0"/>
              <a:t>Ubermensch</a:t>
            </a:r>
            <a:r>
              <a:rPr lang="en-US" sz="3300" dirty="0"/>
              <a:t> </a:t>
            </a:r>
            <a:r>
              <a:rPr lang="en-US" sz="3300" dirty="0" smtClean="0"/>
              <a:t>were taking root and threatening the traditional views and values of Russian society, including those of the Russian Orthodox church. </a:t>
            </a:r>
            <a:r>
              <a:rPr lang="en-US" sz="3300" dirty="0"/>
              <a:t> </a:t>
            </a:r>
            <a:r>
              <a:rPr lang="en-US" sz="3300" dirty="0" smtClean="0"/>
              <a:t>Dostoyevsky wrote </a:t>
            </a:r>
            <a:r>
              <a:rPr lang="en-US" sz="3300" i="1" dirty="0" smtClean="0"/>
              <a:t>Crime </a:t>
            </a:r>
            <a:r>
              <a:rPr lang="en-US" sz="3300" i="1" dirty="0"/>
              <a:t>and </a:t>
            </a:r>
            <a:r>
              <a:rPr lang="en-US" sz="3300" i="1" dirty="0" smtClean="0"/>
              <a:t>Punishment</a:t>
            </a:r>
            <a:r>
              <a:rPr lang="en-US" sz="3300" dirty="0" smtClean="0"/>
              <a:t>, in </a:t>
            </a:r>
            <a:r>
              <a:rPr lang="en-US" sz="3300" dirty="0"/>
              <a:t>part, </a:t>
            </a:r>
            <a:r>
              <a:rPr lang="en-US" sz="3300" dirty="0" smtClean="0"/>
              <a:t>as a </a:t>
            </a:r>
            <a:r>
              <a:rPr lang="en-US" sz="3300" dirty="0"/>
              <a:t>reaction to some of these new, and possibly </a:t>
            </a:r>
            <a:r>
              <a:rPr lang="en-US" sz="3300" dirty="0" smtClean="0"/>
              <a:t>what he perceived as dangerous</a:t>
            </a:r>
            <a:r>
              <a:rPr lang="en-US" sz="3300" dirty="0"/>
              <a:t>, ideas.  </a:t>
            </a:r>
            <a:endParaRPr lang="en-US" sz="3300" dirty="0" smtClean="0"/>
          </a:p>
          <a:p>
            <a:r>
              <a:rPr lang="en-US" sz="3300" dirty="0" smtClean="0"/>
              <a:t>Reacting to what he perceives as the mediocrity, injustice, and intellectual </a:t>
            </a:r>
            <a:r>
              <a:rPr lang="en-US" sz="3300" dirty="0"/>
              <a:t>cowardice of </a:t>
            </a:r>
            <a:r>
              <a:rPr lang="en-US" sz="3300" dirty="0" smtClean="0"/>
              <a:t>the society in which he lives, Raskolnikov struggles with the new philosophical ideas outlined above. What are Raskolnikov’s views regarding each philosophy? Through his thoughts and actions, what do we discover about each philosophy? Is each philosophy </a:t>
            </a:r>
            <a:r>
              <a:rPr lang="en-US" sz="3300" dirty="0"/>
              <a:t>fundamentally flawed, or does Raskolnikov merely pervert its </a:t>
            </a:r>
            <a:r>
              <a:rPr lang="en-US" sz="3300" dirty="0" smtClean="0"/>
              <a:t>intentions? </a:t>
            </a:r>
            <a:endParaRPr lang="en-US" sz="3300" dirty="0"/>
          </a:p>
          <a:p>
            <a:pPr marL="0" indent="0">
              <a:buNone/>
            </a:pPr>
            <a:endParaRPr lang="en-US" dirty="0"/>
          </a:p>
        </p:txBody>
      </p:sp>
    </p:spTree>
    <p:extLst>
      <p:ext uri="{BB962C8B-B14F-4D97-AF65-F5344CB8AC3E}">
        <p14:creationId xmlns:p14="http://schemas.microsoft.com/office/powerpoint/2010/main" val="299528309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Atonement and Redemption </a:t>
            </a:r>
            <a:endParaRPr lang="en-US" dirty="0"/>
          </a:p>
        </p:txBody>
      </p:sp>
      <p:sp>
        <p:nvSpPr>
          <p:cNvPr id="3" name="Content Placeholder 2"/>
          <p:cNvSpPr>
            <a:spLocks noGrp="1"/>
          </p:cNvSpPr>
          <p:nvPr>
            <p:ph sz="quarter" idx="1"/>
          </p:nvPr>
        </p:nvSpPr>
        <p:spPr/>
        <p:txBody>
          <a:bodyPr/>
          <a:lstStyle/>
          <a:p>
            <a:pPr marL="0" indent="0">
              <a:buNone/>
            </a:pPr>
            <a:r>
              <a:rPr lang="en-US" dirty="0" smtClean="0"/>
              <a:t>NPR Staff. “A </a:t>
            </a:r>
            <a:r>
              <a:rPr lang="en-US" dirty="0"/>
              <a:t>Mother Tries To Atone For A Deadly Hate </a:t>
            </a:r>
            <a:r>
              <a:rPr lang="en-US" dirty="0" smtClean="0"/>
              <a:t>Crime.” </a:t>
            </a:r>
            <a:r>
              <a:rPr lang="en-US" i="1" dirty="0" smtClean="0"/>
              <a:t>NPR Morning Edition</a:t>
            </a:r>
            <a:r>
              <a:rPr lang="en-US" dirty="0" smtClean="0"/>
              <a:t>. 17 Aug. 2012. Web. 17 Aug. </a:t>
            </a:r>
            <a:r>
              <a:rPr lang="en-US" dirty="0"/>
              <a:t>2012. </a:t>
            </a:r>
            <a:r>
              <a:rPr lang="en-US" dirty="0">
                <a:hlinkClick r:id="rId2"/>
              </a:rPr>
              <a:t>http://</a:t>
            </a:r>
            <a:r>
              <a:rPr lang="en-US" dirty="0" smtClean="0">
                <a:hlinkClick r:id="rId2"/>
              </a:rPr>
              <a:t>www.npr.org/2012/08/17/158926181/a-murder-a-secret-and-a-mothers-attempt-to-atone</a:t>
            </a:r>
            <a:endParaRPr lang="en-US" dirty="0" smtClean="0"/>
          </a:p>
          <a:p>
            <a:pPr marL="0" indent="0">
              <a:buNone/>
            </a:pPr>
            <a:r>
              <a:rPr lang="en-US" dirty="0" smtClean="0"/>
              <a:t> </a:t>
            </a:r>
            <a:endParaRPr lang="en-US" dirty="0"/>
          </a:p>
        </p:txBody>
      </p:sp>
    </p:spTree>
    <p:extLst>
      <p:ext uri="{BB962C8B-B14F-4D97-AF65-F5344CB8AC3E}">
        <p14:creationId xmlns:p14="http://schemas.microsoft.com/office/powerpoint/2010/main" val="2555214839"/>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Part Five: Discussion Points</a:t>
            </a:r>
            <a:endParaRPr lang="en-US" dirty="0"/>
          </a:p>
        </p:txBody>
      </p:sp>
      <p:sp>
        <p:nvSpPr>
          <p:cNvPr id="3" name="Content Placeholder 2"/>
          <p:cNvSpPr>
            <a:spLocks noGrp="1"/>
          </p:cNvSpPr>
          <p:nvPr>
            <p:ph sz="quarter" idx="1"/>
          </p:nvPr>
        </p:nvSpPr>
        <p:spPr>
          <a:xfrm>
            <a:off x="457200" y="1600200"/>
            <a:ext cx="8229600" cy="4953000"/>
          </a:xfrm>
        </p:spPr>
        <p:txBody>
          <a:bodyPr>
            <a:normAutofit/>
          </a:bodyPr>
          <a:lstStyle/>
          <a:p>
            <a:pPr marL="514350" indent="-514350">
              <a:buAutoNum type="arabicPeriod"/>
            </a:pPr>
            <a:r>
              <a:rPr lang="en-US" dirty="0" smtClean="0"/>
              <a:t>How does Luzhin slander Sonia?  What is his motive? </a:t>
            </a:r>
            <a:r>
              <a:rPr lang="en-US" dirty="0" smtClean="0"/>
              <a:t>What are the results? (386-392</a:t>
            </a:r>
            <a:r>
              <a:rPr lang="en-US" dirty="0" smtClean="0"/>
              <a:t>; 396-398)</a:t>
            </a:r>
          </a:p>
          <a:p>
            <a:pPr marL="514350" indent="-514350">
              <a:buAutoNum type="arabicPeriod"/>
            </a:pPr>
            <a:r>
              <a:rPr lang="en-US" dirty="0" smtClean="0"/>
              <a:t>When Raskolnikov confesses to Sonia, what reason does he give for committing the </a:t>
            </a:r>
            <a:r>
              <a:rPr lang="en-US" dirty="0" smtClean="0"/>
              <a:t>murders? What </a:t>
            </a:r>
            <a:r>
              <a:rPr lang="en-US" dirty="0" smtClean="0"/>
              <a:t>is Sonia’s reply to Raskolnikov’s confession? (403-418</a:t>
            </a:r>
            <a:r>
              <a:rPr lang="en-US" dirty="0" smtClean="0"/>
              <a:t>)—</a:t>
            </a:r>
            <a:r>
              <a:rPr lang="en-US" b="1" i="1" dirty="0" smtClean="0">
                <a:solidFill>
                  <a:srgbClr val="FF0000"/>
                </a:solidFill>
              </a:rPr>
              <a:t>Watch and discuss.</a:t>
            </a:r>
            <a:endParaRPr lang="en-US" b="1" i="1" dirty="0" smtClean="0">
              <a:solidFill>
                <a:srgbClr val="FF0000"/>
              </a:solidFill>
            </a:endParaRPr>
          </a:p>
          <a:p>
            <a:pPr marL="514350" indent="-514350">
              <a:buAutoNum type="arabicPeriod"/>
            </a:pPr>
            <a:r>
              <a:rPr lang="en-US" dirty="0" smtClean="0"/>
              <a:t>What does Svidrigailov promise to do?  What is his motive? (431-432)</a:t>
            </a: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Symbolism </a:t>
            </a:r>
            <a:endParaRPr lang="en-US" dirty="0"/>
          </a:p>
        </p:txBody>
      </p:sp>
      <p:sp>
        <p:nvSpPr>
          <p:cNvPr id="3" name="Content Placeholder 2"/>
          <p:cNvSpPr>
            <a:spLocks noGrp="1"/>
          </p:cNvSpPr>
          <p:nvPr>
            <p:ph sz="quarter" idx="1"/>
          </p:nvPr>
        </p:nvSpPr>
        <p:spPr/>
        <p:txBody>
          <a:bodyPr/>
          <a:lstStyle/>
          <a:p>
            <a:r>
              <a:rPr lang="en-US" dirty="0" smtClean="0"/>
              <a:t>Lazarus</a:t>
            </a:r>
          </a:p>
          <a:p>
            <a:r>
              <a:rPr lang="en-US" dirty="0" smtClean="0"/>
              <a:t>Crosses: wood, copper, crossroads </a:t>
            </a:r>
          </a:p>
          <a:p>
            <a:r>
              <a:rPr lang="en-US" dirty="0" smtClean="0"/>
              <a:t>Numbers</a:t>
            </a:r>
          </a:p>
          <a:p>
            <a:pPr lvl="1"/>
            <a:r>
              <a:rPr lang="en-US" dirty="0" smtClean="0"/>
              <a:t>3</a:t>
            </a:r>
            <a:endParaRPr lang="en-US" dirty="0"/>
          </a:p>
          <a:p>
            <a:pPr lvl="1"/>
            <a:r>
              <a:rPr lang="en-US" dirty="0" smtClean="0"/>
              <a:t>5 </a:t>
            </a:r>
            <a:endParaRPr lang="en-US" dirty="0"/>
          </a:p>
          <a:p>
            <a:pPr lvl="1"/>
            <a:r>
              <a:rPr lang="en-US" dirty="0" smtClean="0"/>
              <a:t>7</a:t>
            </a:r>
            <a:endParaRPr lang="en-US" dirty="0"/>
          </a:p>
        </p:txBody>
      </p:sp>
    </p:spTree>
    <p:extLst>
      <p:ext uri="{BB962C8B-B14F-4D97-AF65-F5344CB8AC3E}">
        <p14:creationId xmlns:p14="http://schemas.microsoft.com/office/powerpoint/2010/main" val="2378747270"/>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487362"/>
          </a:xfrm>
        </p:spPr>
        <p:txBody>
          <a:bodyPr>
            <a:normAutofit fontScale="90000"/>
          </a:bodyPr>
          <a:lstStyle/>
          <a:p>
            <a:r>
              <a:rPr lang="en-US" dirty="0" smtClean="0"/>
              <a:t>Part Six: Discussion Points </a:t>
            </a:r>
            <a:endParaRPr lang="en-US" dirty="0"/>
          </a:p>
        </p:txBody>
      </p:sp>
      <p:sp>
        <p:nvSpPr>
          <p:cNvPr id="3" name="Content Placeholder 2"/>
          <p:cNvSpPr>
            <a:spLocks noGrp="1"/>
          </p:cNvSpPr>
          <p:nvPr>
            <p:ph sz="quarter" idx="1"/>
          </p:nvPr>
        </p:nvSpPr>
        <p:spPr>
          <a:xfrm>
            <a:off x="0" y="1600200"/>
            <a:ext cx="9144000" cy="5257800"/>
          </a:xfrm>
        </p:spPr>
        <p:txBody>
          <a:bodyPr>
            <a:normAutofit fontScale="32500" lnSpcReduction="20000"/>
          </a:bodyPr>
          <a:lstStyle/>
          <a:p>
            <a:pPr marL="457200" indent="-279400">
              <a:buFont typeface="+mj-lt"/>
              <a:buAutoNum type="arabicPeriod"/>
            </a:pPr>
            <a:r>
              <a:rPr lang="en-US" sz="4300" dirty="0" smtClean="0"/>
              <a:t>The effects of the murder: </a:t>
            </a:r>
            <a:endParaRPr lang="en-US" sz="4300" dirty="0" smtClean="0"/>
          </a:p>
          <a:p>
            <a:pPr marL="681038" lvl="1" indent="-215900">
              <a:buFont typeface="+mj-lt"/>
              <a:buAutoNum type="alphaLcPeriod"/>
            </a:pPr>
            <a:r>
              <a:rPr lang="en-US" sz="4300" dirty="0" smtClean="0"/>
              <a:t>What </a:t>
            </a:r>
            <a:r>
              <a:rPr lang="en-US" sz="4300" dirty="0" smtClean="0"/>
              <a:t>is the motive for Nikolay’s confession?  (449) Does one need to “suffer”?</a:t>
            </a:r>
          </a:p>
          <a:p>
            <a:pPr marL="681038" lvl="1" indent="-215900">
              <a:buFont typeface="+mj-lt"/>
              <a:buAutoNum type="alphaLcPeriod"/>
            </a:pPr>
            <a:r>
              <a:rPr lang="en-US" sz="4300" dirty="0" smtClean="0"/>
              <a:t>What is Porfiry’s analysis of the motive behind the murder? (450-451)</a:t>
            </a:r>
          </a:p>
          <a:p>
            <a:pPr marL="681038" lvl="1" indent="-215900">
              <a:buFont typeface="+mj-lt"/>
              <a:buAutoNum type="alphaLcPeriod"/>
            </a:pPr>
            <a:r>
              <a:rPr lang="en-US" sz="4300" dirty="0" smtClean="0"/>
              <a:t>What is Porfiry’s advice to Raskolnikov? Should Raskolnikov follow it?  (454-455)</a:t>
            </a:r>
          </a:p>
          <a:p>
            <a:pPr marL="681038" lvl="1" indent="-215900">
              <a:buFont typeface="+mj-lt"/>
              <a:buAutoNum type="alphaLcPeriod"/>
            </a:pPr>
            <a:r>
              <a:rPr lang="en-US" sz="4300" dirty="0" smtClean="0"/>
              <a:t>How is Raskolnikov’s situation similar to </a:t>
            </a:r>
            <a:r>
              <a:rPr lang="en-US" sz="4300" dirty="0" smtClean="0"/>
              <a:t>Dimmesdale’s in </a:t>
            </a:r>
            <a:r>
              <a:rPr lang="en-US" sz="4300" i="1" dirty="0" smtClean="0"/>
              <a:t>The Scarlet Letter</a:t>
            </a:r>
            <a:r>
              <a:rPr lang="en-US" sz="4300" dirty="0" smtClean="0"/>
              <a:t>, Proctor’s situation in </a:t>
            </a:r>
            <a:r>
              <a:rPr lang="en-US" sz="4300" i="1" dirty="0" smtClean="0"/>
              <a:t>The Crucible</a:t>
            </a:r>
            <a:r>
              <a:rPr lang="en-US" sz="4300" dirty="0" smtClean="0"/>
              <a:t>, and Captain Whitaker’s situation in </a:t>
            </a:r>
            <a:r>
              <a:rPr lang="en-US" sz="4300" i="1" dirty="0" smtClean="0"/>
              <a:t>Flight</a:t>
            </a:r>
            <a:r>
              <a:rPr lang="en-US" sz="4300" dirty="0" smtClean="0"/>
              <a:t>? </a:t>
            </a:r>
            <a:r>
              <a:rPr lang="en-US" sz="4300" dirty="0" smtClean="0"/>
              <a:t>Why </a:t>
            </a:r>
            <a:r>
              <a:rPr lang="en-US" sz="4300" dirty="0" smtClean="0"/>
              <a:t>does he need to suffer? Why won’t he run away? </a:t>
            </a:r>
            <a:r>
              <a:rPr lang="en-US" sz="4300" dirty="0" smtClean="0"/>
              <a:t>Why must he </a:t>
            </a:r>
            <a:r>
              <a:rPr lang="en-US" sz="4300" smtClean="0"/>
              <a:t>ultimately confess? (454-456</a:t>
            </a:r>
            <a:r>
              <a:rPr lang="en-US" sz="4300" dirty="0" smtClean="0"/>
              <a:t>)</a:t>
            </a:r>
          </a:p>
          <a:p>
            <a:pPr marL="457200" indent="-279400">
              <a:buFont typeface="+mj-lt"/>
              <a:buAutoNum type="arabicPeriod"/>
            </a:pPr>
            <a:r>
              <a:rPr lang="en-US" sz="4300" dirty="0" smtClean="0"/>
              <a:t>Svidrigailov:</a:t>
            </a:r>
          </a:p>
          <a:p>
            <a:pPr marL="681038" lvl="1" indent="-215900">
              <a:buFont typeface="+mj-lt"/>
              <a:buAutoNum type="alphaLcPeriod"/>
            </a:pPr>
            <a:r>
              <a:rPr lang="en-US" sz="4300" dirty="0" smtClean="0"/>
              <a:t>What </a:t>
            </a:r>
            <a:r>
              <a:rPr lang="en-US" sz="4300" dirty="0" smtClean="0"/>
              <a:t>does Raskolnikov vow to do to Svidrigailov? Why? (</a:t>
            </a:r>
            <a:r>
              <a:rPr lang="en-US" sz="4300" dirty="0" smtClean="0"/>
              <a:t>458-459)</a:t>
            </a:r>
          </a:p>
          <a:p>
            <a:pPr marL="681038" lvl="1" indent="-215900">
              <a:buFont typeface="+mj-lt"/>
              <a:buAutoNum type="alphaLcPeriod"/>
            </a:pPr>
            <a:r>
              <a:rPr lang="en-US" sz="4300" dirty="0" smtClean="0"/>
              <a:t>To </a:t>
            </a:r>
            <a:r>
              <a:rPr lang="en-US" sz="4300" dirty="0" smtClean="0"/>
              <a:t>whom is Svidrigailov engaged? Explain the circumstances surrounding the engagement. (</a:t>
            </a:r>
            <a:r>
              <a:rPr lang="en-US" sz="4300" dirty="0" smtClean="0"/>
              <a:t>474-475)</a:t>
            </a:r>
          </a:p>
          <a:p>
            <a:pPr marL="681038" lvl="1" indent="-215900">
              <a:buFont typeface="+mj-lt"/>
              <a:buAutoNum type="alphaLcPeriod"/>
            </a:pPr>
            <a:r>
              <a:rPr lang="en-US" sz="4300" dirty="0" smtClean="0"/>
              <a:t>What </a:t>
            </a:r>
            <a:r>
              <a:rPr lang="en-US" sz="4300" dirty="0" smtClean="0"/>
              <a:t>happens between Svidrigailov and Dounia? Why does she lay down the pistol?  Why does he stop his pursuit of her? (</a:t>
            </a:r>
            <a:r>
              <a:rPr lang="en-US" sz="4300" dirty="0" smtClean="0"/>
              <a:t>481-492)</a:t>
            </a:r>
          </a:p>
          <a:p>
            <a:pPr marL="681038" lvl="1" indent="-215900">
              <a:buFont typeface="+mj-lt"/>
              <a:buAutoNum type="alphaLcPeriod"/>
            </a:pPr>
            <a:r>
              <a:rPr lang="en-US" sz="4300" dirty="0" smtClean="0"/>
              <a:t>What </a:t>
            </a:r>
            <a:r>
              <a:rPr lang="en-US" sz="4300" dirty="0" smtClean="0"/>
              <a:t>does Svidrigailov do to redeem himself? (476-477, 494-495, </a:t>
            </a:r>
            <a:r>
              <a:rPr lang="en-US" sz="4300" dirty="0" smtClean="0"/>
              <a:t>496-497)</a:t>
            </a:r>
          </a:p>
          <a:p>
            <a:pPr marL="681038" lvl="1" indent="-215900">
              <a:buFont typeface="+mj-lt"/>
              <a:buAutoNum type="alphaLcPeriod"/>
            </a:pPr>
            <a:r>
              <a:rPr lang="en-US" sz="4300" dirty="0" smtClean="0"/>
              <a:t>What </a:t>
            </a:r>
            <a:r>
              <a:rPr lang="en-US" sz="4300" dirty="0" smtClean="0"/>
              <a:t>are the two dreams Svidrigailov has before he shoots himself? What do they suggest about him? (499-506)</a:t>
            </a:r>
          </a:p>
          <a:p>
            <a:pPr marL="457200" indent="-279400">
              <a:buFont typeface="+mj-lt"/>
              <a:buAutoNum type="arabicPeriod"/>
            </a:pPr>
            <a:r>
              <a:rPr lang="en-US" sz="4300" dirty="0" smtClean="0"/>
              <a:t>Raskolnikov’s confession:</a:t>
            </a:r>
          </a:p>
          <a:p>
            <a:pPr marL="681038" lvl="1" indent="-215900">
              <a:buFont typeface="+mj-lt"/>
              <a:buAutoNum type="alphaLcPeriod"/>
            </a:pPr>
            <a:r>
              <a:rPr lang="en-US" sz="4300" dirty="0" smtClean="0"/>
              <a:t>When </a:t>
            </a:r>
            <a:r>
              <a:rPr lang="en-US" sz="4300" dirty="0" smtClean="0"/>
              <a:t>Raskolnikov confesses to Dounia, what is his attitude regarding his crime? What does this suggest about him?  What might Dostoyevsky be suggesting about the cause of crime/sin? (511-512)</a:t>
            </a:r>
          </a:p>
          <a:p>
            <a:pPr marL="681038" lvl="1" indent="-215900">
              <a:buFont typeface="+mj-lt"/>
              <a:buAutoNum type="alphaLcPeriod"/>
            </a:pPr>
            <a:r>
              <a:rPr lang="en-US" sz="4300" dirty="0" smtClean="0"/>
              <a:t>What does Raskolnikov do before going to the police station to confess his crime? How do people react? Who follows him? What might Dostoyevsky be suggesting about the cause of crime/sin and how one can redeem oneself? (520-521)</a:t>
            </a:r>
          </a:p>
          <a:p>
            <a:pPr marL="681038" lvl="1" indent="-215900">
              <a:buFont typeface="+mj-lt"/>
              <a:buAutoNum type="alphaLcPeriod"/>
            </a:pPr>
            <a:r>
              <a:rPr lang="en-US" sz="4300" dirty="0" smtClean="0"/>
              <a:t>Why does Raskolnikov walk out of the police station before ultimately confessing</a:t>
            </a:r>
            <a:r>
              <a:rPr lang="en-US" sz="4300" dirty="0" smtClean="0"/>
              <a:t>? Why does he return to confess?</a:t>
            </a:r>
            <a:r>
              <a:rPr lang="en-US" sz="4300" b="1" dirty="0" smtClean="0">
                <a:solidFill>
                  <a:srgbClr val="FF0000"/>
                </a:solidFill>
              </a:rPr>
              <a:t> </a:t>
            </a:r>
            <a:endParaRPr lang="en-US" sz="4300" b="1" dirty="0" smtClean="0">
              <a:solidFill>
                <a:srgbClr val="FF0000"/>
              </a:solidFill>
            </a:endParaRPr>
          </a:p>
          <a:p>
            <a:pPr>
              <a:buNone/>
            </a:pPr>
            <a:endParaRPr lang="en-US" dirty="0" smtClean="0"/>
          </a:p>
          <a:p>
            <a:endParaRPr lang="en-US" dirty="0" smtClean="0"/>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blinds(horizontal)">
                                      <p:cBhvr>
                                        <p:cTn id="10" dur="500"/>
                                        <p:tgtEl>
                                          <p:spTgt spid="3">
                                            <p:txEl>
                                              <p:pRg st="1" end="1"/>
                                            </p:txEl>
                                          </p:spTgt>
                                        </p:tgtEl>
                                      </p:cBhvr>
                                    </p:animEffect>
                                  </p:childTnLst>
                                </p:cTn>
                              </p:par>
                              <p:par>
                                <p:cTn id="11" presetID="3" presetClass="entr" presetSubtype="1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blinds(horizontal)">
                                      <p:cBhvr>
                                        <p:cTn id="13" dur="500"/>
                                        <p:tgtEl>
                                          <p:spTgt spid="3">
                                            <p:txEl>
                                              <p:pRg st="2" end="2"/>
                                            </p:txEl>
                                          </p:spTgt>
                                        </p:tgtEl>
                                      </p:cBhvr>
                                    </p:animEffect>
                                  </p:childTnLst>
                                </p:cTn>
                              </p:par>
                              <p:par>
                                <p:cTn id="14" presetID="3" presetClass="entr" presetSubtype="10" fill="hold" grpId="0"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blinds(horizontal)">
                                      <p:cBhvr>
                                        <p:cTn id="16" dur="500"/>
                                        <p:tgtEl>
                                          <p:spTgt spid="3">
                                            <p:txEl>
                                              <p:pRg st="3" end="3"/>
                                            </p:txEl>
                                          </p:spTgt>
                                        </p:tgtEl>
                                      </p:cBhvr>
                                    </p:animEffect>
                                  </p:childTnLst>
                                </p:cTn>
                              </p:par>
                              <p:par>
                                <p:cTn id="17" presetID="3" presetClass="entr" presetSubtype="10" fill="hold" grpId="0"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Effect transition="in" filter="blinds(horizontal)">
                                      <p:cBhvr>
                                        <p:cTn id="19" dur="500"/>
                                        <p:tgtEl>
                                          <p:spTgt spid="3">
                                            <p:txEl>
                                              <p:pRg st="4" end="4"/>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3" presetClass="entr" presetSubtype="10" fill="hold" grpId="0" nodeType="clickEffect">
                                  <p:stCondLst>
                                    <p:cond delay="0"/>
                                  </p:stCondLst>
                                  <p:childTnLst>
                                    <p:set>
                                      <p:cBhvr>
                                        <p:cTn id="23" dur="1" fill="hold">
                                          <p:stCondLst>
                                            <p:cond delay="0"/>
                                          </p:stCondLst>
                                        </p:cTn>
                                        <p:tgtEl>
                                          <p:spTgt spid="3">
                                            <p:txEl>
                                              <p:pRg st="5" end="5"/>
                                            </p:txEl>
                                          </p:spTgt>
                                        </p:tgtEl>
                                        <p:attrNameLst>
                                          <p:attrName>style.visibility</p:attrName>
                                        </p:attrNameLst>
                                      </p:cBhvr>
                                      <p:to>
                                        <p:strVal val="visible"/>
                                      </p:to>
                                    </p:set>
                                    <p:animEffect transition="in" filter="blinds(horizontal)">
                                      <p:cBhvr>
                                        <p:cTn id="24" dur="500"/>
                                        <p:tgtEl>
                                          <p:spTgt spid="3">
                                            <p:txEl>
                                              <p:pRg st="5" end="5"/>
                                            </p:txEl>
                                          </p:spTgt>
                                        </p:tgtEl>
                                      </p:cBhvr>
                                    </p:animEffect>
                                  </p:childTnLst>
                                </p:cTn>
                              </p:par>
                              <p:par>
                                <p:cTn id="25" presetID="3" presetClass="entr" presetSubtype="10" fill="hold" grpId="0" nodeType="with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animEffect transition="in" filter="blinds(horizontal)">
                                      <p:cBhvr>
                                        <p:cTn id="27" dur="500"/>
                                        <p:tgtEl>
                                          <p:spTgt spid="3">
                                            <p:txEl>
                                              <p:pRg st="6" end="6"/>
                                            </p:txEl>
                                          </p:spTgt>
                                        </p:tgtEl>
                                      </p:cBhvr>
                                    </p:animEffect>
                                  </p:childTnLst>
                                </p:cTn>
                              </p:par>
                              <p:par>
                                <p:cTn id="28" presetID="3" presetClass="entr" presetSubtype="10" fill="hold" grpId="0" nodeType="withEffect">
                                  <p:stCondLst>
                                    <p:cond delay="0"/>
                                  </p:stCondLst>
                                  <p:childTnLst>
                                    <p:set>
                                      <p:cBhvr>
                                        <p:cTn id="29" dur="1" fill="hold">
                                          <p:stCondLst>
                                            <p:cond delay="0"/>
                                          </p:stCondLst>
                                        </p:cTn>
                                        <p:tgtEl>
                                          <p:spTgt spid="3">
                                            <p:txEl>
                                              <p:pRg st="7" end="7"/>
                                            </p:txEl>
                                          </p:spTgt>
                                        </p:tgtEl>
                                        <p:attrNameLst>
                                          <p:attrName>style.visibility</p:attrName>
                                        </p:attrNameLst>
                                      </p:cBhvr>
                                      <p:to>
                                        <p:strVal val="visible"/>
                                      </p:to>
                                    </p:set>
                                    <p:animEffect transition="in" filter="blinds(horizontal)">
                                      <p:cBhvr>
                                        <p:cTn id="30" dur="500"/>
                                        <p:tgtEl>
                                          <p:spTgt spid="3">
                                            <p:txEl>
                                              <p:pRg st="7" end="7"/>
                                            </p:txEl>
                                          </p:spTgt>
                                        </p:tgtEl>
                                      </p:cBhvr>
                                    </p:animEffect>
                                  </p:childTnLst>
                                </p:cTn>
                              </p:par>
                              <p:par>
                                <p:cTn id="31" presetID="3" presetClass="entr" presetSubtype="10" fill="hold" grpId="0" nodeType="withEffect">
                                  <p:stCondLst>
                                    <p:cond delay="0"/>
                                  </p:stCondLst>
                                  <p:childTnLst>
                                    <p:set>
                                      <p:cBhvr>
                                        <p:cTn id="32" dur="1" fill="hold">
                                          <p:stCondLst>
                                            <p:cond delay="0"/>
                                          </p:stCondLst>
                                        </p:cTn>
                                        <p:tgtEl>
                                          <p:spTgt spid="3">
                                            <p:txEl>
                                              <p:pRg st="8" end="8"/>
                                            </p:txEl>
                                          </p:spTgt>
                                        </p:tgtEl>
                                        <p:attrNameLst>
                                          <p:attrName>style.visibility</p:attrName>
                                        </p:attrNameLst>
                                      </p:cBhvr>
                                      <p:to>
                                        <p:strVal val="visible"/>
                                      </p:to>
                                    </p:set>
                                    <p:animEffect transition="in" filter="blinds(horizontal)">
                                      <p:cBhvr>
                                        <p:cTn id="33" dur="500"/>
                                        <p:tgtEl>
                                          <p:spTgt spid="3">
                                            <p:txEl>
                                              <p:pRg st="8" end="8"/>
                                            </p:txEl>
                                          </p:spTgt>
                                        </p:tgtEl>
                                      </p:cBhvr>
                                    </p:animEffect>
                                  </p:childTnLst>
                                </p:cTn>
                              </p:par>
                              <p:par>
                                <p:cTn id="34" presetID="3" presetClass="entr" presetSubtype="10" fill="hold" grpId="0" nodeType="withEffect">
                                  <p:stCondLst>
                                    <p:cond delay="0"/>
                                  </p:stCondLst>
                                  <p:childTnLst>
                                    <p:set>
                                      <p:cBhvr>
                                        <p:cTn id="35" dur="1" fill="hold">
                                          <p:stCondLst>
                                            <p:cond delay="0"/>
                                          </p:stCondLst>
                                        </p:cTn>
                                        <p:tgtEl>
                                          <p:spTgt spid="3">
                                            <p:txEl>
                                              <p:pRg st="9" end="9"/>
                                            </p:txEl>
                                          </p:spTgt>
                                        </p:tgtEl>
                                        <p:attrNameLst>
                                          <p:attrName>style.visibility</p:attrName>
                                        </p:attrNameLst>
                                      </p:cBhvr>
                                      <p:to>
                                        <p:strVal val="visible"/>
                                      </p:to>
                                    </p:set>
                                    <p:animEffect transition="in" filter="blinds(horizontal)">
                                      <p:cBhvr>
                                        <p:cTn id="36" dur="500"/>
                                        <p:tgtEl>
                                          <p:spTgt spid="3">
                                            <p:txEl>
                                              <p:pRg st="9" end="9"/>
                                            </p:txEl>
                                          </p:spTgt>
                                        </p:tgtEl>
                                      </p:cBhvr>
                                    </p:animEffect>
                                  </p:childTnLst>
                                </p:cTn>
                              </p:par>
                              <p:par>
                                <p:cTn id="37" presetID="3" presetClass="entr" presetSubtype="10" fill="hold" grpId="0" nodeType="withEffect">
                                  <p:stCondLst>
                                    <p:cond delay="0"/>
                                  </p:stCondLst>
                                  <p:childTnLst>
                                    <p:set>
                                      <p:cBhvr>
                                        <p:cTn id="38" dur="1" fill="hold">
                                          <p:stCondLst>
                                            <p:cond delay="0"/>
                                          </p:stCondLst>
                                        </p:cTn>
                                        <p:tgtEl>
                                          <p:spTgt spid="3">
                                            <p:txEl>
                                              <p:pRg st="10" end="10"/>
                                            </p:txEl>
                                          </p:spTgt>
                                        </p:tgtEl>
                                        <p:attrNameLst>
                                          <p:attrName>style.visibility</p:attrName>
                                        </p:attrNameLst>
                                      </p:cBhvr>
                                      <p:to>
                                        <p:strVal val="visible"/>
                                      </p:to>
                                    </p:set>
                                    <p:animEffect transition="in" filter="blinds(horizontal)">
                                      <p:cBhvr>
                                        <p:cTn id="39" dur="500"/>
                                        <p:tgtEl>
                                          <p:spTgt spid="3">
                                            <p:txEl>
                                              <p:pRg st="10" end="10"/>
                                            </p:txEl>
                                          </p:spTgt>
                                        </p:tgtEl>
                                      </p:cBhvr>
                                    </p:animEffect>
                                  </p:childTnLst>
                                </p:cTn>
                              </p:par>
                            </p:childTnLst>
                          </p:cTn>
                        </p:par>
                      </p:childTnLst>
                    </p:cTn>
                  </p:par>
                  <p:par>
                    <p:cTn id="40" fill="hold">
                      <p:stCondLst>
                        <p:cond delay="indefinite"/>
                      </p:stCondLst>
                      <p:childTnLst>
                        <p:par>
                          <p:cTn id="41" fill="hold">
                            <p:stCondLst>
                              <p:cond delay="0"/>
                            </p:stCondLst>
                            <p:childTnLst>
                              <p:par>
                                <p:cTn id="42" presetID="3" presetClass="entr" presetSubtype="10" fill="hold" grpId="0" nodeType="clickEffect">
                                  <p:stCondLst>
                                    <p:cond delay="0"/>
                                  </p:stCondLst>
                                  <p:childTnLst>
                                    <p:set>
                                      <p:cBhvr>
                                        <p:cTn id="43" dur="1" fill="hold">
                                          <p:stCondLst>
                                            <p:cond delay="0"/>
                                          </p:stCondLst>
                                        </p:cTn>
                                        <p:tgtEl>
                                          <p:spTgt spid="3">
                                            <p:txEl>
                                              <p:pRg st="11" end="11"/>
                                            </p:txEl>
                                          </p:spTgt>
                                        </p:tgtEl>
                                        <p:attrNameLst>
                                          <p:attrName>style.visibility</p:attrName>
                                        </p:attrNameLst>
                                      </p:cBhvr>
                                      <p:to>
                                        <p:strVal val="visible"/>
                                      </p:to>
                                    </p:set>
                                    <p:animEffect transition="in" filter="blinds(horizontal)">
                                      <p:cBhvr>
                                        <p:cTn id="44" dur="500"/>
                                        <p:tgtEl>
                                          <p:spTgt spid="3">
                                            <p:txEl>
                                              <p:pRg st="11" end="11"/>
                                            </p:txEl>
                                          </p:spTgt>
                                        </p:tgtEl>
                                      </p:cBhvr>
                                    </p:animEffect>
                                  </p:childTnLst>
                                </p:cTn>
                              </p:par>
                              <p:par>
                                <p:cTn id="45" presetID="3" presetClass="entr" presetSubtype="10" fill="hold" grpId="0" nodeType="withEffect">
                                  <p:stCondLst>
                                    <p:cond delay="0"/>
                                  </p:stCondLst>
                                  <p:childTnLst>
                                    <p:set>
                                      <p:cBhvr>
                                        <p:cTn id="46" dur="1" fill="hold">
                                          <p:stCondLst>
                                            <p:cond delay="0"/>
                                          </p:stCondLst>
                                        </p:cTn>
                                        <p:tgtEl>
                                          <p:spTgt spid="3">
                                            <p:txEl>
                                              <p:pRg st="12" end="12"/>
                                            </p:txEl>
                                          </p:spTgt>
                                        </p:tgtEl>
                                        <p:attrNameLst>
                                          <p:attrName>style.visibility</p:attrName>
                                        </p:attrNameLst>
                                      </p:cBhvr>
                                      <p:to>
                                        <p:strVal val="visible"/>
                                      </p:to>
                                    </p:set>
                                    <p:animEffect transition="in" filter="blinds(horizontal)">
                                      <p:cBhvr>
                                        <p:cTn id="47" dur="500"/>
                                        <p:tgtEl>
                                          <p:spTgt spid="3">
                                            <p:txEl>
                                              <p:pRg st="12" end="12"/>
                                            </p:txEl>
                                          </p:spTgt>
                                        </p:tgtEl>
                                      </p:cBhvr>
                                    </p:animEffect>
                                  </p:childTnLst>
                                </p:cTn>
                              </p:par>
                              <p:par>
                                <p:cTn id="48" presetID="3" presetClass="entr" presetSubtype="10" fill="hold" grpId="0" nodeType="withEffect">
                                  <p:stCondLst>
                                    <p:cond delay="0"/>
                                  </p:stCondLst>
                                  <p:childTnLst>
                                    <p:set>
                                      <p:cBhvr>
                                        <p:cTn id="49" dur="1" fill="hold">
                                          <p:stCondLst>
                                            <p:cond delay="0"/>
                                          </p:stCondLst>
                                        </p:cTn>
                                        <p:tgtEl>
                                          <p:spTgt spid="3">
                                            <p:txEl>
                                              <p:pRg st="13" end="13"/>
                                            </p:txEl>
                                          </p:spTgt>
                                        </p:tgtEl>
                                        <p:attrNameLst>
                                          <p:attrName>style.visibility</p:attrName>
                                        </p:attrNameLst>
                                      </p:cBhvr>
                                      <p:to>
                                        <p:strVal val="visible"/>
                                      </p:to>
                                    </p:set>
                                    <p:animEffect transition="in" filter="blinds(horizontal)">
                                      <p:cBhvr>
                                        <p:cTn id="50" dur="500"/>
                                        <p:tgtEl>
                                          <p:spTgt spid="3">
                                            <p:txEl>
                                              <p:pRg st="13" end="13"/>
                                            </p:txEl>
                                          </p:spTgt>
                                        </p:tgtEl>
                                      </p:cBhvr>
                                    </p:animEffect>
                                  </p:childTnLst>
                                </p:cTn>
                              </p:par>
                              <p:par>
                                <p:cTn id="51" presetID="3" presetClass="entr" presetSubtype="10" fill="hold" grpId="0" nodeType="withEffect">
                                  <p:stCondLst>
                                    <p:cond delay="0"/>
                                  </p:stCondLst>
                                  <p:childTnLst>
                                    <p:set>
                                      <p:cBhvr>
                                        <p:cTn id="52" dur="1" fill="hold">
                                          <p:stCondLst>
                                            <p:cond delay="0"/>
                                          </p:stCondLst>
                                        </p:cTn>
                                        <p:tgtEl>
                                          <p:spTgt spid="3">
                                            <p:txEl>
                                              <p:pRg st="14" end="14"/>
                                            </p:txEl>
                                          </p:spTgt>
                                        </p:tgtEl>
                                        <p:attrNameLst>
                                          <p:attrName>style.visibility</p:attrName>
                                        </p:attrNameLst>
                                      </p:cBhvr>
                                      <p:to>
                                        <p:strVal val="visible"/>
                                      </p:to>
                                    </p:set>
                                    <p:animEffect transition="in" filter="blinds(horizontal)">
                                      <p:cBhvr>
                                        <p:cTn id="53" dur="500"/>
                                        <p:tgtEl>
                                          <p:spTgt spid="3">
                                            <p:txEl>
                                              <p:pRg st="14" end="1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228600"/>
            <a:ext cx="8839200" cy="990600"/>
          </a:xfrm>
        </p:spPr>
        <p:txBody>
          <a:bodyPr>
            <a:normAutofit/>
          </a:bodyPr>
          <a:lstStyle/>
          <a:p>
            <a:pPr algn="ctr"/>
            <a:r>
              <a:rPr lang="en-US" dirty="0" smtClean="0">
                <a:latin typeface="AR CENA" pitchFamily="2" charset="0"/>
              </a:rPr>
              <a:t>Murder, Manslaughter, or </a:t>
            </a:r>
            <a:r>
              <a:rPr lang="en-US" dirty="0" smtClean="0">
                <a:latin typeface="AR CENA" pitchFamily="2" charset="0"/>
              </a:rPr>
              <a:t>Mentally Ill</a:t>
            </a:r>
            <a:r>
              <a:rPr lang="en-US" dirty="0" smtClean="0">
                <a:latin typeface="AR CENA" pitchFamily="2" charset="0"/>
              </a:rPr>
              <a:t>? </a:t>
            </a:r>
            <a:endParaRPr lang="en-US" dirty="0">
              <a:latin typeface="AR CENA" pitchFamily="2" charset="0"/>
            </a:endParaRPr>
          </a:p>
        </p:txBody>
      </p:sp>
      <p:sp>
        <p:nvSpPr>
          <p:cNvPr id="3" name="Content Placeholder 2"/>
          <p:cNvSpPr>
            <a:spLocks noGrp="1"/>
          </p:cNvSpPr>
          <p:nvPr>
            <p:ph sz="quarter" idx="1"/>
          </p:nvPr>
        </p:nvSpPr>
        <p:spPr>
          <a:xfrm>
            <a:off x="152400" y="1600200"/>
            <a:ext cx="8839200" cy="5029200"/>
          </a:xfrm>
        </p:spPr>
        <p:txBody>
          <a:bodyPr>
            <a:normAutofit/>
          </a:bodyPr>
          <a:lstStyle/>
          <a:p>
            <a:r>
              <a:rPr lang="en-US" dirty="0" smtClean="0">
                <a:latin typeface="AR CENA" pitchFamily="2" charset="0"/>
              </a:rPr>
              <a:t>First Degree</a:t>
            </a:r>
          </a:p>
          <a:p>
            <a:r>
              <a:rPr lang="en-US" dirty="0" smtClean="0">
                <a:latin typeface="AR CENA" pitchFamily="2" charset="0"/>
              </a:rPr>
              <a:t>Second Degree</a:t>
            </a:r>
          </a:p>
          <a:p>
            <a:r>
              <a:rPr lang="en-US" dirty="0" smtClean="0">
                <a:latin typeface="AR CENA" pitchFamily="2" charset="0"/>
              </a:rPr>
              <a:t>Third Degree</a:t>
            </a:r>
          </a:p>
          <a:p>
            <a:r>
              <a:rPr lang="en-US" dirty="0" smtClean="0">
                <a:latin typeface="AR CENA" pitchFamily="2" charset="0"/>
              </a:rPr>
              <a:t>Voluntary Manslaughter</a:t>
            </a:r>
          </a:p>
          <a:p>
            <a:r>
              <a:rPr lang="en-US" dirty="0" smtClean="0">
                <a:latin typeface="AR CENA" pitchFamily="2" charset="0"/>
              </a:rPr>
              <a:t>Not Guilty by Reason of Insanity</a:t>
            </a:r>
          </a:p>
          <a:p>
            <a:r>
              <a:rPr lang="en-US" dirty="0" smtClean="0">
                <a:latin typeface="AR CENA" pitchFamily="2" charset="0"/>
              </a:rPr>
              <a:t>Guilty but Mentally Ill  </a:t>
            </a:r>
          </a:p>
          <a:p>
            <a:r>
              <a:rPr lang="en-US" dirty="0" smtClean="0">
                <a:latin typeface="AR CENA" pitchFamily="2" charset="0"/>
              </a:rPr>
              <a:t>Question: Of what crimes should Raskolnikov be convicted? </a:t>
            </a:r>
          </a:p>
          <a:p>
            <a:r>
              <a:rPr lang="en-US" dirty="0" smtClean="0">
                <a:latin typeface="AR CENA" pitchFamily="2" charset="0"/>
              </a:rPr>
              <a:t>Victims: Pawnbroker—Alyona Ivanovna; her sister—Lizaveta </a:t>
            </a:r>
            <a:endParaRPr lang="en-US" dirty="0">
              <a:latin typeface="AR CENA" pitchFamily="2" charset="0"/>
            </a:endParaRPr>
          </a:p>
        </p:txBody>
      </p:sp>
    </p:spTree>
    <p:extLst>
      <p:ext uri="{BB962C8B-B14F-4D97-AF65-F5344CB8AC3E}">
        <p14:creationId xmlns:p14="http://schemas.microsoft.com/office/powerpoint/2010/main" val="1448872878"/>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p:txBody>
          <a:bodyPr/>
          <a:lstStyle/>
          <a:p>
            <a:pPr marL="0" indent="0">
              <a:buNone/>
            </a:pPr>
            <a:r>
              <a:rPr lang="en-US" sz="3200" b="1" dirty="0"/>
              <a:t>Speigel, Alex. “Would Judge Give Psychopath With Genetic Defect Lighter Sentence?” </a:t>
            </a:r>
            <a:r>
              <a:rPr lang="en-US" sz="3200" b="1" i="1" dirty="0"/>
              <a:t>NPR Morning Edition</a:t>
            </a:r>
            <a:r>
              <a:rPr lang="en-US" sz="3200" b="1" dirty="0"/>
              <a:t>. </a:t>
            </a:r>
            <a:r>
              <a:rPr lang="en-US" sz="3200" b="1" dirty="0" smtClean="0"/>
              <a:t>17. Aug. 2012. Web</a:t>
            </a:r>
            <a:r>
              <a:rPr lang="en-US" sz="3200" b="1" dirty="0"/>
              <a:t>. </a:t>
            </a:r>
            <a:r>
              <a:rPr lang="en-US" sz="3200" b="1" dirty="0" smtClean="0"/>
              <a:t>17 </a:t>
            </a:r>
            <a:r>
              <a:rPr lang="en-US" sz="3200" b="1" dirty="0"/>
              <a:t>Aug. 2012. </a:t>
            </a:r>
            <a:endParaRPr lang="en-US" sz="3200" b="1" dirty="0" smtClean="0"/>
          </a:p>
          <a:p>
            <a:pPr marL="0" indent="0">
              <a:buNone/>
            </a:pPr>
            <a:r>
              <a:rPr lang="en-US" dirty="0" smtClean="0">
                <a:hlinkClick r:id="rId2"/>
              </a:rPr>
              <a:t>http</a:t>
            </a:r>
            <a:r>
              <a:rPr lang="en-US" dirty="0">
                <a:hlinkClick r:id="rId2"/>
              </a:rPr>
              <a:t>://</a:t>
            </a:r>
            <a:r>
              <a:rPr lang="en-US" dirty="0" smtClean="0">
                <a:hlinkClick r:id="rId2"/>
              </a:rPr>
              <a:t>www.npr.org/blogs/health/2012/08/17/158944525/would-judge-give-psychopath-with-genetic-defect-lighter-sentence</a:t>
            </a:r>
            <a:endParaRPr lang="en-US" dirty="0" smtClean="0"/>
          </a:p>
          <a:p>
            <a:pPr marL="0" indent="0">
              <a:buNone/>
            </a:pPr>
            <a:endParaRPr lang="en-US" dirty="0"/>
          </a:p>
        </p:txBody>
      </p:sp>
      <p:sp>
        <p:nvSpPr>
          <p:cNvPr id="2" name="TextBox 1"/>
          <p:cNvSpPr txBox="1"/>
          <p:nvPr/>
        </p:nvSpPr>
        <p:spPr>
          <a:xfrm>
            <a:off x="1143000" y="609600"/>
            <a:ext cx="6477000" cy="584775"/>
          </a:xfrm>
          <a:prstGeom prst="rect">
            <a:avLst/>
          </a:prstGeom>
          <a:noFill/>
        </p:spPr>
        <p:txBody>
          <a:bodyPr wrap="square" rtlCol="0">
            <a:spAutoFit/>
          </a:bodyPr>
          <a:lstStyle/>
          <a:p>
            <a:r>
              <a:rPr lang="en-US" sz="3200" dirty="0" smtClean="0"/>
              <a:t>Nature vs. Nurture</a:t>
            </a:r>
            <a:endParaRPr lang="en-US" sz="3200" dirty="0"/>
          </a:p>
        </p:txBody>
      </p:sp>
    </p:spTree>
    <p:extLst>
      <p:ext uri="{BB962C8B-B14F-4D97-AF65-F5344CB8AC3E}">
        <p14:creationId xmlns:p14="http://schemas.microsoft.com/office/powerpoint/2010/main" val="4259994915"/>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Epilogue: Discussion Points</a:t>
            </a:r>
            <a:endParaRPr lang="en-US" dirty="0"/>
          </a:p>
        </p:txBody>
      </p:sp>
      <p:sp>
        <p:nvSpPr>
          <p:cNvPr id="3" name="Content Placeholder 2"/>
          <p:cNvSpPr>
            <a:spLocks noGrp="1"/>
          </p:cNvSpPr>
          <p:nvPr>
            <p:ph sz="quarter" idx="1"/>
          </p:nvPr>
        </p:nvSpPr>
        <p:spPr>
          <a:xfrm>
            <a:off x="457200" y="1600200"/>
            <a:ext cx="8229600" cy="4876800"/>
          </a:xfrm>
        </p:spPr>
        <p:txBody>
          <a:bodyPr>
            <a:normAutofit fontScale="92500" lnSpcReduction="20000"/>
          </a:bodyPr>
          <a:lstStyle/>
          <a:p>
            <a:pPr marL="514350" indent="-514350">
              <a:buFont typeface="+mj-lt"/>
              <a:buAutoNum type="arabicPeriod"/>
            </a:pPr>
            <a:r>
              <a:rPr lang="en-US" dirty="0" smtClean="0"/>
              <a:t>What is Raskolnikov’s sentence?  Why was he given it?  Do you agree with it? (529) </a:t>
            </a:r>
          </a:p>
          <a:p>
            <a:pPr marL="514350" indent="-514350">
              <a:buFont typeface="+mj-lt"/>
              <a:buAutoNum type="arabicPeriod"/>
            </a:pPr>
            <a:r>
              <a:rPr lang="en-US" dirty="0" smtClean="0"/>
              <a:t>How does Raskolnikov’s situation compare with the philosophy of the transcendentalists, especially Thoreau’s experience on Walden Pond? (530, 534, 535-536)</a:t>
            </a:r>
          </a:p>
          <a:p>
            <a:pPr marL="514350" indent="-514350">
              <a:buFont typeface="+mj-lt"/>
              <a:buAutoNum type="arabicPeriod"/>
            </a:pPr>
            <a:r>
              <a:rPr lang="en-US" dirty="0" smtClean="0"/>
              <a:t>Prior to his hospitalization, what evidence suggests that Raskolnikov is unrepentant? (536)  </a:t>
            </a:r>
          </a:p>
          <a:p>
            <a:pPr marL="514350" indent="-514350">
              <a:buFont typeface="+mj-lt"/>
              <a:buAutoNum type="arabicPeriod"/>
            </a:pPr>
            <a:r>
              <a:rPr lang="en-US" dirty="0" smtClean="0"/>
              <a:t>What causes Raskolnikov to have a change of spirit? (538) </a:t>
            </a:r>
          </a:p>
          <a:p>
            <a:pPr marL="514350" indent="-514350">
              <a:buFont typeface="+mj-lt"/>
              <a:buAutoNum type="arabicPeriod"/>
            </a:pPr>
            <a:r>
              <a:rPr lang="en-US" dirty="0" smtClean="0"/>
              <a:t>How long does Rasolnikov remain in the hospital?  Why is this significant? (538)</a:t>
            </a:r>
          </a:p>
          <a:p>
            <a:pPr marL="514350" indent="-514350">
              <a:buFont typeface="+mj-lt"/>
              <a:buAutoNum type="arabicPeriod"/>
            </a:pPr>
            <a:r>
              <a:rPr lang="en-US" dirty="0" smtClean="0"/>
              <a:t>How is Raskolnikov ultimately saved? (540-542)  </a:t>
            </a:r>
          </a:p>
          <a:p>
            <a:endParaRPr lang="en-US" dirty="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28600"/>
            <a:ext cx="9144000" cy="990600"/>
          </a:xfrm>
        </p:spPr>
        <p:txBody>
          <a:bodyPr>
            <a:normAutofit/>
          </a:bodyPr>
          <a:lstStyle/>
          <a:p>
            <a:pPr lvl="0" algn="ctr"/>
            <a:r>
              <a:rPr lang="en-US" sz="2400" b="1" dirty="0"/>
              <a:t>Are all criminals redeemable? Can all sinners atone for their sins</a:t>
            </a:r>
            <a:r>
              <a:rPr lang="en-US" sz="2400" b="1" dirty="0" smtClean="0"/>
              <a:t>?</a:t>
            </a:r>
            <a:endParaRPr lang="en-US" sz="2400" b="1" dirty="0"/>
          </a:p>
        </p:txBody>
      </p:sp>
      <p:sp>
        <p:nvSpPr>
          <p:cNvPr id="3" name="Content Placeholder 2"/>
          <p:cNvSpPr>
            <a:spLocks noGrp="1"/>
          </p:cNvSpPr>
          <p:nvPr>
            <p:ph sz="quarter" idx="1"/>
          </p:nvPr>
        </p:nvSpPr>
        <p:spPr/>
        <p:txBody>
          <a:bodyPr/>
          <a:lstStyle/>
          <a:p>
            <a:pPr marL="0" indent="0">
              <a:buNone/>
            </a:pPr>
            <a:r>
              <a:rPr lang="en-US" dirty="0" smtClean="0"/>
              <a:t>Roy, Sandip. “From a Calcutta Prison to the Classical Stage.” </a:t>
            </a:r>
            <a:r>
              <a:rPr lang="en-US" i="1" dirty="0" smtClean="0"/>
              <a:t>National Public Radio</a:t>
            </a:r>
            <a:r>
              <a:rPr lang="en-US" dirty="0" smtClean="0"/>
              <a:t>. 27 Nov. 2012. Web. 27 Nov. 2012.  </a:t>
            </a:r>
          </a:p>
          <a:p>
            <a:pPr marL="0" indent="0">
              <a:buNone/>
            </a:pPr>
            <a:r>
              <a:rPr lang="en-US" dirty="0" smtClean="0">
                <a:hlinkClick r:id="rId2"/>
              </a:rPr>
              <a:t>http</a:t>
            </a:r>
            <a:r>
              <a:rPr lang="en-US" dirty="0">
                <a:hlinkClick r:id="rId2"/>
              </a:rPr>
              <a:t>://</a:t>
            </a:r>
            <a:r>
              <a:rPr lang="en-US" dirty="0" smtClean="0">
                <a:hlinkClick r:id="rId2"/>
              </a:rPr>
              <a:t>www.npr.org/2012/11/27/163016950/from-a-calcutta-prison-to-the-classical-stage</a:t>
            </a:r>
            <a:endParaRPr lang="en-US" dirty="0" smtClean="0"/>
          </a:p>
          <a:p>
            <a:pPr marL="0" indent="0">
              <a:buNone/>
            </a:pPr>
            <a:endParaRPr lang="en-US" dirty="0"/>
          </a:p>
        </p:txBody>
      </p:sp>
    </p:spTree>
    <p:extLst>
      <p:ext uri="{BB962C8B-B14F-4D97-AF65-F5344CB8AC3E}">
        <p14:creationId xmlns:p14="http://schemas.microsoft.com/office/powerpoint/2010/main" val="2362973173"/>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n-US" dirty="0" smtClean="0"/>
              <a:t>Values Exercise: Morality </a:t>
            </a:r>
            <a:endParaRPr lang="en-US" dirty="0"/>
          </a:p>
        </p:txBody>
      </p:sp>
      <p:graphicFrame>
        <p:nvGraphicFramePr>
          <p:cNvPr id="6" name="Content Placeholder 5"/>
          <p:cNvGraphicFramePr>
            <a:graphicFrameLocks noGrp="1"/>
          </p:cNvGraphicFramePr>
          <p:nvPr>
            <p:ph sz="quarter" idx="1"/>
            <p:extLst>
              <p:ext uri="{D42A27DB-BD31-4B8C-83A1-F6EECF244321}">
                <p14:modId xmlns:p14="http://schemas.microsoft.com/office/powerpoint/2010/main" val="192664399"/>
              </p:ext>
            </p:extLst>
          </p:nvPr>
        </p:nvGraphicFramePr>
        <p:xfrm>
          <a:off x="381000" y="1676400"/>
          <a:ext cx="8229600" cy="4903591"/>
        </p:xfrm>
        <a:graphic>
          <a:graphicData uri="http://schemas.openxmlformats.org/drawingml/2006/table">
            <a:tbl>
              <a:tblPr firstRow="1" bandRow="1">
                <a:tableStyleId>{5C22544A-7EE6-4342-B048-85BDC9FD1C3A}</a:tableStyleId>
              </a:tblPr>
              <a:tblGrid>
                <a:gridCol w="1143000"/>
                <a:gridCol w="914400"/>
                <a:gridCol w="1028700"/>
                <a:gridCol w="1028700"/>
                <a:gridCol w="1028700"/>
                <a:gridCol w="1028700"/>
                <a:gridCol w="1028700"/>
                <a:gridCol w="1028700"/>
              </a:tblGrid>
              <a:tr h="685797">
                <a:tc>
                  <a:txBody>
                    <a:bodyPr/>
                    <a:lstStyle/>
                    <a:p>
                      <a:endParaRPr lang="en-US" dirty="0"/>
                    </a:p>
                  </a:txBody>
                  <a:tcPr/>
                </a:tc>
                <a:tc>
                  <a:txBody>
                    <a:bodyPr/>
                    <a:lstStyle/>
                    <a:p>
                      <a:r>
                        <a:rPr lang="en-US" dirty="0" smtClean="0"/>
                        <a:t>1 (Worst)</a:t>
                      </a:r>
                      <a:endParaRPr lang="en-US" dirty="0"/>
                    </a:p>
                  </a:txBody>
                  <a:tcPr/>
                </a:tc>
                <a:tc>
                  <a:txBody>
                    <a:bodyPr/>
                    <a:lstStyle/>
                    <a:p>
                      <a:r>
                        <a:rPr lang="en-US" dirty="0" smtClean="0"/>
                        <a:t>2</a:t>
                      </a:r>
                      <a:endParaRPr lang="en-US" dirty="0"/>
                    </a:p>
                  </a:txBody>
                  <a:tcPr/>
                </a:tc>
                <a:tc>
                  <a:txBody>
                    <a:bodyPr/>
                    <a:lstStyle/>
                    <a:p>
                      <a:r>
                        <a:rPr lang="en-US" dirty="0" smtClean="0"/>
                        <a:t>3</a:t>
                      </a:r>
                      <a:endParaRPr lang="en-US" dirty="0"/>
                    </a:p>
                  </a:txBody>
                  <a:tcPr/>
                </a:tc>
                <a:tc>
                  <a:txBody>
                    <a:bodyPr/>
                    <a:lstStyle/>
                    <a:p>
                      <a:r>
                        <a:rPr lang="en-US" dirty="0" smtClean="0"/>
                        <a:t>4</a:t>
                      </a:r>
                      <a:endParaRPr lang="en-US" dirty="0"/>
                    </a:p>
                  </a:txBody>
                  <a:tcPr/>
                </a:tc>
                <a:tc>
                  <a:txBody>
                    <a:bodyPr/>
                    <a:lstStyle/>
                    <a:p>
                      <a:r>
                        <a:rPr lang="en-US" dirty="0" smtClean="0"/>
                        <a:t>5</a:t>
                      </a:r>
                      <a:endParaRPr lang="en-US" dirty="0"/>
                    </a:p>
                  </a:txBody>
                  <a:tcPr/>
                </a:tc>
                <a:tc>
                  <a:txBody>
                    <a:bodyPr/>
                    <a:lstStyle/>
                    <a:p>
                      <a:r>
                        <a:rPr lang="en-US" dirty="0" smtClean="0"/>
                        <a:t>6</a:t>
                      </a:r>
                      <a:endParaRPr lang="en-US" dirty="0"/>
                    </a:p>
                  </a:txBody>
                  <a:tcPr/>
                </a:tc>
                <a:tc>
                  <a:txBody>
                    <a:bodyPr/>
                    <a:lstStyle/>
                    <a:p>
                      <a:r>
                        <a:rPr lang="en-US" dirty="0" smtClean="0"/>
                        <a:t>7 </a:t>
                      </a:r>
                    </a:p>
                    <a:p>
                      <a:r>
                        <a:rPr lang="en-US" dirty="0" smtClean="0"/>
                        <a:t>(Best)</a:t>
                      </a:r>
                      <a:endParaRPr lang="en-US" dirty="0"/>
                    </a:p>
                  </a:txBody>
                  <a:tcPr/>
                </a:tc>
              </a:tr>
              <a:tr h="602542">
                <a:tc>
                  <a:txBody>
                    <a:bodyPr/>
                    <a:lstStyle/>
                    <a:p>
                      <a:r>
                        <a:rPr lang="en-US" dirty="0" smtClean="0"/>
                        <a:t>Thief</a:t>
                      </a:r>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r>
              <a:tr h="602542">
                <a:tc>
                  <a:txBody>
                    <a:bodyPr/>
                    <a:lstStyle/>
                    <a:p>
                      <a:r>
                        <a:rPr lang="en-US" dirty="0" smtClean="0"/>
                        <a:t>Prostitute</a:t>
                      </a:r>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r>
              <a:tr h="602542">
                <a:tc>
                  <a:txBody>
                    <a:bodyPr/>
                    <a:lstStyle/>
                    <a:p>
                      <a:r>
                        <a:rPr lang="en-US" dirty="0" smtClean="0"/>
                        <a:t>Murderer</a:t>
                      </a:r>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r>
              <a:tr h="602542">
                <a:tc>
                  <a:txBody>
                    <a:bodyPr/>
                    <a:lstStyle/>
                    <a:p>
                      <a:r>
                        <a:rPr lang="en-US" dirty="0" smtClean="0"/>
                        <a:t>Gossip</a:t>
                      </a:r>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r>
              <a:tr h="602542">
                <a:tc>
                  <a:txBody>
                    <a:bodyPr/>
                    <a:lstStyle/>
                    <a:p>
                      <a:r>
                        <a:rPr lang="en-US" dirty="0" smtClean="0"/>
                        <a:t>Sadist</a:t>
                      </a:r>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r>
              <a:tr h="602542">
                <a:tc>
                  <a:txBody>
                    <a:bodyPr/>
                    <a:lstStyle/>
                    <a:p>
                      <a:r>
                        <a:rPr lang="en-US" dirty="0" smtClean="0"/>
                        <a:t>Alcoholic</a:t>
                      </a:r>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r>
              <a:tr h="602542">
                <a:tc>
                  <a:txBody>
                    <a:bodyPr/>
                    <a:lstStyle/>
                    <a:p>
                      <a:r>
                        <a:rPr lang="en-US" dirty="0" smtClean="0"/>
                        <a:t>Gambler</a:t>
                      </a:r>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r>
            </a:tbl>
          </a:graphicData>
        </a:graphic>
      </p:graphicFrame>
    </p:spTree>
    <p:extLst>
      <p:ext uri="{BB962C8B-B14F-4D97-AF65-F5344CB8AC3E}">
        <p14:creationId xmlns:p14="http://schemas.microsoft.com/office/powerpoint/2010/main" val="2847548338"/>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Extension and Enrichment </a:t>
            </a:r>
            <a:endParaRPr lang="en-US" dirty="0"/>
          </a:p>
        </p:txBody>
      </p:sp>
      <p:sp>
        <p:nvSpPr>
          <p:cNvPr id="3" name="Content Placeholder 2"/>
          <p:cNvSpPr>
            <a:spLocks noGrp="1"/>
          </p:cNvSpPr>
          <p:nvPr>
            <p:ph sz="quarter" idx="1"/>
          </p:nvPr>
        </p:nvSpPr>
        <p:spPr>
          <a:xfrm>
            <a:off x="612648" y="1600200"/>
            <a:ext cx="8153400" cy="5257800"/>
          </a:xfrm>
        </p:spPr>
        <p:txBody>
          <a:bodyPr>
            <a:noAutofit/>
          </a:bodyPr>
          <a:lstStyle/>
          <a:p>
            <a:pPr>
              <a:buFont typeface="Wingdings" pitchFamily="2" charset="2"/>
              <a:buChar char="q"/>
            </a:pPr>
            <a:r>
              <a:rPr lang="en-US" sz="2200" dirty="0"/>
              <a:t>Read “The Myth of Sisyphus” by Camus and compare to </a:t>
            </a:r>
            <a:r>
              <a:rPr lang="en-US" sz="2200" dirty="0" smtClean="0"/>
              <a:t>Raskolnikov’s </a:t>
            </a:r>
            <a:r>
              <a:rPr lang="en-US" sz="2200" dirty="0"/>
              <a:t>views expressed on pages 533 and 535.</a:t>
            </a:r>
          </a:p>
          <a:p>
            <a:pPr>
              <a:buFont typeface="Wingdings" pitchFamily="2" charset="2"/>
              <a:buChar char="q"/>
            </a:pPr>
            <a:r>
              <a:rPr lang="en-US" sz="2200" dirty="0" smtClean="0"/>
              <a:t>Read the articles about Leopold and Loeb. How does Raskolnikov compare to both Leopold and Loeb? </a:t>
            </a:r>
          </a:p>
          <a:p>
            <a:pPr>
              <a:buFont typeface="Wingdings" pitchFamily="2" charset="2"/>
              <a:buChar char="q"/>
            </a:pPr>
            <a:r>
              <a:rPr lang="en-US" sz="2200" dirty="0" smtClean="0"/>
              <a:t>Watch Hitchcock’s </a:t>
            </a:r>
            <a:r>
              <a:rPr lang="en-US" sz="2200" i="1" dirty="0" smtClean="0"/>
              <a:t>Rope</a:t>
            </a:r>
            <a:r>
              <a:rPr lang="en-US" sz="2200" dirty="0" smtClean="0"/>
              <a:t>. How does it compare with the Leopold-Loeb case? How does it compare with </a:t>
            </a:r>
            <a:r>
              <a:rPr lang="en-US" sz="2200" i="1" dirty="0" smtClean="0"/>
              <a:t>Crime and Punishment</a:t>
            </a:r>
            <a:r>
              <a:rPr lang="en-US" sz="2200" dirty="0" smtClean="0"/>
              <a:t>? </a:t>
            </a:r>
          </a:p>
          <a:p>
            <a:pPr>
              <a:buFont typeface="Wingdings" pitchFamily="2" charset="2"/>
              <a:buChar char="q"/>
            </a:pPr>
            <a:r>
              <a:rPr lang="en-US" sz="2200" dirty="0" smtClean="0"/>
              <a:t>Read your the excerpt from Dante’s </a:t>
            </a:r>
            <a:r>
              <a:rPr lang="en-US" sz="2200" i="1" dirty="0" smtClean="0"/>
              <a:t>Inferno</a:t>
            </a:r>
            <a:r>
              <a:rPr lang="en-US" sz="2200" dirty="0" smtClean="0"/>
              <a:t>. How does Dante’s </a:t>
            </a:r>
            <a:r>
              <a:rPr lang="en-US" sz="2200" i="1" dirty="0" smtClean="0"/>
              <a:t>Inferno </a:t>
            </a:r>
            <a:r>
              <a:rPr lang="en-US" sz="2200" dirty="0" smtClean="0"/>
              <a:t>compare with </a:t>
            </a:r>
            <a:r>
              <a:rPr lang="en-US" sz="2200" i="1" dirty="0" smtClean="0"/>
              <a:t>Crime and Punishment</a:t>
            </a:r>
            <a:r>
              <a:rPr lang="en-US" sz="2200" dirty="0" smtClean="0"/>
              <a:t>? Create a map of Dante’s Hell and place characters from </a:t>
            </a:r>
            <a:r>
              <a:rPr lang="en-US" sz="2200" i="1" dirty="0" smtClean="0"/>
              <a:t>Crime and Punishment </a:t>
            </a:r>
            <a:r>
              <a:rPr lang="en-US" sz="2200" dirty="0" smtClean="0"/>
              <a:t>in their respective Circles of Hell.  For example, if Raskolnikov were similar to Dante making the journey through Hell, who would be Virgil?  Who would be Beatrice?   </a:t>
            </a:r>
          </a:p>
          <a:p>
            <a:pPr marL="320040" lvl="1" indent="-320040">
              <a:spcBef>
                <a:spcPts val="700"/>
              </a:spcBef>
              <a:buClr>
                <a:schemeClr val="accent2"/>
              </a:buClr>
              <a:buSzPct val="60000"/>
              <a:buFont typeface="Wingdings" pitchFamily="2" charset="2"/>
              <a:buChar char="q"/>
            </a:pPr>
            <a:r>
              <a:rPr lang="en-US" sz="2200" dirty="0"/>
              <a:t>Research a philosophy (an </a:t>
            </a:r>
            <a:r>
              <a:rPr lang="en-US" sz="2200" i="1" dirty="0"/>
              <a:t>–ism</a:t>
            </a:r>
            <a:r>
              <a:rPr lang="en-US" sz="2200" dirty="0"/>
              <a:t>) and discuss how that philosophy is illustrated in the novel.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par>
                                <p:cTn id="23" presetID="3" presetClass="entr" presetSubtype="10" fill="hold" grpId="0" nodeType="with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Effect transition="in" filter="blinds(horizontal)">
                                      <p:cBhvr>
                                        <p:cTn id="25"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n-US" dirty="0" smtClean="0"/>
              <a:t>Values Exercise: Morality </a:t>
            </a:r>
            <a:endParaRPr lang="en-US" dirty="0"/>
          </a:p>
        </p:txBody>
      </p:sp>
      <p:graphicFrame>
        <p:nvGraphicFramePr>
          <p:cNvPr id="6" name="Content Placeholder 5"/>
          <p:cNvGraphicFramePr>
            <a:graphicFrameLocks noGrp="1"/>
          </p:cNvGraphicFramePr>
          <p:nvPr>
            <p:ph sz="quarter" idx="1"/>
            <p:extLst>
              <p:ext uri="{D42A27DB-BD31-4B8C-83A1-F6EECF244321}">
                <p14:modId xmlns:p14="http://schemas.microsoft.com/office/powerpoint/2010/main" val="892907262"/>
              </p:ext>
            </p:extLst>
          </p:nvPr>
        </p:nvGraphicFramePr>
        <p:xfrm>
          <a:off x="381000" y="1676400"/>
          <a:ext cx="8229600" cy="4903591"/>
        </p:xfrm>
        <a:graphic>
          <a:graphicData uri="http://schemas.openxmlformats.org/drawingml/2006/table">
            <a:tbl>
              <a:tblPr firstRow="1" bandRow="1">
                <a:tableStyleId>{5C22544A-7EE6-4342-B048-85BDC9FD1C3A}</a:tableStyleId>
              </a:tblPr>
              <a:tblGrid>
                <a:gridCol w="1143000"/>
                <a:gridCol w="914400"/>
                <a:gridCol w="1028700"/>
                <a:gridCol w="1028700"/>
                <a:gridCol w="1028700"/>
                <a:gridCol w="1028700"/>
                <a:gridCol w="1028700"/>
                <a:gridCol w="1028700"/>
              </a:tblGrid>
              <a:tr h="685797">
                <a:tc>
                  <a:txBody>
                    <a:bodyPr/>
                    <a:lstStyle/>
                    <a:p>
                      <a:endParaRPr lang="en-US" dirty="0"/>
                    </a:p>
                  </a:txBody>
                  <a:tcPr/>
                </a:tc>
                <a:tc>
                  <a:txBody>
                    <a:bodyPr/>
                    <a:lstStyle/>
                    <a:p>
                      <a:r>
                        <a:rPr lang="en-US" dirty="0" smtClean="0"/>
                        <a:t>1 (Worst)</a:t>
                      </a:r>
                      <a:endParaRPr lang="en-US" dirty="0"/>
                    </a:p>
                  </a:txBody>
                  <a:tcPr/>
                </a:tc>
                <a:tc>
                  <a:txBody>
                    <a:bodyPr/>
                    <a:lstStyle/>
                    <a:p>
                      <a:r>
                        <a:rPr lang="en-US" dirty="0" smtClean="0"/>
                        <a:t>2</a:t>
                      </a:r>
                      <a:endParaRPr lang="en-US" dirty="0"/>
                    </a:p>
                  </a:txBody>
                  <a:tcPr/>
                </a:tc>
                <a:tc>
                  <a:txBody>
                    <a:bodyPr/>
                    <a:lstStyle/>
                    <a:p>
                      <a:r>
                        <a:rPr lang="en-US" dirty="0" smtClean="0"/>
                        <a:t>3</a:t>
                      </a:r>
                      <a:endParaRPr lang="en-US" dirty="0"/>
                    </a:p>
                  </a:txBody>
                  <a:tcPr/>
                </a:tc>
                <a:tc>
                  <a:txBody>
                    <a:bodyPr/>
                    <a:lstStyle/>
                    <a:p>
                      <a:r>
                        <a:rPr lang="en-US" dirty="0" smtClean="0"/>
                        <a:t>4</a:t>
                      </a:r>
                      <a:endParaRPr lang="en-US" dirty="0"/>
                    </a:p>
                  </a:txBody>
                  <a:tcPr/>
                </a:tc>
                <a:tc>
                  <a:txBody>
                    <a:bodyPr/>
                    <a:lstStyle/>
                    <a:p>
                      <a:r>
                        <a:rPr lang="en-US" dirty="0" smtClean="0"/>
                        <a:t>5</a:t>
                      </a:r>
                      <a:endParaRPr lang="en-US" dirty="0"/>
                    </a:p>
                  </a:txBody>
                  <a:tcPr/>
                </a:tc>
                <a:tc>
                  <a:txBody>
                    <a:bodyPr/>
                    <a:lstStyle/>
                    <a:p>
                      <a:r>
                        <a:rPr lang="en-US" dirty="0" smtClean="0"/>
                        <a:t>6</a:t>
                      </a:r>
                      <a:endParaRPr lang="en-US" dirty="0"/>
                    </a:p>
                  </a:txBody>
                  <a:tcPr/>
                </a:tc>
                <a:tc>
                  <a:txBody>
                    <a:bodyPr/>
                    <a:lstStyle/>
                    <a:p>
                      <a:r>
                        <a:rPr lang="en-US" dirty="0" smtClean="0"/>
                        <a:t>7 </a:t>
                      </a:r>
                    </a:p>
                    <a:p>
                      <a:r>
                        <a:rPr lang="en-US" dirty="0" smtClean="0"/>
                        <a:t>(Best)</a:t>
                      </a:r>
                      <a:endParaRPr lang="en-US" dirty="0"/>
                    </a:p>
                  </a:txBody>
                  <a:tcPr/>
                </a:tc>
              </a:tr>
              <a:tr h="602542">
                <a:tc>
                  <a:txBody>
                    <a:bodyPr/>
                    <a:lstStyle/>
                    <a:p>
                      <a:r>
                        <a:rPr lang="en-US" dirty="0" smtClean="0"/>
                        <a:t>Thief</a:t>
                      </a:r>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r>
              <a:tr h="602542">
                <a:tc>
                  <a:txBody>
                    <a:bodyPr/>
                    <a:lstStyle/>
                    <a:p>
                      <a:r>
                        <a:rPr lang="en-US" dirty="0" smtClean="0"/>
                        <a:t>Prostitute</a:t>
                      </a:r>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r>
              <a:tr h="602542">
                <a:tc>
                  <a:txBody>
                    <a:bodyPr/>
                    <a:lstStyle/>
                    <a:p>
                      <a:r>
                        <a:rPr lang="en-US" dirty="0" smtClean="0"/>
                        <a:t>Murderer</a:t>
                      </a:r>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r>
              <a:tr h="602542">
                <a:tc>
                  <a:txBody>
                    <a:bodyPr/>
                    <a:lstStyle/>
                    <a:p>
                      <a:r>
                        <a:rPr lang="en-US" dirty="0" smtClean="0"/>
                        <a:t>Gossip</a:t>
                      </a:r>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r>
              <a:tr h="602542">
                <a:tc>
                  <a:txBody>
                    <a:bodyPr/>
                    <a:lstStyle/>
                    <a:p>
                      <a:r>
                        <a:rPr lang="en-US" dirty="0" smtClean="0"/>
                        <a:t>Sadist</a:t>
                      </a:r>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r>
              <a:tr h="602542">
                <a:tc>
                  <a:txBody>
                    <a:bodyPr/>
                    <a:lstStyle/>
                    <a:p>
                      <a:r>
                        <a:rPr lang="en-US" dirty="0" smtClean="0"/>
                        <a:t>Alcoholic</a:t>
                      </a:r>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r>
              <a:tr h="602542">
                <a:tc>
                  <a:txBody>
                    <a:bodyPr/>
                    <a:lstStyle/>
                    <a:p>
                      <a:r>
                        <a:rPr lang="en-US" dirty="0" smtClean="0"/>
                        <a:t>Gambler</a:t>
                      </a:r>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r>
            </a:tbl>
          </a:graphicData>
        </a:graphic>
      </p:graphicFrame>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Reading Assignments </a:t>
            </a:r>
            <a:endParaRPr lang="en-US" dirty="0"/>
          </a:p>
        </p:txBody>
      </p:sp>
      <p:sp>
        <p:nvSpPr>
          <p:cNvPr id="3" name="Content Placeholder 2"/>
          <p:cNvSpPr>
            <a:spLocks noGrp="1"/>
          </p:cNvSpPr>
          <p:nvPr>
            <p:ph sz="quarter" idx="1"/>
          </p:nvPr>
        </p:nvSpPr>
        <p:spPr>
          <a:xfrm>
            <a:off x="228600" y="1600200"/>
            <a:ext cx="8537448" cy="5029200"/>
          </a:xfrm>
        </p:spPr>
        <p:txBody>
          <a:bodyPr>
            <a:normAutofit fontScale="92500"/>
          </a:bodyPr>
          <a:lstStyle/>
          <a:p>
            <a:r>
              <a:rPr lang="en-US" dirty="0" smtClean="0"/>
              <a:t>Based on the chapter you were assigned for each section:</a:t>
            </a:r>
          </a:p>
          <a:p>
            <a:pPr lvl="1"/>
            <a:r>
              <a:rPr lang="en-US" dirty="0" smtClean="0"/>
              <a:t>Write </a:t>
            </a:r>
            <a:r>
              <a:rPr lang="en-US" dirty="0"/>
              <a:t>one multiple-choice question based on your </a:t>
            </a:r>
            <a:r>
              <a:rPr lang="en-US" dirty="0" smtClean="0"/>
              <a:t>reading.</a:t>
            </a:r>
          </a:p>
          <a:p>
            <a:pPr lvl="1"/>
            <a:r>
              <a:rPr lang="en-US" dirty="0" smtClean="0"/>
              <a:t>Research </a:t>
            </a:r>
            <a:r>
              <a:rPr lang="en-US" dirty="0"/>
              <a:t>something of interest from the reading. Bookmark the passage with a sticky note, make a copy of the material you researched, and write a paragraph summary of the passage and what the research suggests about it. </a:t>
            </a:r>
            <a:endParaRPr lang="en-US" dirty="0" smtClean="0"/>
          </a:p>
          <a:p>
            <a:pPr lvl="1"/>
            <a:r>
              <a:rPr lang="en-US" dirty="0" smtClean="0"/>
              <a:t>Find three passages that support one of the big-picture questions; bookmark them with sticky notes;  and then write a paragraph identifying the big-picture question, citing each direct reference, and explaining how each direct reference supports the big-picture question. </a:t>
            </a:r>
          </a:p>
          <a:p>
            <a:r>
              <a:rPr lang="en-US" dirty="0" smtClean="0"/>
              <a:t>Be prepared to discuss the reading guide questions. </a:t>
            </a:r>
          </a:p>
          <a:p>
            <a:endParaRPr lang="en-US" dirty="0"/>
          </a:p>
        </p:txBody>
      </p:sp>
    </p:spTree>
    <p:extLst>
      <p:ext uri="{BB962C8B-B14F-4D97-AF65-F5344CB8AC3E}">
        <p14:creationId xmlns:p14="http://schemas.microsoft.com/office/powerpoint/2010/main" val="245789946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Big-Picture </a:t>
            </a:r>
            <a:r>
              <a:rPr lang="en-US" dirty="0" smtClean="0"/>
              <a:t>Questions</a:t>
            </a:r>
            <a:endParaRPr lang="en-US" dirty="0"/>
          </a:p>
        </p:txBody>
      </p:sp>
      <p:sp>
        <p:nvSpPr>
          <p:cNvPr id="3" name="Content Placeholder 2"/>
          <p:cNvSpPr>
            <a:spLocks noGrp="1"/>
          </p:cNvSpPr>
          <p:nvPr>
            <p:ph sz="quarter" idx="1"/>
          </p:nvPr>
        </p:nvSpPr>
        <p:spPr>
          <a:xfrm>
            <a:off x="228600" y="1600200"/>
            <a:ext cx="8763000" cy="5105400"/>
          </a:xfrm>
        </p:spPr>
        <p:txBody>
          <a:bodyPr>
            <a:normAutofit fontScale="92500" lnSpcReduction="10000"/>
          </a:bodyPr>
          <a:lstStyle/>
          <a:p>
            <a:pPr lvl="0"/>
            <a:r>
              <a:rPr lang="en-US" dirty="0" smtClean="0"/>
              <a:t>Are </a:t>
            </a:r>
            <a:r>
              <a:rPr lang="en-US" dirty="0"/>
              <a:t>certain individuals “great”? If so, are these “great” individuals “above the law”? </a:t>
            </a:r>
          </a:p>
          <a:p>
            <a:pPr lvl="0"/>
            <a:r>
              <a:rPr lang="en-US" dirty="0"/>
              <a:t>Does society produce criminals, or are criminals born?</a:t>
            </a:r>
          </a:p>
          <a:p>
            <a:pPr lvl="0"/>
            <a:r>
              <a:rPr lang="en-US" dirty="0"/>
              <a:t>Can murder ever be justified for the common good? </a:t>
            </a:r>
          </a:p>
          <a:p>
            <a:pPr lvl="0"/>
            <a:r>
              <a:rPr lang="en-US" dirty="0"/>
              <a:t>What is the worst possible crime? What is the worst possible sin?  </a:t>
            </a:r>
          </a:p>
          <a:p>
            <a:pPr lvl="0"/>
            <a:r>
              <a:rPr lang="en-US" dirty="0"/>
              <a:t>Are all criminals redeemable? Can all sinners atone for their sins?</a:t>
            </a:r>
          </a:p>
          <a:p>
            <a:pPr lvl="0"/>
            <a:r>
              <a:rPr lang="en-US" dirty="0"/>
              <a:t>How can society best deal with criminals? </a:t>
            </a:r>
          </a:p>
          <a:p>
            <a:pPr lvl="0"/>
            <a:r>
              <a:rPr lang="en-US" dirty="0"/>
              <a:t>How can human beings effectively cope with a guilty conscience?</a:t>
            </a:r>
          </a:p>
          <a:p>
            <a:endParaRPr lang="en-US" dirty="0"/>
          </a:p>
        </p:txBody>
      </p:sp>
    </p:spTree>
    <p:extLst>
      <p:ext uri="{BB962C8B-B14F-4D97-AF65-F5344CB8AC3E}">
        <p14:creationId xmlns:p14="http://schemas.microsoft.com/office/powerpoint/2010/main" val="192689478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Themes</a:t>
            </a:r>
            <a:endParaRPr lang="en-US" dirty="0"/>
          </a:p>
        </p:txBody>
      </p:sp>
      <p:sp>
        <p:nvSpPr>
          <p:cNvPr id="3" name="Content Placeholder 2"/>
          <p:cNvSpPr>
            <a:spLocks noGrp="1"/>
          </p:cNvSpPr>
          <p:nvPr>
            <p:ph sz="quarter" idx="1"/>
          </p:nvPr>
        </p:nvSpPr>
        <p:spPr>
          <a:xfrm>
            <a:off x="152400" y="1600200"/>
            <a:ext cx="8915400" cy="5105400"/>
          </a:xfrm>
        </p:spPr>
        <p:txBody>
          <a:bodyPr>
            <a:normAutofit fontScale="85000" lnSpcReduction="20000"/>
          </a:bodyPr>
          <a:lstStyle/>
          <a:p>
            <a:r>
              <a:rPr lang="en-US" dirty="0" smtClean="0"/>
              <a:t>Salvation </a:t>
            </a:r>
            <a:r>
              <a:rPr lang="en-US" dirty="0"/>
              <a:t>through repentance and </a:t>
            </a:r>
            <a:r>
              <a:rPr lang="en-US" dirty="0" smtClean="0"/>
              <a:t>suffering</a:t>
            </a:r>
          </a:p>
          <a:p>
            <a:r>
              <a:rPr lang="en-US" dirty="0" smtClean="0"/>
              <a:t>Danger </a:t>
            </a:r>
            <a:r>
              <a:rPr lang="en-US" dirty="0"/>
              <a:t>of alienation from </a:t>
            </a:r>
            <a:r>
              <a:rPr lang="en-US" dirty="0" smtClean="0"/>
              <a:t>society and the </a:t>
            </a:r>
            <a:r>
              <a:rPr lang="en-US" dirty="0"/>
              <a:t>need for </a:t>
            </a:r>
            <a:r>
              <a:rPr lang="en-US" dirty="0" smtClean="0"/>
              <a:t>socialization</a:t>
            </a:r>
          </a:p>
          <a:p>
            <a:r>
              <a:rPr lang="en-US" dirty="0" smtClean="0"/>
              <a:t>The duality </a:t>
            </a:r>
            <a:r>
              <a:rPr lang="en-US" dirty="0"/>
              <a:t>of </a:t>
            </a:r>
            <a:r>
              <a:rPr lang="en-US" dirty="0" smtClean="0"/>
              <a:t>human nature </a:t>
            </a:r>
          </a:p>
          <a:p>
            <a:r>
              <a:rPr lang="en-US" dirty="0" smtClean="0"/>
              <a:t>The </a:t>
            </a:r>
            <a:r>
              <a:rPr lang="en-US" dirty="0"/>
              <a:t>squalor and wretchedness of urban life</a:t>
            </a:r>
          </a:p>
          <a:p>
            <a:r>
              <a:rPr lang="en-US" dirty="0" smtClean="0"/>
              <a:t>Danger </a:t>
            </a:r>
            <a:r>
              <a:rPr lang="en-US" dirty="0"/>
              <a:t>of Nihilism and </a:t>
            </a:r>
            <a:r>
              <a:rPr lang="en-US" dirty="0" smtClean="0"/>
              <a:t>disbelief</a:t>
            </a:r>
            <a:endParaRPr lang="en-US" dirty="0"/>
          </a:p>
          <a:p>
            <a:r>
              <a:rPr lang="en-US" dirty="0" smtClean="0"/>
              <a:t>Danger </a:t>
            </a:r>
            <a:r>
              <a:rPr lang="en-US" dirty="0"/>
              <a:t>of </a:t>
            </a:r>
            <a:r>
              <a:rPr lang="en-US" dirty="0" smtClean="0"/>
              <a:t>putting one’s faith in man and science, the Ubermensch, instead </a:t>
            </a:r>
            <a:r>
              <a:rPr lang="en-US" dirty="0"/>
              <a:t>of God</a:t>
            </a:r>
          </a:p>
          <a:p>
            <a:r>
              <a:rPr lang="en-US" dirty="0"/>
              <a:t>Love involves loyalty. For example, Sonia’s love and devotion to Raskolnikov. </a:t>
            </a:r>
          </a:p>
          <a:p>
            <a:r>
              <a:rPr lang="en-US" dirty="0" smtClean="0"/>
              <a:t>No </a:t>
            </a:r>
            <a:r>
              <a:rPr lang="en-US" dirty="0"/>
              <a:t>one is above </a:t>
            </a:r>
            <a:r>
              <a:rPr lang="en-US" dirty="0" smtClean="0"/>
              <a:t>the common </a:t>
            </a:r>
            <a:r>
              <a:rPr lang="en-US" dirty="0"/>
              <a:t>human experience of </a:t>
            </a:r>
            <a:r>
              <a:rPr lang="en-US" dirty="0" smtClean="0"/>
              <a:t>suffering, the </a:t>
            </a:r>
            <a:r>
              <a:rPr lang="en-US" dirty="0"/>
              <a:t>effects of </a:t>
            </a:r>
            <a:r>
              <a:rPr lang="en-US" dirty="0" smtClean="0"/>
              <a:t>one’s deeds, the law, and morality. For example, Raskolnikov </a:t>
            </a:r>
            <a:r>
              <a:rPr lang="en-US" dirty="0"/>
              <a:t>cannot escape the </a:t>
            </a:r>
            <a:r>
              <a:rPr lang="en-US" dirty="0" smtClean="0"/>
              <a:t>consequences (both legal and moral) of </a:t>
            </a:r>
            <a:r>
              <a:rPr lang="en-US" dirty="0"/>
              <a:t>his crime.</a:t>
            </a:r>
          </a:p>
          <a:p>
            <a:endParaRPr lang="en-US" dirty="0"/>
          </a:p>
        </p:txBody>
      </p:sp>
    </p:spTree>
    <p:extLst>
      <p:ext uri="{BB962C8B-B14F-4D97-AF65-F5344CB8AC3E}">
        <p14:creationId xmlns:p14="http://schemas.microsoft.com/office/powerpoint/2010/main" val="89091113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563562"/>
          </a:xfrm>
        </p:spPr>
        <p:txBody>
          <a:bodyPr>
            <a:normAutofit fontScale="90000"/>
          </a:bodyPr>
          <a:lstStyle/>
          <a:p>
            <a:r>
              <a:rPr lang="en-US" dirty="0" smtClean="0"/>
              <a:t>Setting, Symbolism, and Motifs </a:t>
            </a:r>
            <a:endParaRPr lang="en-US" dirty="0"/>
          </a:p>
        </p:txBody>
      </p:sp>
      <p:sp>
        <p:nvSpPr>
          <p:cNvPr id="4" name="Content Placeholder 3"/>
          <p:cNvSpPr>
            <a:spLocks noGrp="1"/>
          </p:cNvSpPr>
          <p:nvPr>
            <p:ph sz="quarter" idx="2"/>
          </p:nvPr>
        </p:nvSpPr>
        <p:spPr>
          <a:xfrm>
            <a:off x="152400" y="1600200"/>
            <a:ext cx="8839200" cy="5029200"/>
          </a:xfrm>
        </p:spPr>
        <p:txBody>
          <a:bodyPr>
            <a:normAutofit fontScale="55000" lnSpcReduction="20000"/>
          </a:bodyPr>
          <a:lstStyle/>
          <a:p>
            <a:r>
              <a:rPr lang="en-US" dirty="0" smtClean="0"/>
              <a:t>Setting, Symbols, and Motifs </a:t>
            </a:r>
          </a:p>
          <a:p>
            <a:pPr lvl="1"/>
            <a:r>
              <a:rPr lang="en-US" dirty="0" smtClean="0"/>
              <a:t>Consider the physical setting, the temporal setting, the social setting, and the psychological setting</a:t>
            </a:r>
          </a:p>
          <a:p>
            <a:pPr lvl="1"/>
            <a:r>
              <a:rPr lang="en-US" dirty="0" smtClean="0"/>
              <a:t>Consider the </a:t>
            </a:r>
            <a:r>
              <a:rPr lang="en-US" b="1" i="1" dirty="0" smtClean="0"/>
              <a:t>mircoculture</a:t>
            </a:r>
            <a:r>
              <a:rPr lang="en-US" dirty="0" smtClean="0"/>
              <a:t> and the </a:t>
            </a:r>
            <a:r>
              <a:rPr lang="en-US" b="1" i="1" dirty="0" smtClean="0"/>
              <a:t>macroculture </a:t>
            </a:r>
            <a:r>
              <a:rPr lang="en-US" dirty="0" smtClean="0"/>
              <a:t> </a:t>
            </a:r>
          </a:p>
          <a:p>
            <a:pPr lvl="1"/>
            <a:r>
              <a:rPr lang="en-US" dirty="0" smtClean="0"/>
              <a:t>Homes and Apartments</a:t>
            </a:r>
          </a:p>
          <a:p>
            <a:pPr lvl="1"/>
            <a:r>
              <a:rPr lang="en-US" dirty="0" smtClean="0"/>
              <a:t>City vs. Country </a:t>
            </a:r>
          </a:p>
          <a:p>
            <a:pPr lvl="1"/>
            <a:r>
              <a:rPr lang="en-US" dirty="0" smtClean="0"/>
              <a:t>Poverty vs. Wealth</a:t>
            </a:r>
          </a:p>
          <a:p>
            <a:pPr lvl="1"/>
            <a:r>
              <a:rPr lang="en-US" dirty="0" smtClean="0"/>
              <a:t>Water</a:t>
            </a:r>
          </a:p>
          <a:p>
            <a:pPr lvl="1"/>
            <a:r>
              <a:rPr lang="en-US" dirty="0" smtClean="0"/>
              <a:t>Vegetation </a:t>
            </a:r>
          </a:p>
          <a:p>
            <a:pPr lvl="1"/>
            <a:r>
              <a:rPr lang="en-US" dirty="0" smtClean="0"/>
              <a:t>Sun</a:t>
            </a:r>
          </a:p>
          <a:p>
            <a:pPr lvl="1"/>
            <a:r>
              <a:rPr lang="en-US" dirty="0" smtClean="0"/>
              <a:t>Air</a:t>
            </a:r>
          </a:p>
          <a:p>
            <a:pPr lvl="1"/>
            <a:r>
              <a:rPr lang="en-US" dirty="0" smtClean="0"/>
              <a:t>Earth</a:t>
            </a:r>
          </a:p>
          <a:p>
            <a:pPr lvl="1"/>
            <a:r>
              <a:rPr lang="en-US" dirty="0"/>
              <a:t>Dreams </a:t>
            </a:r>
            <a:endParaRPr lang="en-US" dirty="0" smtClean="0"/>
          </a:p>
          <a:p>
            <a:pPr lvl="1"/>
            <a:r>
              <a:rPr lang="en-US" dirty="0" smtClean="0"/>
              <a:t>Resurrection</a:t>
            </a:r>
          </a:p>
          <a:p>
            <a:pPr lvl="1"/>
            <a:r>
              <a:rPr lang="en-US" dirty="0" smtClean="0"/>
              <a:t>The Cross </a:t>
            </a:r>
          </a:p>
          <a:p>
            <a:r>
              <a:rPr lang="en-US" dirty="0" smtClean="0"/>
              <a:t>Characters</a:t>
            </a:r>
          </a:p>
          <a:p>
            <a:pPr lvl="1"/>
            <a:r>
              <a:rPr lang="en-US" dirty="0" smtClean="0"/>
              <a:t>Positive characters</a:t>
            </a:r>
          </a:p>
          <a:p>
            <a:pPr lvl="1"/>
            <a:r>
              <a:rPr lang="en-US" dirty="0" smtClean="0"/>
              <a:t>The former Raskolnikov who believed in traditional religious and emotional forces</a:t>
            </a:r>
          </a:p>
          <a:p>
            <a:pPr lvl="1"/>
            <a:r>
              <a:rPr lang="en-US" dirty="0" smtClean="0"/>
              <a:t>Negative characters </a:t>
            </a:r>
          </a:p>
          <a:p>
            <a:pPr lvl="1"/>
            <a:r>
              <a:rPr lang="en-US" dirty="0" smtClean="0"/>
              <a:t>The new Raskolnikov who believes in rational egoism  </a:t>
            </a:r>
          </a:p>
          <a:p>
            <a:pPr lvl="1"/>
            <a:endParaRPr lang="en-US" dirty="0" smtClean="0"/>
          </a:p>
          <a:p>
            <a:pPr lvl="1"/>
            <a:endParaRPr lang="en-US" dirty="0"/>
          </a:p>
        </p:txBody>
      </p:sp>
      <p:sp>
        <p:nvSpPr>
          <p:cNvPr id="3" name="Text Placeholder 2"/>
          <p:cNvSpPr>
            <a:spLocks noGrp="1"/>
          </p:cNvSpPr>
          <p:nvPr>
            <p:ph type="body" sz="quarter" idx="1"/>
          </p:nvPr>
        </p:nvSpPr>
        <p:spPr>
          <a:xfrm>
            <a:off x="457200" y="685801"/>
            <a:ext cx="8001000" cy="685800"/>
          </a:xfrm>
        </p:spPr>
        <p:txBody>
          <a:bodyPr>
            <a:normAutofit lnSpcReduction="10000"/>
          </a:bodyPr>
          <a:lstStyle/>
          <a:p>
            <a:r>
              <a:rPr lang="en-US" dirty="0" smtClean="0"/>
              <a:t>Analyze how Dostoevsky uses setting and symbolism to express conflict and gauge the inner state of characters.</a:t>
            </a: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457200" y="274638"/>
            <a:ext cx="8229600" cy="563562"/>
          </a:xfrm>
        </p:spPr>
        <p:txBody>
          <a:bodyPr>
            <a:normAutofit fontScale="90000"/>
          </a:bodyPr>
          <a:lstStyle/>
          <a:p>
            <a:r>
              <a:rPr lang="en-US" dirty="0" smtClean="0"/>
              <a:t>The Four Humors </a:t>
            </a:r>
            <a:endParaRPr lang="en-US" dirty="0"/>
          </a:p>
        </p:txBody>
      </p:sp>
      <p:pic>
        <p:nvPicPr>
          <p:cNvPr id="1026" name="Picture 2"/>
          <p:cNvPicPr>
            <a:picLocks noGrp="1" noChangeAspect="1" noChangeArrowheads="1"/>
          </p:cNvPicPr>
          <p:nvPr>
            <p:ph sz="quarter" idx="1"/>
          </p:nvPr>
        </p:nvPicPr>
        <p:blipFill>
          <a:blip r:embed="rId2" cstate="print"/>
          <a:srcRect/>
          <a:stretch>
            <a:fillRect/>
          </a:stretch>
        </p:blipFill>
        <p:spPr bwMode="auto">
          <a:xfrm>
            <a:off x="609600" y="1828800"/>
            <a:ext cx="8001000" cy="48006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fontScale="90000"/>
          </a:bodyPr>
          <a:lstStyle/>
          <a:p>
            <a:r>
              <a:rPr lang="en-US" dirty="0" smtClean="0"/>
              <a:t>The Four Humors </a:t>
            </a:r>
            <a:endParaRPr lang="en-US" dirty="0"/>
          </a:p>
        </p:txBody>
      </p:sp>
      <p:pic>
        <p:nvPicPr>
          <p:cNvPr id="2050" name="Picture 2"/>
          <p:cNvPicPr>
            <a:picLocks noGrp="1" noChangeAspect="1" noChangeArrowheads="1"/>
          </p:cNvPicPr>
          <p:nvPr>
            <p:ph sz="quarter" idx="1"/>
          </p:nvPr>
        </p:nvPicPr>
        <p:blipFill>
          <a:blip r:embed="rId2" cstate="print"/>
          <a:stretch>
            <a:fillRect/>
          </a:stretch>
        </p:blipFill>
        <p:spPr bwMode="auto">
          <a:xfrm>
            <a:off x="228600" y="1609614"/>
            <a:ext cx="8686800" cy="5095986"/>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Median">
  <a:themeElements>
    <a:clrScheme name="Me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Me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Median</Template>
  <TotalTime>3073</TotalTime>
  <Words>4489</Words>
  <Application>Microsoft Office PowerPoint</Application>
  <PresentationFormat>On-screen Show (4:3)</PresentationFormat>
  <Paragraphs>299</Paragraphs>
  <Slides>40</Slides>
  <Notes>2</Notes>
  <HiddenSlides>0</HiddenSlides>
  <MMClips>0</MMClips>
  <ScaleCrop>false</ScaleCrop>
  <HeadingPairs>
    <vt:vector size="4" baseType="variant">
      <vt:variant>
        <vt:lpstr>Theme</vt:lpstr>
      </vt:variant>
      <vt:variant>
        <vt:i4>1</vt:i4>
      </vt:variant>
      <vt:variant>
        <vt:lpstr>Slide Titles</vt:lpstr>
      </vt:variant>
      <vt:variant>
        <vt:i4>40</vt:i4>
      </vt:variant>
    </vt:vector>
  </HeadingPairs>
  <TitlesOfParts>
    <vt:vector size="41" baseType="lpstr">
      <vt:lpstr>Median</vt:lpstr>
      <vt:lpstr>Crime and Punishment</vt:lpstr>
      <vt:lpstr>Dostoevsky’s Life </vt:lpstr>
      <vt:lpstr>Historical Background </vt:lpstr>
      <vt:lpstr>Values Exercise: Morality </vt:lpstr>
      <vt:lpstr>Big-Picture Questions</vt:lpstr>
      <vt:lpstr>Themes</vt:lpstr>
      <vt:lpstr>Setting, Symbolism, and Motifs </vt:lpstr>
      <vt:lpstr>The Four Humors </vt:lpstr>
      <vt:lpstr>The Four Humors </vt:lpstr>
      <vt:lpstr>Setting and Symbolism: Analyze how Dostoevsky uses setting and symbolism to express conflict and gauge the inner state of characters. </vt:lpstr>
      <vt:lpstr>Character Names  </vt:lpstr>
      <vt:lpstr>Raskolnikov vs. Raskolnikov </vt:lpstr>
      <vt:lpstr>Important Philosophies: The –isms</vt:lpstr>
      <vt:lpstr>Egoism vs. Egotism “Egoism.” Oxford Dictionaries. 2012. Oxford University Press. Web. 17 Aug. 2012.  http://oxforddictionaries.com/definition/american_english/egoism?region=us#m_en_us1243309   </vt:lpstr>
      <vt:lpstr>Nihilism Pratt, Alan. (3 May 2005). Nihilism. Internet Encyclopedia of Philosophy. Retrieved on 19 Nov. 2012 from http://www.iep.utm.edu/nihilism/. </vt:lpstr>
      <vt:lpstr>Nihilism Pratt, Alan. (3 May 2005). Nihilism. Internet Encyclopedia of Philosophy. Retrieved on 19 Nov. 2012 from http://www.iep.utm.edu/nihilism/. </vt:lpstr>
      <vt:lpstr>Existentialism Crowell, Steven. “Existentialism.” Stanford Encyclopedia of Philosophy. 11 Oct. 2010. Web. &lt;http://plato.stanford.edu/entries/existentialism/&gt;.   </vt:lpstr>
      <vt:lpstr>Who am I? What am I? What do I stand for? </vt:lpstr>
      <vt:lpstr>Albert Camus’s “The Myth of Sisyphus”</vt:lpstr>
      <vt:lpstr>“Invictus” (1875)  by William Ernest Henley, British Poet (1849-1903)</vt:lpstr>
      <vt:lpstr>Who am I? What am I? What do I stand for? </vt:lpstr>
      <vt:lpstr>Nietzsche’s Ubermensch</vt:lpstr>
      <vt:lpstr>Utilitarianism “The History of Utilitarianism,” Stanford Encyclopedia of Philosophy, @ http://plato.stanford.edu/entries/utilitarianism-history/ </vt:lpstr>
      <vt:lpstr>Part One: Questions  </vt:lpstr>
      <vt:lpstr>Part Two: Questions  </vt:lpstr>
      <vt:lpstr>Harvard bar scene in Good Will Hunting and the debate between Luzhin, Razumihin, and Razumihin in Crime and Punishment</vt:lpstr>
      <vt:lpstr>Part Three: Discussion Points</vt:lpstr>
      <vt:lpstr>Part Four: Discussion Points</vt:lpstr>
      <vt:lpstr>How do the following scenes compare to the scene that occurs between Raskolnikov and Sonia in part four, chapter four? </vt:lpstr>
      <vt:lpstr>Atonement and Redemption </vt:lpstr>
      <vt:lpstr>Part Five: Discussion Points</vt:lpstr>
      <vt:lpstr>Symbolism </vt:lpstr>
      <vt:lpstr>Part Six: Discussion Points </vt:lpstr>
      <vt:lpstr>Murder, Manslaughter, or Mentally Ill? </vt:lpstr>
      <vt:lpstr>PowerPoint Presentation</vt:lpstr>
      <vt:lpstr>Epilogue: Discussion Points</vt:lpstr>
      <vt:lpstr>Are all criminals redeemable? Can all sinners atone for their sins?</vt:lpstr>
      <vt:lpstr>Values Exercise: Morality </vt:lpstr>
      <vt:lpstr>Extension and Enrichment </vt:lpstr>
      <vt:lpstr>Reading Assignments </vt:lpstr>
    </vt:vector>
  </TitlesOfParts>
  <Company>Fenton Community High School</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Values Exercise: Morality </dc:title>
  <dc:creator>Brad Snyder</dc:creator>
  <cp:lastModifiedBy>Windows User</cp:lastModifiedBy>
  <cp:revision>141</cp:revision>
  <cp:lastPrinted>2012-12-03T16:46:35Z</cp:lastPrinted>
  <dcterms:created xsi:type="dcterms:W3CDTF">2011-03-10T17:53:05Z</dcterms:created>
  <dcterms:modified xsi:type="dcterms:W3CDTF">2013-02-17T13:52:14Z</dcterms:modified>
</cp:coreProperties>
</file>