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6"/>
  </p:notes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90" r:id="rId19"/>
    <p:sldId id="274" r:id="rId20"/>
    <p:sldId id="275" r:id="rId21"/>
    <p:sldId id="276" r:id="rId22"/>
    <p:sldId id="277" r:id="rId23"/>
    <p:sldId id="278" r:id="rId24"/>
    <p:sldId id="280" r:id="rId25"/>
    <p:sldId id="281" r:id="rId26"/>
    <p:sldId id="282" r:id="rId27"/>
    <p:sldId id="287" r:id="rId28"/>
    <p:sldId id="283" r:id="rId29"/>
    <p:sldId id="284" r:id="rId30"/>
    <p:sldId id="285" r:id="rId31"/>
    <p:sldId id="286" r:id="rId32"/>
    <p:sldId id="288" r:id="rId33"/>
    <p:sldId id="289" r:id="rId34"/>
    <p:sldId id="257" r:id="rId3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15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BE2C140-9BA3-499B-8237-1F635F891907}" type="datetimeFigureOut">
              <a:rPr lang="en-US" smtClean="0"/>
              <a:t>12/3/2019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7EC9233-79B0-49FD-AF4A-07C6300971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26967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searchwindevelopment.techtarget.com/definition/GUI" TargetMode="External"/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Software_application" TargetMode="External"/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 IDE typically contains a code editor, a compiler or interpreter, and a debugger, accessed through a single </a:t>
            </a:r>
            <a:r>
              <a:rPr lang="en-GB" sz="1200" b="0" i="0" u="sng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/>
              </a:rPr>
              <a:t>graphical user interface</a:t>
            </a:r>
            <a:r>
              <a:rPr lang="en-GB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(GUI).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EC9233-79B0-49FD-AF4A-07C630097184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40112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Power diff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EC9233-79B0-49FD-AF4A-07C630097184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725594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Winmerge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EC9233-79B0-49FD-AF4A-07C630097184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738174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Space or time complexity, frequency and duration of function calls.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EC9233-79B0-49FD-AF4A-07C630097184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891124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A test </a:t>
            </a:r>
            <a:r>
              <a:rPr lang="en-GB" sz="1200" b="1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automation framework</a:t>
            </a:r>
            <a:r>
              <a:rPr lang="en-GB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is essentially a set of guidelines for creating and designing test cases.</a:t>
            </a:r>
          </a:p>
          <a:p>
            <a:r>
              <a:rPr lang="en-GB" sz="1200" b="1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Test generation</a:t>
            </a:r>
            <a:r>
              <a:rPr lang="en-GB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is the process of creating a set of test data or test cases for testing the adequacy of new or revised </a:t>
            </a:r>
            <a:r>
              <a:rPr lang="en-GB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 tooltip="Software application"/>
              </a:rPr>
              <a:t>software applications</a:t>
            </a:r>
            <a:endParaRPr lang="en-GB" sz="1200" b="0" i="0" u="none" strike="noStrike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GB" sz="1200" b="1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Test coverage</a:t>
            </a:r>
            <a:r>
              <a:rPr lang="en-GB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is a measure of how much of the feature being </a:t>
            </a:r>
            <a:r>
              <a:rPr lang="en-GB" sz="1200" b="1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tested</a:t>
            </a:r>
            <a:r>
              <a:rPr lang="en-GB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is actually </a:t>
            </a:r>
            <a:r>
              <a:rPr lang="en-GB" sz="1200" b="1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covered</a:t>
            </a:r>
            <a:r>
              <a:rPr lang="en-GB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by </a:t>
            </a:r>
            <a:r>
              <a:rPr lang="en-GB" sz="1200" b="1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tests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EC9233-79B0-49FD-AF4A-07C630097184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93550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12/3/2019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12/3/2019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12/3/2019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12/3/2019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8000" b="1" u="sng" dirty="0" smtClean="0"/>
              <a:t>Programming Tools</a:t>
            </a:r>
            <a:endParaRPr lang="en-US" sz="8000" b="1" u="sng" dirty="0"/>
          </a:p>
        </p:txBody>
      </p:sp>
    </p:spTree>
    <p:extLst>
      <p:ext uri="{BB962C8B-B14F-4D97-AF65-F5344CB8AC3E}">
        <p14:creationId xmlns:p14="http://schemas.microsoft.com/office/powerpoint/2010/main" val="3544055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u="sng" dirty="0"/>
              <a:t>Source Code Tools</a:t>
            </a:r>
            <a:br>
              <a:rPr lang="en-US" b="1" u="sng" dirty="0"/>
            </a:br>
            <a:r>
              <a:rPr lang="en-US" b="1" u="sng" dirty="0"/>
              <a:t>(Editing)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en-US" b="1" dirty="0"/>
              <a:t>Diff Tools</a:t>
            </a:r>
          </a:p>
          <a:p>
            <a:pPr lvl="1" algn="just"/>
            <a:r>
              <a:rPr lang="en-GB" dirty="0"/>
              <a:t>Programmers often need to compare two files. </a:t>
            </a:r>
            <a:endParaRPr lang="en-GB" dirty="0" smtClean="0"/>
          </a:p>
          <a:p>
            <a:pPr lvl="1" algn="just"/>
            <a:r>
              <a:rPr lang="en-GB" dirty="0" smtClean="0"/>
              <a:t>If </a:t>
            </a:r>
            <a:r>
              <a:rPr lang="en-GB" dirty="0"/>
              <a:t>you make several attempts to </a:t>
            </a:r>
            <a:r>
              <a:rPr lang="en-GB" dirty="0" smtClean="0"/>
              <a:t>correct an </a:t>
            </a:r>
            <a:r>
              <a:rPr lang="en-GB" dirty="0"/>
              <a:t>error and need to remove the unsuccessful attempts, a file comparator will make </a:t>
            </a:r>
            <a:r>
              <a:rPr lang="en-GB" dirty="0" smtClean="0"/>
              <a:t>a comparison </a:t>
            </a:r>
            <a:r>
              <a:rPr lang="en-GB" dirty="0"/>
              <a:t>of the original and modified files and list the lines you’ve changed. </a:t>
            </a:r>
            <a:endParaRPr lang="en-GB" dirty="0" smtClean="0"/>
          </a:p>
          <a:p>
            <a:pPr lvl="1" algn="just"/>
            <a:r>
              <a:rPr lang="en-GB" dirty="0" smtClean="0"/>
              <a:t>If</a:t>
            </a:r>
            <a:r>
              <a:rPr lang="en-GB" dirty="0"/>
              <a:t> </a:t>
            </a:r>
            <a:r>
              <a:rPr lang="en-GB" dirty="0" smtClean="0"/>
              <a:t>you’re </a:t>
            </a:r>
            <a:r>
              <a:rPr lang="en-GB" dirty="0"/>
              <a:t>working on a program with other people and want to see the changes they </a:t>
            </a:r>
            <a:r>
              <a:rPr lang="en-GB" dirty="0" smtClean="0"/>
              <a:t>have made </a:t>
            </a:r>
            <a:r>
              <a:rPr lang="en-GB" dirty="0"/>
              <a:t>since the last time you worked on the code, a comparator tool such as Diff </a:t>
            </a:r>
            <a:r>
              <a:rPr lang="en-GB" dirty="0" smtClean="0"/>
              <a:t>will make </a:t>
            </a:r>
            <a:r>
              <a:rPr lang="en-GB" dirty="0"/>
              <a:t>a comparison of the current version with the last version of the code </a:t>
            </a:r>
            <a:r>
              <a:rPr lang="en-GB" dirty="0" smtClean="0"/>
              <a:t>you worked </a:t>
            </a:r>
            <a:r>
              <a:rPr lang="en-GB" dirty="0"/>
              <a:t>on and show the differences.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528137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u="sng" dirty="0"/>
              <a:t>Source Code Tools</a:t>
            </a:r>
            <a:br>
              <a:rPr lang="en-US" b="1" u="sng" dirty="0"/>
            </a:br>
            <a:r>
              <a:rPr lang="en-US" b="1" u="sng" dirty="0"/>
              <a:t>(Editing)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en-US" b="1" dirty="0"/>
              <a:t>Merge Tools</a:t>
            </a:r>
          </a:p>
          <a:p>
            <a:pPr lvl="1" algn="just"/>
            <a:r>
              <a:rPr lang="en-GB" dirty="0"/>
              <a:t>One style of revision control locks source files so that only one person can modify </a:t>
            </a:r>
            <a:r>
              <a:rPr lang="en-GB" dirty="0" smtClean="0"/>
              <a:t>a file </a:t>
            </a:r>
            <a:r>
              <a:rPr lang="en-GB" dirty="0"/>
              <a:t>at a time. </a:t>
            </a:r>
            <a:endParaRPr lang="en-GB" dirty="0" smtClean="0"/>
          </a:p>
          <a:p>
            <a:pPr lvl="1" algn="just"/>
            <a:r>
              <a:rPr lang="en-GB" dirty="0" smtClean="0"/>
              <a:t>Another </a:t>
            </a:r>
            <a:r>
              <a:rPr lang="en-GB" dirty="0"/>
              <a:t>style allows multiple people to work on files simultaneously </a:t>
            </a:r>
            <a:r>
              <a:rPr lang="en-GB" dirty="0" smtClean="0"/>
              <a:t>and handles </a:t>
            </a:r>
            <a:r>
              <a:rPr lang="en-GB" dirty="0"/>
              <a:t>merging changes at check-in time. </a:t>
            </a:r>
            <a:endParaRPr lang="en-GB" dirty="0" smtClean="0"/>
          </a:p>
          <a:p>
            <a:pPr lvl="1" algn="just"/>
            <a:r>
              <a:rPr lang="en-GB" dirty="0" smtClean="0"/>
              <a:t>In </a:t>
            </a:r>
            <a:r>
              <a:rPr lang="en-GB" dirty="0"/>
              <a:t>this working mode, tools that </a:t>
            </a:r>
            <a:r>
              <a:rPr lang="en-GB" dirty="0" smtClean="0"/>
              <a:t>merge changes </a:t>
            </a:r>
            <a:r>
              <a:rPr lang="en-GB" dirty="0"/>
              <a:t>are critical. </a:t>
            </a:r>
            <a:endParaRPr lang="en-GB" dirty="0" smtClean="0"/>
          </a:p>
          <a:p>
            <a:pPr lvl="1" algn="just"/>
            <a:r>
              <a:rPr lang="en-GB" dirty="0" smtClean="0"/>
              <a:t>These </a:t>
            </a:r>
            <a:r>
              <a:rPr lang="en-GB" dirty="0"/>
              <a:t>tools typically perform simple merges automatically </a:t>
            </a:r>
            <a:r>
              <a:rPr lang="en-GB" dirty="0" smtClean="0"/>
              <a:t>and query </a:t>
            </a:r>
            <a:r>
              <a:rPr lang="en-GB" dirty="0"/>
              <a:t>the user for merges that conflict with other merges or that are more involved.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412670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u="sng" dirty="0"/>
              <a:t>Source Code Tools</a:t>
            </a:r>
            <a:br>
              <a:rPr lang="en-US" b="1" u="sng" dirty="0"/>
            </a:br>
            <a:r>
              <a:rPr lang="en-US" b="1" u="sng" dirty="0"/>
              <a:t>(Editing)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en-US" b="1" dirty="0"/>
              <a:t>Source-Code </a:t>
            </a:r>
            <a:r>
              <a:rPr lang="en-US" b="1" dirty="0" smtClean="0"/>
              <a:t>Beautifiers</a:t>
            </a:r>
          </a:p>
          <a:p>
            <a:pPr lvl="1" algn="just"/>
            <a:r>
              <a:rPr lang="en-GB" dirty="0"/>
              <a:t>Source-code beautifiers spruce up your source code so that it looks consistent. </a:t>
            </a:r>
            <a:endParaRPr lang="en-GB" dirty="0" smtClean="0"/>
          </a:p>
          <a:p>
            <a:pPr lvl="1" algn="just"/>
            <a:r>
              <a:rPr lang="en-GB" dirty="0" smtClean="0"/>
              <a:t>They</a:t>
            </a:r>
            <a:r>
              <a:rPr lang="en-GB" dirty="0"/>
              <a:t> </a:t>
            </a:r>
            <a:r>
              <a:rPr lang="en-GB" dirty="0" smtClean="0"/>
              <a:t>highlight </a:t>
            </a:r>
            <a:r>
              <a:rPr lang="en-GB" dirty="0"/>
              <a:t>class and routine names, standardize your indentation style, format </a:t>
            </a:r>
            <a:r>
              <a:rPr lang="en-GB" dirty="0" smtClean="0"/>
              <a:t>comments consistently</a:t>
            </a:r>
            <a:r>
              <a:rPr lang="en-GB" dirty="0"/>
              <a:t>, and perform other similar functions</a:t>
            </a:r>
            <a:r>
              <a:rPr lang="en-GB" dirty="0" smtClean="0"/>
              <a:t>.</a:t>
            </a:r>
          </a:p>
          <a:p>
            <a:pPr lvl="1" algn="just"/>
            <a:r>
              <a:rPr lang="en-GB" dirty="0"/>
              <a:t>There are at least two classes of source-code beautifiers. One class takes the </a:t>
            </a:r>
            <a:r>
              <a:rPr lang="en-GB" dirty="0" smtClean="0"/>
              <a:t>source code </a:t>
            </a:r>
            <a:r>
              <a:rPr lang="en-GB" dirty="0"/>
              <a:t>as input and produces much better looking output without changing the </a:t>
            </a:r>
            <a:r>
              <a:rPr lang="en-GB" dirty="0" smtClean="0"/>
              <a:t>original source </a:t>
            </a:r>
            <a:r>
              <a:rPr lang="en-GB" dirty="0"/>
              <a:t>code. </a:t>
            </a:r>
            <a:endParaRPr lang="en-GB" dirty="0" smtClean="0"/>
          </a:p>
          <a:p>
            <a:pPr lvl="1" algn="just"/>
            <a:r>
              <a:rPr lang="en-GB" dirty="0" smtClean="0"/>
              <a:t>Another </a:t>
            </a:r>
            <a:r>
              <a:rPr lang="en-GB" dirty="0"/>
              <a:t>kind of tool changes the source code </a:t>
            </a:r>
            <a:r>
              <a:rPr lang="en-GB" dirty="0" smtClean="0"/>
              <a:t>itself standardizing indentation</a:t>
            </a:r>
            <a:r>
              <a:rPr lang="en-GB" dirty="0"/>
              <a:t>, parameter list formatting, and so on.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898899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u="sng" dirty="0"/>
              <a:t>Source Code Tools</a:t>
            </a:r>
            <a:br>
              <a:rPr lang="en-US" b="1" u="sng" dirty="0"/>
            </a:br>
            <a:r>
              <a:rPr lang="en-US" b="1" u="sng" dirty="0"/>
              <a:t>(Editing)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en-US" b="1" dirty="0"/>
              <a:t>Templates</a:t>
            </a:r>
          </a:p>
          <a:p>
            <a:pPr lvl="1" algn="just"/>
            <a:r>
              <a:rPr lang="en-GB" dirty="0"/>
              <a:t>Templates help you exploit the simple idea of streamlining keyboarding tasks that </a:t>
            </a:r>
            <a:r>
              <a:rPr lang="en-GB" dirty="0" smtClean="0"/>
              <a:t>you do </a:t>
            </a:r>
            <a:r>
              <a:rPr lang="en-GB" dirty="0"/>
              <a:t>often and want to do </a:t>
            </a:r>
            <a:r>
              <a:rPr lang="en-GB" dirty="0" smtClean="0"/>
              <a:t>consistently.</a:t>
            </a:r>
          </a:p>
          <a:p>
            <a:pPr lvl="1" algn="just"/>
            <a:r>
              <a:rPr lang="en-GB" dirty="0" smtClean="0"/>
              <a:t>Suppose </a:t>
            </a:r>
            <a:r>
              <a:rPr lang="en-GB" dirty="0"/>
              <a:t>you want a standard comment </a:t>
            </a:r>
            <a:r>
              <a:rPr lang="en-GB" dirty="0" smtClean="0"/>
              <a:t>prologue at </a:t>
            </a:r>
            <a:r>
              <a:rPr lang="en-GB" dirty="0"/>
              <a:t>the beginning of your routines. </a:t>
            </a:r>
            <a:endParaRPr lang="en-GB" dirty="0" smtClean="0"/>
          </a:p>
          <a:p>
            <a:pPr lvl="1" algn="just"/>
            <a:r>
              <a:rPr lang="en-GB" dirty="0" smtClean="0"/>
              <a:t>You </a:t>
            </a:r>
            <a:r>
              <a:rPr lang="en-GB" dirty="0"/>
              <a:t>could build a skeleton </a:t>
            </a:r>
            <a:r>
              <a:rPr lang="en-GB" dirty="0" smtClean="0"/>
              <a:t>prologue </a:t>
            </a:r>
            <a:r>
              <a:rPr lang="en-GB" dirty="0"/>
              <a:t>with the </a:t>
            </a:r>
            <a:r>
              <a:rPr lang="en-GB" dirty="0" smtClean="0"/>
              <a:t>correct syntax for </a:t>
            </a:r>
            <a:r>
              <a:rPr lang="en-GB" dirty="0"/>
              <a:t>all the items you want in the standard </a:t>
            </a:r>
            <a:r>
              <a:rPr lang="en-GB" dirty="0" smtClean="0"/>
              <a:t>prologue. </a:t>
            </a:r>
          </a:p>
          <a:p>
            <a:pPr lvl="1" algn="just"/>
            <a:r>
              <a:rPr lang="en-GB" dirty="0" smtClean="0"/>
              <a:t>This skeleton would </a:t>
            </a:r>
            <a:r>
              <a:rPr lang="en-GB" dirty="0"/>
              <a:t>be a “template” you’d store in a </a:t>
            </a:r>
            <a:r>
              <a:rPr lang="en-GB" dirty="0" smtClean="0"/>
              <a:t>file.</a:t>
            </a:r>
          </a:p>
          <a:p>
            <a:pPr lvl="1" algn="just"/>
            <a:r>
              <a:rPr lang="en-GB" dirty="0" smtClean="0"/>
              <a:t>When </a:t>
            </a:r>
            <a:r>
              <a:rPr lang="en-GB" dirty="0"/>
              <a:t>you </a:t>
            </a:r>
            <a:r>
              <a:rPr lang="en-GB" dirty="0" smtClean="0"/>
              <a:t>create a new </a:t>
            </a:r>
            <a:r>
              <a:rPr lang="en-GB" dirty="0"/>
              <a:t>routine, you could easily insert the template into your source file</a:t>
            </a:r>
            <a:r>
              <a:rPr lang="en-GB" dirty="0" smtClean="0"/>
              <a:t>.</a:t>
            </a:r>
          </a:p>
          <a:p>
            <a:pPr lvl="1" algn="just"/>
            <a:r>
              <a:rPr lang="en-GB" dirty="0"/>
              <a:t>If you’re working on a group project, templates are an easy way to encourage </a:t>
            </a:r>
            <a:r>
              <a:rPr lang="en-GB" dirty="0" smtClean="0"/>
              <a:t>consistent </a:t>
            </a:r>
            <a:r>
              <a:rPr lang="en-US" dirty="0" smtClean="0"/>
              <a:t>coding </a:t>
            </a:r>
            <a:r>
              <a:rPr lang="en-US" dirty="0"/>
              <a:t>and documentation styles.</a:t>
            </a:r>
          </a:p>
        </p:txBody>
      </p:sp>
    </p:spTree>
    <p:extLst>
      <p:ext uri="{BB962C8B-B14F-4D97-AF65-F5344CB8AC3E}">
        <p14:creationId xmlns:p14="http://schemas.microsoft.com/office/powerpoint/2010/main" val="111469673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u="sng" dirty="0"/>
              <a:t>Source Code Tools</a:t>
            </a:r>
            <a:br>
              <a:rPr lang="en-US" b="1" u="sng" dirty="0"/>
            </a:br>
            <a:r>
              <a:rPr lang="en-US" b="1" u="sng" dirty="0"/>
              <a:t>(Editing)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en-US" b="1" dirty="0"/>
              <a:t>Cross-Reference Tools</a:t>
            </a:r>
          </a:p>
          <a:p>
            <a:pPr lvl="1" algn="just"/>
            <a:r>
              <a:rPr lang="en-GB" dirty="0"/>
              <a:t>A cross-reference tool lists variables and routines and all the places in which </a:t>
            </a:r>
            <a:r>
              <a:rPr lang="en-GB" dirty="0" smtClean="0"/>
              <a:t>they’re </a:t>
            </a:r>
            <a:r>
              <a:rPr lang="en-US" dirty="0" smtClean="0"/>
              <a:t>used typically </a:t>
            </a:r>
            <a:r>
              <a:rPr lang="en-US" dirty="0"/>
              <a:t>on Web pages.</a:t>
            </a:r>
          </a:p>
          <a:p>
            <a:pPr algn="just"/>
            <a:r>
              <a:rPr lang="en-US" b="1" dirty="0"/>
              <a:t>Class Hierarchy Generators</a:t>
            </a:r>
          </a:p>
          <a:p>
            <a:pPr lvl="1" algn="just"/>
            <a:r>
              <a:rPr lang="en-GB" dirty="0"/>
              <a:t>A class-hierarchy generator produces information about inheritance trees. </a:t>
            </a:r>
            <a:endParaRPr lang="en-GB" dirty="0" smtClean="0"/>
          </a:p>
          <a:p>
            <a:pPr lvl="1" algn="just"/>
            <a:r>
              <a:rPr lang="en-GB" dirty="0" smtClean="0"/>
              <a:t>This is sometimes </a:t>
            </a:r>
            <a:r>
              <a:rPr lang="en-GB" dirty="0"/>
              <a:t>useful in debugging but is more often used for </a:t>
            </a:r>
            <a:r>
              <a:rPr lang="en-GB" dirty="0" smtClean="0"/>
              <a:t>analysing </a:t>
            </a:r>
            <a:r>
              <a:rPr lang="en-GB" dirty="0"/>
              <a:t>a </a:t>
            </a:r>
            <a:r>
              <a:rPr lang="en-GB" dirty="0" smtClean="0"/>
              <a:t>program’s structure </a:t>
            </a:r>
            <a:r>
              <a:rPr lang="en-GB" dirty="0"/>
              <a:t>or modularizing a program into packages or subsystems.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670054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u="sng" dirty="0"/>
              <a:t>Source Code Tools</a:t>
            </a:r>
            <a:br>
              <a:rPr lang="en-US" b="1" u="sng" dirty="0"/>
            </a:br>
            <a:r>
              <a:rPr lang="en-US" b="1" u="sng" dirty="0" smtClean="0"/>
              <a:t>(Analyzing Code Quality)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GB" dirty="0"/>
              <a:t>Tools in this category examine the static source code to assess its quality</a:t>
            </a:r>
            <a:r>
              <a:rPr lang="en-GB" dirty="0" smtClean="0"/>
              <a:t>.</a:t>
            </a:r>
          </a:p>
          <a:p>
            <a:pPr algn="just"/>
            <a:r>
              <a:rPr lang="en-GB" b="1" dirty="0"/>
              <a:t>Picky Syntax and Semantics Checkers</a:t>
            </a:r>
          </a:p>
          <a:p>
            <a:pPr lvl="1" algn="just"/>
            <a:r>
              <a:rPr lang="en-GB" dirty="0"/>
              <a:t>Syntax and semantics checkers supplement your compiler by checking code </a:t>
            </a:r>
            <a:r>
              <a:rPr lang="en-GB" dirty="0" smtClean="0"/>
              <a:t>more thoroughly </a:t>
            </a:r>
            <a:r>
              <a:rPr lang="en-GB" dirty="0"/>
              <a:t>than the compiler normally does. </a:t>
            </a:r>
            <a:endParaRPr lang="en-GB" dirty="0" smtClean="0"/>
          </a:p>
          <a:p>
            <a:pPr lvl="1" algn="just"/>
            <a:r>
              <a:rPr lang="en-GB" dirty="0" smtClean="0"/>
              <a:t>Your </a:t>
            </a:r>
            <a:r>
              <a:rPr lang="en-GB" dirty="0"/>
              <a:t>compiler might check for </a:t>
            </a:r>
            <a:r>
              <a:rPr lang="en-GB" dirty="0" smtClean="0"/>
              <a:t>only basic </a:t>
            </a:r>
            <a:r>
              <a:rPr lang="en-GB" dirty="0"/>
              <a:t>syntax errors. </a:t>
            </a: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133570809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u="sng" dirty="0"/>
              <a:t>Source Code Tools</a:t>
            </a:r>
            <a:br>
              <a:rPr lang="en-US" b="1" u="sng" dirty="0"/>
            </a:br>
            <a:r>
              <a:rPr lang="en-US" b="1" u="sng" dirty="0"/>
              <a:t>(Analyzing Code Quality)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457200" lvl="1" indent="-457200" algn="just"/>
            <a:r>
              <a:rPr lang="en-GB" dirty="0"/>
              <a:t>A picky syntax checker might use nuances of the </a:t>
            </a:r>
            <a:r>
              <a:rPr lang="en-GB" dirty="0" smtClean="0"/>
              <a:t>language</a:t>
            </a:r>
            <a:r>
              <a:rPr lang="en-US" dirty="0" smtClean="0"/>
              <a:t> </a:t>
            </a:r>
            <a:r>
              <a:rPr lang="en-GB" dirty="0" smtClean="0"/>
              <a:t>to </a:t>
            </a:r>
            <a:r>
              <a:rPr lang="en-GB" dirty="0"/>
              <a:t>check for more subtle </a:t>
            </a:r>
            <a:r>
              <a:rPr lang="en-GB" dirty="0" smtClean="0"/>
              <a:t>errors, things </a:t>
            </a:r>
            <a:r>
              <a:rPr lang="en-GB" dirty="0"/>
              <a:t>that aren’t wrong from a compiler’s point </a:t>
            </a:r>
            <a:r>
              <a:rPr lang="en-GB" dirty="0" smtClean="0"/>
              <a:t>of view </a:t>
            </a:r>
            <a:r>
              <a:rPr lang="en-GB" dirty="0"/>
              <a:t>but that you probably didn’t intend to write. </a:t>
            </a:r>
          </a:p>
          <a:p>
            <a:pPr marL="457200" lvl="1" indent="-457200" algn="just"/>
            <a:r>
              <a:rPr lang="en-GB" dirty="0" smtClean="0"/>
              <a:t>For </a:t>
            </a:r>
            <a:r>
              <a:rPr lang="en-GB" dirty="0"/>
              <a:t>example, in C++, the statement</a:t>
            </a:r>
          </a:p>
          <a:p>
            <a:pPr marL="914400" lvl="2" indent="0" algn="just">
              <a:buNone/>
            </a:pPr>
            <a:r>
              <a:rPr lang="en-US" dirty="0"/>
              <a:t>while ( </a:t>
            </a:r>
            <a:r>
              <a:rPr lang="en-US" dirty="0" err="1"/>
              <a:t>i</a:t>
            </a:r>
            <a:r>
              <a:rPr lang="en-US" dirty="0"/>
              <a:t> = 0 ) ...</a:t>
            </a:r>
          </a:p>
          <a:p>
            <a:pPr marL="457200" lvl="1" indent="0" algn="just">
              <a:buNone/>
            </a:pPr>
            <a:r>
              <a:rPr lang="en-GB" dirty="0"/>
              <a:t>is a perfectly legal statement, but it’s usually meant to be</a:t>
            </a:r>
          </a:p>
          <a:p>
            <a:pPr marL="914400" lvl="2" indent="0" algn="just">
              <a:buNone/>
            </a:pPr>
            <a:r>
              <a:rPr lang="en-US" dirty="0"/>
              <a:t>while ( </a:t>
            </a:r>
            <a:r>
              <a:rPr lang="en-US" dirty="0" err="1"/>
              <a:t>i</a:t>
            </a:r>
            <a:r>
              <a:rPr lang="en-US" dirty="0"/>
              <a:t> = = 0 ) </a:t>
            </a:r>
            <a:r>
              <a:rPr lang="en-US" dirty="0" smtClean="0"/>
              <a:t>...</a:t>
            </a:r>
          </a:p>
          <a:p>
            <a:pPr marL="342900" lvl="2" indent="-342900" algn="just"/>
            <a:r>
              <a:rPr lang="en-GB" dirty="0"/>
              <a:t>The first line is syntactically correct, but switching </a:t>
            </a:r>
            <a:r>
              <a:rPr lang="en-GB" i="1" dirty="0"/>
              <a:t>= </a:t>
            </a:r>
            <a:r>
              <a:rPr lang="en-GB" dirty="0"/>
              <a:t>and </a:t>
            </a:r>
            <a:r>
              <a:rPr lang="en-GB" i="1" dirty="0"/>
              <a:t>== </a:t>
            </a:r>
            <a:r>
              <a:rPr lang="en-GB" dirty="0"/>
              <a:t>is a common mistake and the line is probably </a:t>
            </a:r>
            <a:r>
              <a:rPr lang="en-GB" dirty="0" smtClean="0"/>
              <a:t>wrong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357589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u="sng" dirty="0"/>
              <a:t>Source Code Tools</a:t>
            </a:r>
            <a:br>
              <a:rPr lang="en-US" b="1" u="sng" dirty="0"/>
            </a:br>
            <a:r>
              <a:rPr lang="en-US" b="1" u="sng" dirty="0"/>
              <a:t>(Analyzing Code Quality)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n-US" b="1" dirty="0"/>
              <a:t>Metrics </a:t>
            </a:r>
            <a:r>
              <a:rPr lang="en-US" b="1" dirty="0" smtClean="0"/>
              <a:t>Reporters</a:t>
            </a:r>
          </a:p>
          <a:p>
            <a:pPr lvl="1" algn="just"/>
            <a:r>
              <a:rPr lang="en-GB" dirty="0"/>
              <a:t>Some tools </a:t>
            </a:r>
            <a:r>
              <a:rPr lang="en-GB" dirty="0" err="1"/>
              <a:t>analyze</a:t>
            </a:r>
            <a:r>
              <a:rPr lang="en-GB" dirty="0"/>
              <a:t> your code and report on its quality. </a:t>
            </a:r>
            <a:endParaRPr lang="en-GB" dirty="0" smtClean="0"/>
          </a:p>
          <a:p>
            <a:pPr lvl="1" algn="just"/>
            <a:r>
              <a:rPr lang="en-GB" dirty="0" smtClean="0"/>
              <a:t>For </a:t>
            </a:r>
            <a:r>
              <a:rPr lang="en-GB" dirty="0"/>
              <a:t>example, you can </a:t>
            </a:r>
            <a:r>
              <a:rPr lang="en-GB" dirty="0" smtClean="0"/>
              <a:t>obtain tools </a:t>
            </a:r>
            <a:r>
              <a:rPr lang="en-GB" dirty="0"/>
              <a:t>that report on the complexity of each routine so that you can target the </a:t>
            </a:r>
            <a:r>
              <a:rPr lang="en-GB" dirty="0" smtClean="0"/>
              <a:t>most complicated </a:t>
            </a:r>
            <a:r>
              <a:rPr lang="en-GB" dirty="0"/>
              <a:t>routines for extra review, testing, or redesign. </a:t>
            </a:r>
            <a:endParaRPr lang="en-GB" dirty="0" smtClean="0"/>
          </a:p>
          <a:p>
            <a:pPr lvl="1" algn="just"/>
            <a:r>
              <a:rPr lang="en-GB" dirty="0" smtClean="0"/>
              <a:t>Some </a:t>
            </a:r>
            <a:r>
              <a:rPr lang="en-GB" dirty="0"/>
              <a:t>tools count lines </a:t>
            </a:r>
            <a:r>
              <a:rPr lang="en-GB" dirty="0" smtClean="0"/>
              <a:t>of code</a:t>
            </a:r>
            <a:r>
              <a:rPr lang="en-GB" dirty="0"/>
              <a:t>, data declarations, comments, and blank lines in either entire programs or </a:t>
            </a:r>
            <a:r>
              <a:rPr lang="en-GB" dirty="0" smtClean="0"/>
              <a:t>individual routines.</a:t>
            </a:r>
          </a:p>
        </p:txBody>
      </p:sp>
    </p:spTree>
    <p:extLst>
      <p:ext uri="{BB962C8B-B14F-4D97-AF65-F5344CB8AC3E}">
        <p14:creationId xmlns:p14="http://schemas.microsoft.com/office/powerpoint/2010/main" val="9039051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u="sng" dirty="0"/>
              <a:t>Source Code Tools</a:t>
            </a:r>
            <a:br>
              <a:rPr lang="en-US" b="1" u="sng" dirty="0"/>
            </a:br>
            <a:r>
              <a:rPr lang="en-US" b="1" u="sng" dirty="0"/>
              <a:t>(Analyzing Code Quality)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 algn="just"/>
            <a:r>
              <a:rPr lang="en-GB" dirty="0"/>
              <a:t>They track defects and associate them with the programmers who made them, the changes that correct them, and the programmers who make the corrections.</a:t>
            </a:r>
          </a:p>
          <a:p>
            <a:pPr lvl="1" algn="just"/>
            <a:r>
              <a:rPr lang="en-GB" dirty="0"/>
              <a:t>They count modifications to the software and note the routines that are modified </a:t>
            </a:r>
            <a:r>
              <a:rPr lang="en-US" dirty="0"/>
              <a:t>the most often.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434072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u="sng" dirty="0"/>
              <a:t>Source Code Tools</a:t>
            </a:r>
            <a:br>
              <a:rPr lang="en-US" b="1" u="sng" dirty="0"/>
            </a:br>
            <a:r>
              <a:rPr lang="en-US" b="1" u="sng" dirty="0" smtClean="0"/>
              <a:t>(</a:t>
            </a:r>
            <a:r>
              <a:rPr lang="en-US" b="1" u="sng" dirty="0"/>
              <a:t>Refactoring Source Code</a:t>
            </a:r>
            <a:r>
              <a:rPr lang="en-US" b="1" u="sng" dirty="0" smtClean="0"/>
              <a:t>)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en-GB" dirty="0"/>
              <a:t>A few tools aid in converting source code from one format to another.</a:t>
            </a:r>
          </a:p>
          <a:p>
            <a:pPr algn="just"/>
            <a:r>
              <a:rPr lang="en-US" b="1" dirty="0" err="1" smtClean="0"/>
              <a:t>Refactorers</a:t>
            </a:r>
            <a:endParaRPr lang="en-US" b="1" dirty="0" smtClean="0"/>
          </a:p>
          <a:p>
            <a:pPr lvl="1" algn="just"/>
            <a:r>
              <a:rPr lang="en-GB" dirty="0"/>
              <a:t>A refactoring program supports common code </a:t>
            </a:r>
            <a:r>
              <a:rPr lang="en-GB" dirty="0" err="1" smtClean="0"/>
              <a:t>refactorings</a:t>
            </a:r>
            <a:r>
              <a:rPr lang="en-GB" dirty="0" smtClean="0"/>
              <a:t>.</a:t>
            </a:r>
          </a:p>
          <a:p>
            <a:pPr lvl="1" algn="just"/>
            <a:r>
              <a:rPr lang="en-GB" dirty="0" smtClean="0"/>
              <a:t>Refactoring </a:t>
            </a:r>
            <a:r>
              <a:rPr lang="en-GB" dirty="0"/>
              <a:t>browsers allow you to change the name </a:t>
            </a:r>
            <a:r>
              <a:rPr lang="en-GB" dirty="0" smtClean="0"/>
              <a:t>of a </a:t>
            </a:r>
            <a:r>
              <a:rPr lang="en-GB" dirty="0"/>
              <a:t>class across an entire code base easily. </a:t>
            </a:r>
            <a:endParaRPr lang="en-GB" dirty="0" smtClean="0"/>
          </a:p>
          <a:p>
            <a:pPr lvl="1" algn="just"/>
            <a:r>
              <a:rPr lang="en-GB" dirty="0" smtClean="0"/>
              <a:t>They </a:t>
            </a:r>
            <a:r>
              <a:rPr lang="en-GB" dirty="0"/>
              <a:t>allow you to extract a routine simply </a:t>
            </a:r>
            <a:r>
              <a:rPr lang="en-GB" dirty="0" smtClean="0"/>
              <a:t>by highlighting </a:t>
            </a:r>
            <a:r>
              <a:rPr lang="en-GB" dirty="0"/>
              <a:t>the code you’d like to turn into a new routine, entering the new </a:t>
            </a:r>
            <a:r>
              <a:rPr lang="en-GB" dirty="0" smtClean="0"/>
              <a:t>routine’s name</a:t>
            </a:r>
            <a:r>
              <a:rPr lang="en-GB" dirty="0"/>
              <a:t>, and ordering parameters in a parameter list. </a:t>
            </a:r>
            <a:endParaRPr lang="en-GB" dirty="0" smtClean="0"/>
          </a:p>
          <a:p>
            <a:pPr lvl="1" algn="just"/>
            <a:r>
              <a:rPr lang="en-GB" dirty="0" err="1" smtClean="0"/>
              <a:t>Refactorers</a:t>
            </a:r>
            <a:r>
              <a:rPr lang="en-GB" dirty="0" smtClean="0"/>
              <a:t> </a:t>
            </a:r>
            <a:r>
              <a:rPr lang="en-GB" dirty="0"/>
              <a:t>make code </a:t>
            </a:r>
            <a:r>
              <a:rPr lang="en-GB" dirty="0" smtClean="0"/>
              <a:t>changes </a:t>
            </a:r>
            <a:r>
              <a:rPr lang="en-US" dirty="0" smtClean="0"/>
              <a:t>quicker </a:t>
            </a:r>
            <a:r>
              <a:rPr lang="en-US" dirty="0"/>
              <a:t>and less error-prone.</a:t>
            </a:r>
          </a:p>
        </p:txBody>
      </p:sp>
    </p:spTree>
    <p:extLst>
      <p:ext uri="{BB962C8B-B14F-4D97-AF65-F5344CB8AC3E}">
        <p14:creationId xmlns:p14="http://schemas.microsoft.com/office/powerpoint/2010/main" val="10114536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u="sng" dirty="0" smtClean="0"/>
              <a:t>Contents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Introduction</a:t>
            </a:r>
          </a:p>
          <a:p>
            <a:r>
              <a:rPr lang="en-US" dirty="0"/>
              <a:t>Design </a:t>
            </a:r>
            <a:r>
              <a:rPr lang="en-US" dirty="0" smtClean="0"/>
              <a:t>Tools</a:t>
            </a:r>
            <a:endParaRPr lang="en-US" dirty="0"/>
          </a:p>
          <a:p>
            <a:r>
              <a:rPr lang="fr-FR" dirty="0" smtClean="0"/>
              <a:t>Source-Code Tools</a:t>
            </a:r>
          </a:p>
          <a:p>
            <a:r>
              <a:rPr lang="en-US" dirty="0" smtClean="0"/>
              <a:t>Executable-Code Tools</a:t>
            </a:r>
          </a:p>
          <a:p>
            <a:r>
              <a:rPr lang="en-US" dirty="0" smtClean="0"/>
              <a:t>Tool-Oriented Environments</a:t>
            </a:r>
          </a:p>
          <a:p>
            <a:r>
              <a:rPr lang="en-GB" dirty="0" smtClean="0"/>
              <a:t>Key Points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816363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u="sng" dirty="0"/>
              <a:t>Source Code Tools</a:t>
            </a:r>
            <a:br>
              <a:rPr lang="en-US" b="1" u="sng" dirty="0"/>
            </a:br>
            <a:r>
              <a:rPr lang="en-US" b="1" u="sng" dirty="0"/>
              <a:t>(Refactoring Source Code)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b="1" dirty="0"/>
              <a:t>Code Translators</a:t>
            </a:r>
          </a:p>
          <a:p>
            <a:pPr lvl="1" algn="just"/>
            <a:r>
              <a:rPr lang="en-GB" dirty="0"/>
              <a:t>Some tools translate code from one language to another. </a:t>
            </a:r>
            <a:endParaRPr lang="en-GB" dirty="0" smtClean="0"/>
          </a:p>
          <a:p>
            <a:pPr lvl="1" algn="just"/>
            <a:r>
              <a:rPr lang="en-GB" dirty="0" smtClean="0"/>
              <a:t>A </a:t>
            </a:r>
            <a:r>
              <a:rPr lang="en-GB" dirty="0"/>
              <a:t>translator is useful </a:t>
            </a:r>
            <a:r>
              <a:rPr lang="en-GB" dirty="0" smtClean="0"/>
              <a:t>when you </a:t>
            </a:r>
            <a:r>
              <a:rPr lang="en-GB" dirty="0"/>
              <a:t>have a large code base that you’re moving to another environment.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129688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49362"/>
          </a:xfrm>
        </p:spPr>
        <p:txBody>
          <a:bodyPr>
            <a:normAutofit fontScale="90000"/>
          </a:bodyPr>
          <a:lstStyle/>
          <a:p>
            <a:r>
              <a:rPr lang="en-US" b="1" u="sng" dirty="0" smtClean="0"/>
              <a:t>Source Code Tools</a:t>
            </a:r>
            <a:br>
              <a:rPr lang="en-US" b="1" u="sng" dirty="0" smtClean="0"/>
            </a:br>
            <a:r>
              <a:rPr lang="en-US" b="1" u="sng" dirty="0" smtClean="0"/>
              <a:t>(Version Control)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GB" dirty="0"/>
              <a:t>You can deal with proliferating software versions by using version-control tools </a:t>
            </a:r>
            <a:r>
              <a:rPr lang="en-GB" dirty="0" smtClean="0"/>
              <a:t>for</a:t>
            </a:r>
          </a:p>
          <a:p>
            <a:pPr lvl="1" algn="just"/>
            <a:r>
              <a:rPr lang="en-US" dirty="0" smtClean="0"/>
              <a:t>Source-code control</a:t>
            </a:r>
          </a:p>
          <a:p>
            <a:pPr lvl="1" algn="just"/>
            <a:r>
              <a:rPr lang="en-US" dirty="0" smtClean="0"/>
              <a:t>Project </a:t>
            </a:r>
            <a:r>
              <a:rPr lang="en-US" dirty="0"/>
              <a:t>documentation </a:t>
            </a:r>
            <a:r>
              <a:rPr lang="en-US" dirty="0" smtClean="0"/>
              <a:t>versioning</a:t>
            </a:r>
          </a:p>
          <a:p>
            <a:pPr lvl="1" algn="just"/>
            <a:r>
              <a:rPr lang="en-GB" dirty="0" smtClean="0"/>
              <a:t>Relating </a:t>
            </a:r>
            <a:r>
              <a:rPr lang="en-GB" dirty="0"/>
              <a:t>project </a:t>
            </a:r>
            <a:r>
              <a:rPr lang="en-GB" dirty="0" smtClean="0"/>
              <a:t>artefacts </a:t>
            </a:r>
            <a:r>
              <a:rPr lang="en-GB" dirty="0"/>
              <a:t>like requirements, code, and test cases so that when </a:t>
            </a:r>
            <a:r>
              <a:rPr lang="en-GB" dirty="0" smtClean="0"/>
              <a:t>a requirement </a:t>
            </a:r>
            <a:r>
              <a:rPr lang="en-GB" dirty="0"/>
              <a:t>changes, you can find the code and tests that are </a:t>
            </a:r>
            <a:r>
              <a:rPr lang="en-GB" dirty="0" smtClean="0"/>
              <a:t>affected.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123964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/>
              <a:t>Executable-Code Tools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GB" dirty="0"/>
              <a:t>Tools for working with executable code are as rich as the tools for working </a:t>
            </a:r>
            <a:r>
              <a:rPr lang="en-GB" dirty="0" smtClean="0"/>
              <a:t>with </a:t>
            </a:r>
            <a:r>
              <a:rPr lang="en-US" dirty="0" smtClean="0"/>
              <a:t>source </a:t>
            </a:r>
            <a:r>
              <a:rPr lang="en-US" dirty="0"/>
              <a:t>code</a:t>
            </a:r>
            <a:r>
              <a:rPr lang="en-US" dirty="0" smtClean="0"/>
              <a:t>.</a:t>
            </a:r>
          </a:p>
          <a:p>
            <a:pPr algn="just"/>
            <a:r>
              <a:rPr lang="en-GB" dirty="0"/>
              <a:t>They can be divided into following categories</a:t>
            </a:r>
          </a:p>
          <a:p>
            <a:pPr lvl="1" algn="just"/>
            <a:r>
              <a:rPr lang="en-US" dirty="0" smtClean="0"/>
              <a:t>Code creation</a:t>
            </a:r>
          </a:p>
          <a:p>
            <a:pPr lvl="1" algn="just"/>
            <a:r>
              <a:rPr lang="en-US" dirty="0" smtClean="0"/>
              <a:t>Debugging</a:t>
            </a:r>
          </a:p>
          <a:p>
            <a:pPr lvl="1" algn="just"/>
            <a:r>
              <a:rPr lang="en-US" dirty="0" smtClean="0"/>
              <a:t>Testing</a:t>
            </a:r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40302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u="sng" dirty="0"/>
              <a:t>Executable-Code </a:t>
            </a:r>
            <a:r>
              <a:rPr lang="en-US" b="1" u="sng" dirty="0" smtClean="0"/>
              <a:t>Tools</a:t>
            </a:r>
            <a:br>
              <a:rPr lang="en-US" b="1" u="sng" dirty="0" smtClean="0"/>
            </a:br>
            <a:r>
              <a:rPr lang="en-US" b="1" u="sng" dirty="0" smtClean="0"/>
              <a:t>(Code Creation)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b="1" dirty="0"/>
              <a:t>Compilers and Linkers</a:t>
            </a:r>
          </a:p>
          <a:p>
            <a:pPr lvl="1" algn="just"/>
            <a:r>
              <a:rPr lang="en-GB" dirty="0"/>
              <a:t>Compilers convert source code to executable code. </a:t>
            </a:r>
            <a:endParaRPr lang="en-GB" dirty="0" smtClean="0"/>
          </a:p>
          <a:p>
            <a:pPr lvl="1" algn="just"/>
            <a:r>
              <a:rPr lang="en-GB" dirty="0" smtClean="0"/>
              <a:t>Most </a:t>
            </a:r>
            <a:r>
              <a:rPr lang="en-GB" dirty="0"/>
              <a:t>programs are written to </a:t>
            </a:r>
            <a:r>
              <a:rPr lang="en-GB" dirty="0" smtClean="0"/>
              <a:t>be compiled</a:t>
            </a:r>
            <a:r>
              <a:rPr lang="en-GB" dirty="0"/>
              <a:t>, although some are still </a:t>
            </a:r>
            <a:r>
              <a:rPr lang="en-GB" dirty="0" smtClean="0"/>
              <a:t>interpreted.</a:t>
            </a:r>
          </a:p>
          <a:p>
            <a:pPr lvl="1" algn="just"/>
            <a:r>
              <a:rPr lang="en-GB" dirty="0" smtClean="0"/>
              <a:t>A </a:t>
            </a:r>
            <a:r>
              <a:rPr lang="en-GB" dirty="0"/>
              <a:t>standard linker links one or more object files, which the compiler has </a:t>
            </a:r>
            <a:r>
              <a:rPr lang="en-GB" dirty="0" smtClean="0"/>
              <a:t>generated from </a:t>
            </a:r>
            <a:r>
              <a:rPr lang="en-GB" dirty="0"/>
              <a:t>your source files, with the standard code needed to make an executable </a:t>
            </a:r>
            <a:r>
              <a:rPr lang="en-GB" dirty="0" smtClean="0"/>
              <a:t>program.</a:t>
            </a:r>
          </a:p>
        </p:txBody>
      </p:sp>
    </p:spTree>
    <p:extLst>
      <p:ext uri="{BB962C8B-B14F-4D97-AF65-F5344CB8AC3E}">
        <p14:creationId xmlns:p14="http://schemas.microsoft.com/office/powerpoint/2010/main" val="232265480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u="sng" dirty="0"/>
              <a:t>Executable-Code Tools</a:t>
            </a:r>
            <a:br>
              <a:rPr lang="en-US" b="1" u="sng" dirty="0"/>
            </a:br>
            <a:r>
              <a:rPr lang="en-US" b="1" u="sng" dirty="0"/>
              <a:t>(Code Creation)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Code Libraries</a:t>
            </a:r>
          </a:p>
          <a:p>
            <a:pPr lvl="1"/>
            <a:r>
              <a:rPr lang="en-GB" dirty="0"/>
              <a:t>A good way to write high-quality code in a short amount of time is not to write it </a:t>
            </a:r>
            <a:r>
              <a:rPr lang="en-GB" dirty="0" smtClean="0"/>
              <a:t>all but </a:t>
            </a:r>
            <a:r>
              <a:rPr lang="en-GB" dirty="0"/>
              <a:t>to find an open source version or buy it instead. </a:t>
            </a:r>
            <a:endParaRPr lang="en-GB" dirty="0" smtClean="0"/>
          </a:p>
          <a:p>
            <a:pPr lvl="1"/>
            <a:r>
              <a:rPr lang="en-GB" dirty="0" smtClean="0"/>
              <a:t>You </a:t>
            </a:r>
            <a:r>
              <a:rPr lang="en-GB" dirty="0"/>
              <a:t>can find high-quality </a:t>
            </a:r>
            <a:r>
              <a:rPr lang="en-GB" dirty="0" smtClean="0"/>
              <a:t>libraries in several areas.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335311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u="sng" dirty="0"/>
              <a:t>Executable-Code Tools</a:t>
            </a:r>
            <a:br>
              <a:rPr lang="en-US" b="1" u="sng" dirty="0"/>
            </a:br>
            <a:r>
              <a:rPr lang="en-US" b="1" u="sng" dirty="0"/>
              <a:t>(Code Creation)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b="1" dirty="0"/>
              <a:t>Code-Generation </a:t>
            </a:r>
            <a:r>
              <a:rPr lang="en-US" b="1" dirty="0" smtClean="0"/>
              <a:t>Wizards</a:t>
            </a:r>
          </a:p>
          <a:p>
            <a:pPr lvl="1" algn="just"/>
            <a:r>
              <a:rPr lang="en-US" dirty="0" smtClean="0"/>
              <a:t>There are </a:t>
            </a:r>
            <a:r>
              <a:rPr lang="en-US" dirty="0"/>
              <a:t>tools </a:t>
            </a:r>
            <a:r>
              <a:rPr lang="en-US" dirty="0" smtClean="0"/>
              <a:t>present that write </a:t>
            </a:r>
            <a:r>
              <a:rPr lang="en-GB" dirty="0" smtClean="0"/>
              <a:t>code </a:t>
            </a:r>
            <a:r>
              <a:rPr lang="en-GB" dirty="0"/>
              <a:t>for you, and such tools are often integrated into </a:t>
            </a:r>
            <a:r>
              <a:rPr lang="en-GB" dirty="0" smtClean="0"/>
              <a:t>IDEs.</a:t>
            </a:r>
          </a:p>
          <a:p>
            <a:pPr lvl="1" algn="just"/>
            <a:r>
              <a:rPr lang="en-GB" dirty="0"/>
              <a:t>Commonly available code generators write code for databases, </a:t>
            </a:r>
            <a:r>
              <a:rPr lang="en-GB" dirty="0" smtClean="0"/>
              <a:t>user interfaces</a:t>
            </a:r>
            <a:r>
              <a:rPr lang="en-GB" dirty="0"/>
              <a:t>, and compilers. </a:t>
            </a:r>
            <a:endParaRPr lang="en-GB" dirty="0" smtClean="0"/>
          </a:p>
          <a:p>
            <a:pPr lvl="1" algn="just"/>
            <a:r>
              <a:rPr lang="en-GB" dirty="0" smtClean="0"/>
              <a:t>The </a:t>
            </a:r>
            <a:r>
              <a:rPr lang="en-GB" dirty="0"/>
              <a:t>code they generate is rarely as good as code </a:t>
            </a:r>
            <a:r>
              <a:rPr lang="en-GB" dirty="0" smtClean="0"/>
              <a:t>generated by </a:t>
            </a:r>
            <a:r>
              <a:rPr lang="en-GB" dirty="0"/>
              <a:t>a human programmer, but many applications don’t require handcrafted </a:t>
            </a:r>
            <a:r>
              <a:rPr lang="en-GB" dirty="0" smtClean="0"/>
              <a:t>code.</a:t>
            </a:r>
          </a:p>
          <a:p>
            <a:pPr lvl="1"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681651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u="sng" dirty="0"/>
              <a:t>Executable-Code Tools</a:t>
            </a:r>
            <a:br>
              <a:rPr lang="en-US" b="1" u="sng" dirty="0"/>
            </a:br>
            <a:r>
              <a:rPr lang="en-US" b="1" u="sng" dirty="0"/>
              <a:t>(Code Creation)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 algn="just"/>
            <a:r>
              <a:rPr lang="en-GB" dirty="0"/>
              <a:t>Code generators are also useful for making prototypes of production </a:t>
            </a:r>
            <a:r>
              <a:rPr lang="en-GB" dirty="0" smtClean="0"/>
              <a:t>code.</a:t>
            </a:r>
          </a:p>
          <a:p>
            <a:pPr lvl="1" algn="just"/>
            <a:r>
              <a:rPr lang="en-GB" dirty="0" smtClean="0"/>
              <a:t>Using a code </a:t>
            </a:r>
            <a:r>
              <a:rPr lang="en-GB" dirty="0"/>
              <a:t>generator, you might be able to hack out a prototype in a few hours that </a:t>
            </a:r>
            <a:r>
              <a:rPr lang="en-GB" dirty="0" smtClean="0"/>
              <a:t>demonstrates key </a:t>
            </a:r>
            <a:r>
              <a:rPr lang="en-GB" dirty="0"/>
              <a:t>aspects of a user interface or you might be able to experiment with </a:t>
            </a:r>
            <a:r>
              <a:rPr lang="en-GB" dirty="0" smtClean="0"/>
              <a:t>various design </a:t>
            </a:r>
            <a:r>
              <a:rPr lang="en-GB" dirty="0"/>
              <a:t>approaches. </a:t>
            </a:r>
            <a:endParaRPr lang="en-GB" dirty="0" smtClean="0"/>
          </a:p>
          <a:p>
            <a:pPr lvl="1" algn="just"/>
            <a:r>
              <a:rPr lang="en-GB" dirty="0" smtClean="0"/>
              <a:t>It </a:t>
            </a:r>
            <a:r>
              <a:rPr lang="en-GB" dirty="0"/>
              <a:t>might take you several weeks to hand-code as much functionality</a:t>
            </a:r>
            <a:r>
              <a:rPr lang="en-GB" dirty="0" smtClean="0"/>
              <a:t>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8186211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u="sng" dirty="0"/>
              <a:t>Executable-Code Tools</a:t>
            </a:r>
            <a:br>
              <a:rPr lang="en-US" b="1" u="sng" dirty="0"/>
            </a:br>
            <a:r>
              <a:rPr lang="en-US" b="1" u="sng" dirty="0"/>
              <a:t>(Code Creation)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 algn="just"/>
            <a:r>
              <a:rPr lang="en-GB" dirty="0"/>
              <a:t>The common drawback of code generators is that they tend to generate code that’s nearly unreadable. </a:t>
            </a:r>
          </a:p>
          <a:p>
            <a:pPr lvl="1" algn="just"/>
            <a:r>
              <a:rPr lang="en-GB" dirty="0"/>
              <a:t>If you ever have to maintain such code, you can regret not writing it by hand </a:t>
            </a:r>
            <a:r>
              <a:rPr lang="en-GB"/>
              <a:t>in </a:t>
            </a:r>
            <a:r>
              <a:rPr lang="en-GB" smtClean="0"/>
              <a:t>the first </a:t>
            </a:r>
            <a:r>
              <a:rPr lang="en-GB" dirty="0"/>
              <a:t>place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187151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u="sng" dirty="0"/>
              <a:t>Executable-Code Tools</a:t>
            </a:r>
            <a:br>
              <a:rPr lang="en-US" b="1" u="sng" dirty="0"/>
            </a:br>
            <a:r>
              <a:rPr lang="en-US" b="1" u="sng" dirty="0" smtClean="0"/>
              <a:t>(Debugging)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GB" dirty="0"/>
              <a:t>These tools help in </a:t>
            </a:r>
            <a:r>
              <a:rPr lang="en-GB" dirty="0" smtClean="0"/>
              <a:t>debugging:</a:t>
            </a:r>
          </a:p>
          <a:p>
            <a:pPr lvl="1" algn="just"/>
            <a:r>
              <a:rPr lang="en-US" dirty="0" smtClean="0"/>
              <a:t>Compiler </a:t>
            </a:r>
            <a:r>
              <a:rPr lang="en-US" dirty="0"/>
              <a:t>warning </a:t>
            </a:r>
            <a:r>
              <a:rPr lang="en-US" dirty="0" smtClean="0"/>
              <a:t>messages</a:t>
            </a:r>
          </a:p>
          <a:p>
            <a:pPr lvl="1" algn="just"/>
            <a:r>
              <a:rPr lang="en-US" dirty="0" smtClean="0"/>
              <a:t>Execution profilers</a:t>
            </a:r>
          </a:p>
          <a:p>
            <a:pPr lvl="1" algn="just"/>
            <a:r>
              <a:rPr lang="en-US" dirty="0" smtClean="0"/>
              <a:t>Trace monitors</a:t>
            </a:r>
          </a:p>
          <a:p>
            <a:pPr lvl="1" algn="just"/>
            <a:r>
              <a:rPr lang="en-GB" dirty="0" smtClean="0"/>
              <a:t>Interactive Debuggers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376923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u="sng" dirty="0"/>
              <a:t>Executable-Code Tools</a:t>
            </a:r>
            <a:br>
              <a:rPr lang="en-US" b="1" u="sng" dirty="0"/>
            </a:br>
            <a:r>
              <a:rPr lang="en-US" b="1" u="sng" dirty="0" smtClean="0"/>
              <a:t>(Testing)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GB" dirty="0"/>
              <a:t>These features and tools can help you do effective </a:t>
            </a:r>
            <a:r>
              <a:rPr lang="en-GB" dirty="0" smtClean="0"/>
              <a:t>testing:</a:t>
            </a:r>
          </a:p>
          <a:p>
            <a:pPr lvl="1" algn="just"/>
            <a:r>
              <a:rPr lang="en-GB" dirty="0" smtClean="0"/>
              <a:t>Automated </a:t>
            </a:r>
            <a:r>
              <a:rPr lang="en-GB" dirty="0"/>
              <a:t>test frameworks like JUnit, </a:t>
            </a:r>
            <a:r>
              <a:rPr lang="en-GB" dirty="0" err="1"/>
              <a:t>NUnit</a:t>
            </a:r>
            <a:r>
              <a:rPr lang="en-GB" dirty="0"/>
              <a:t>, </a:t>
            </a:r>
            <a:r>
              <a:rPr lang="en-GB" dirty="0" err="1"/>
              <a:t>CppUnit</a:t>
            </a:r>
            <a:r>
              <a:rPr lang="en-GB" dirty="0"/>
              <a:t>, and so </a:t>
            </a:r>
            <a:r>
              <a:rPr lang="en-GB" dirty="0" smtClean="0"/>
              <a:t>on</a:t>
            </a:r>
          </a:p>
          <a:p>
            <a:pPr lvl="1" algn="just"/>
            <a:r>
              <a:rPr lang="en-US" dirty="0" smtClean="0"/>
              <a:t>Automated </a:t>
            </a:r>
            <a:r>
              <a:rPr lang="en-US" dirty="0"/>
              <a:t>test </a:t>
            </a:r>
            <a:r>
              <a:rPr lang="en-US" dirty="0" smtClean="0"/>
              <a:t>generators</a:t>
            </a:r>
          </a:p>
          <a:p>
            <a:pPr lvl="1" algn="just"/>
            <a:r>
              <a:rPr lang="en-GB" dirty="0" smtClean="0"/>
              <a:t>Coverage monitors</a:t>
            </a:r>
          </a:p>
          <a:p>
            <a:pPr lvl="1" algn="just"/>
            <a:r>
              <a:rPr lang="en-US" dirty="0" smtClean="0"/>
              <a:t>Symbolic debuggers</a:t>
            </a:r>
          </a:p>
          <a:p>
            <a:pPr lvl="1" algn="just"/>
            <a:r>
              <a:rPr lang="en-US" dirty="0"/>
              <a:t>Defect-tracking software</a:t>
            </a:r>
          </a:p>
        </p:txBody>
      </p:sp>
    </p:spTree>
    <p:extLst>
      <p:ext uri="{BB962C8B-B14F-4D97-AF65-F5344CB8AC3E}">
        <p14:creationId xmlns:p14="http://schemas.microsoft.com/office/powerpoint/2010/main" val="23516617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/>
              <a:t>Introduction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n-GB" dirty="0"/>
              <a:t>Modern programming tools decrease the amount of time required for construction.</a:t>
            </a:r>
          </a:p>
          <a:p>
            <a:pPr algn="just"/>
            <a:r>
              <a:rPr lang="en-GB" dirty="0"/>
              <a:t>Use of a leading-edge tool </a:t>
            </a:r>
            <a:r>
              <a:rPr lang="en-GB" dirty="0" smtClean="0"/>
              <a:t>set and </a:t>
            </a:r>
            <a:r>
              <a:rPr lang="en-GB" dirty="0"/>
              <a:t>familiarity with the tools </a:t>
            </a:r>
            <a:r>
              <a:rPr lang="en-GB" dirty="0" smtClean="0"/>
              <a:t>used can </a:t>
            </a:r>
            <a:r>
              <a:rPr lang="en-GB" dirty="0"/>
              <a:t>increase </a:t>
            </a:r>
            <a:r>
              <a:rPr lang="en-GB" dirty="0" smtClean="0"/>
              <a:t>productivity by </a:t>
            </a:r>
            <a:r>
              <a:rPr lang="en-GB" dirty="0"/>
              <a:t>50 percent or </a:t>
            </a:r>
            <a:r>
              <a:rPr lang="en-GB" dirty="0" smtClean="0"/>
              <a:t>more.</a:t>
            </a:r>
          </a:p>
          <a:p>
            <a:pPr algn="just"/>
            <a:r>
              <a:rPr lang="en-GB" dirty="0"/>
              <a:t>The mission of this chapter is to survey available tools and </a:t>
            </a:r>
            <a:r>
              <a:rPr lang="en-GB" dirty="0" smtClean="0"/>
              <a:t>help you </a:t>
            </a:r>
            <a:r>
              <a:rPr lang="en-GB" dirty="0"/>
              <a:t>determine whether you’ve overlooked any tools that might be useful.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127822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/>
              <a:t>Tool-Oriented Environments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GB" dirty="0"/>
              <a:t>Some environments have proven to be better suited to tool-oriented </a:t>
            </a:r>
            <a:r>
              <a:rPr lang="en-GB" dirty="0" smtClean="0"/>
              <a:t>programming </a:t>
            </a:r>
            <a:r>
              <a:rPr lang="en-US" dirty="0" smtClean="0"/>
              <a:t>than </a:t>
            </a:r>
            <a:r>
              <a:rPr lang="en-US" dirty="0"/>
              <a:t>others.</a:t>
            </a:r>
          </a:p>
          <a:p>
            <a:pPr algn="just"/>
            <a:r>
              <a:rPr lang="en-GB" dirty="0"/>
              <a:t>The UNIX environment is famous for its collection of small tools with funny </a:t>
            </a:r>
            <a:r>
              <a:rPr lang="en-GB" dirty="0" smtClean="0"/>
              <a:t>names that </a:t>
            </a:r>
            <a:r>
              <a:rPr lang="en-GB" dirty="0"/>
              <a:t>work well together: grep, diff, sort, make, crypt, tar, lint, </a:t>
            </a:r>
            <a:r>
              <a:rPr lang="en-GB" dirty="0" err="1"/>
              <a:t>ctags</a:t>
            </a:r>
            <a:r>
              <a:rPr lang="en-GB" dirty="0"/>
              <a:t>, </a:t>
            </a:r>
            <a:r>
              <a:rPr lang="en-GB" dirty="0" err="1"/>
              <a:t>sed</a:t>
            </a:r>
            <a:r>
              <a:rPr lang="en-GB" dirty="0"/>
              <a:t>, </a:t>
            </a:r>
            <a:r>
              <a:rPr lang="en-GB" dirty="0" err="1"/>
              <a:t>awk</a:t>
            </a:r>
            <a:r>
              <a:rPr lang="en-GB" dirty="0"/>
              <a:t>, vi, </a:t>
            </a:r>
            <a:r>
              <a:rPr lang="en-GB" dirty="0" smtClean="0"/>
              <a:t>and </a:t>
            </a:r>
            <a:r>
              <a:rPr lang="en-US" dirty="0" smtClean="0"/>
              <a:t>others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09955587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/>
              <a:t>Tool-Oriented Environments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GB" dirty="0"/>
              <a:t>The C and C++ languages, closely coupled with UNIX, embody the same </a:t>
            </a:r>
            <a:r>
              <a:rPr lang="en-GB" dirty="0" smtClean="0"/>
              <a:t>philosophy; the </a:t>
            </a:r>
            <a:r>
              <a:rPr lang="en-GB" dirty="0"/>
              <a:t>standard C++ library is composed of small functions that can easily </a:t>
            </a:r>
            <a:r>
              <a:rPr lang="en-GB" dirty="0" smtClean="0"/>
              <a:t>be composed </a:t>
            </a:r>
            <a:r>
              <a:rPr lang="en-GB" dirty="0"/>
              <a:t>into larger functions because they work so well together.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716038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/>
              <a:t>Key Points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GB" dirty="0"/>
              <a:t>Programmers sometimes overlook some of the most powerful tools for </a:t>
            </a:r>
            <a:r>
              <a:rPr lang="en-GB" dirty="0" smtClean="0"/>
              <a:t>years </a:t>
            </a:r>
            <a:r>
              <a:rPr lang="en-US" dirty="0" smtClean="0"/>
              <a:t>before </a:t>
            </a:r>
            <a:r>
              <a:rPr lang="en-US" dirty="0"/>
              <a:t>discovering them.</a:t>
            </a:r>
          </a:p>
          <a:p>
            <a:pPr algn="just"/>
            <a:r>
              <a:rPr lang="en-GB" dirty="0" smtClean="0"/>
              <a:t>Good </a:t>
            </a:r>
            <a:r>
              <a:rPr lang="en-GB" dirty="0"/>
              <a:t>tools can make your life a lot easier.</a:t>
            </a:r>
          </a:p>
          <a:p>
            <a:pPr algn="just"/>
            <a:r>
              <a:rPr lang="en-GB" dirty="0" smtClean="0"/>
              <a:t>Tools </a:t>
            </a:r>
            <a:r>
              <a:rPr lang="en-GB" dirty="0"/>
              <a:t>are readily available for editing, </a:t>
            </a:r>
            <a:r>
              <a:rPr lang="en-GB" dirty="0" err="1"/>
              <a:t>analyzing</a:t>
            </a:r>
            <a:r>
              <a:rPr lang="en-GB" dirty="0"/>
              <a:t> code quality, refactoring, </a:t>
            </a:r>
            <a:r>
              <a:rPr lang="en-GB" dirty="0" smtClean="0"/>
              <a:t>version control</a:t>
            </a:r>
            <a:r>
              <a:rPr lang="en-GB" dirty="0"/>
              <a:t>, debugging, testing, and code tuning.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364416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/>
              <a:t>Key Points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GB" dirty="0"/>
              <a:t>You can make many of the special-purpose tools you need.</a:t>
            </a:r>
          </a:p>
          <a:p>
            <a:pPr algn="just"/>
            <a:r>
              <a:rPr lang="en-GB" dirty="0" smtClean="0"/>
              <a:t>Good </a:t>
            </a:r>
            <a:r>
              <a:rPr lang="en-GB" dirty="0"/>
              <a:t>tools can reduce the more tedious aspects of software development, </a:t>
            </a:r>
            <a:r>
              <a:rPr lang="en-GB" dirty="0" smtClean="0"/>
              <a:t>but they </a:t>
            </a:r>
            <a:r>
              <a:rPr lang="en-GB" dirty="0"/>
              <a:t>can’t eliminate the need for programming, although they will continue </a:t>
            </a:r>
            <a:r>
              <a:rPr lang="en-GB" dirty="0" smtClean="0"/>
              <a:t>to reshape </a:t>
            </a:r>
            <a:r>
              <a:rPr lang="en-GB" dirty="0"/>
              <a:t>what we mean by “programming.”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690268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/>
              <a:t>Readings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b="1" dirty="0" smtClean="0"/>
              <a:t>[Chapter 30]</a:t>
            </a:r>
            <a:r>
              <a:rPr lang="en-US" dirty="0" smtClean="0"/>
              <a:t> </a:t>
            </a:r>
            <a:r>
              <a:rPr lang="en-US" dirty="0"/>
              <a:t>Code Complete: A Practical Handbook of Software Construction by Steve McConnell, Microsoft Press; 2nd Edition (July 7, 2004). ISBN-10: 0735619670 </a:t>
            </a:r>
          </a:p>
        </p:txBody>
      </p:sp>
    </p:spTree>
    <p:extLst>
      <p:ext uri="{BB962C8B-B14F-4D97-AF65-F5344CB8AC3E}">
        <p14:creationId xmlns:p14="http://schemas.microsoft.com/office/powerpoint/2010/main" val="35521443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/>
              <a:t>Design Tools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n-GB" dirty="0"/>
              <a:t>Current design tools consist mainly of graphical tools that create design diagrams.</a:t>
            </a:r>
          </a:p>
          <a:p>
            <a:pPr algn="just"/>
            <a:r>
              <a:rPr lang="en-GB" dirty="0" smtClean="0"/>
              <a:t>Graphical </a:t>
            </a:r>
            <a:r>
              <a:rPr lang="en-GB" dirty="0"/>
              <a:t>design tools generally allow you to express a design in </a:t>
            </a:r>
            <a:r>
              <a:rPr lang="en-GB" dirty="0" smtClean="0"/>
              <a:t>common </a:t>
            </a:r>
            <a:r>
              <a:rPr lang="en-US" dirty="0" smtClean="0"/>
              <a:t>graphical </a:t>
            </a:r>
            <a:r>
              <a:rPr lang="en-US" dirty="0"/>
              <a:t>notations: UML, architecture block diagrams, hierarchy charts, </a:t>
            </a:r>
            <a:r>
              <a:rPr lang="en-US" dirty="0" smtClean="0"/>
              <a:t>entity </a:t>
            </a:r>
            <a:r>
              <a:rPr lang="en-GB" dirty="0" smtClean="0"/>
              <a:t>relationship </a:t>
            </a:r>
            <a:r>
              <a:rPr lang="en-GB" dirty="0"/>
              <a:t>diagrams, or class diagrams. </a:t>
            </a:r>
            <a:endParaRPr lang="en-GB" dirty="0" smtClean="0"/>
          </a:p>
          <a:p>
            <a:pPr algn="just"/>
            <a:r>
              <a:rPr lang="en-GB" dirty="0" smtClean="0"/>
              <a:t>Some </a:t>
            </a:r>
            <a:r>
              <a:rPr lang="en-GB" dirty="0"/>
              <a:t>graphical design tools support </a:t>
            </a:r>
            <a:r>
              <a:rPr lang="en-GB" dirty="0" smtClean="0"/>
              <a:t>only one </a:t>
            </a:r>
            <a:r>
              <a:rPr lang="en-GB" dirty="0"/>
              <a:t>notation. Others support a variety.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97685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/>
              <a:t>Design Tools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GB" dirty="0"/>
              <a:t>In one sense, these design tools are just fancy drawing packages. </a:t>
            </a:r>
            <a:endParaRPr lang="en-GB" dirty="0" smtClean="0"/>
          </a:p>
          <a:p>
            <a:pPr algn="just"/>
            <a:r>
              <a:rPr lang="en-GB" dirty="0" smtClean="0"/>
              <a:t>Using </a:t>
            </a:r>
            <a:r>
              <a:rPr lang="en-GB" dirty="0"/>
              <a:t>a </a:t>
            </a:r>
            <a:r>
              <a:rPr lang="en-GB" dirty="0" smtClean="0"/>
              <a:t>simple graphics </a:t>
            </a:r>
            <a:r>
              <a:rPr lang="en-GB" dirty="0"/>
              <a:t>package or pencil and paper, you can draw everything that the tool can draw.</a:t>
            </a:r>
          </a:p>
          <a:p>
            <a:pPr algn="just"/>
            <a:r>
              <a:rPr lang="en-GB" dirty="0"/>
              <a:t>But the tools offer valuable capabilities that a simple graphics package can’t.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50344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/>
              <a:t>Design Tools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dirty="0"/>
              <a:t>If </a:t>
            </a:r>
            <a:r>
              <a:rPr lang="en-US" dirty="0" smtClean="0"/>
              <a:t>you’ve </a:t>
            </a:r>
            <a:r>
              <a:rPr lang="en-GB" dirty="0" smtClean="0"/>
              <a:t>drawn </a:t>
            </a:r>
            <a:r>
              <a:rPr lang="en-GB" dirty="0"/>
              <a:t>a bubble chart and you delete a bubble, a graphical design tool will </a:t>
            </a:r>
            <a:r>
              <a:rPr lang="en-GB" dirty="0" smtClean="0"/>
              <a:t>automatically rearrange </a:t>
            </a:r>
            <a:r>
              <a:rPr lang="en-GB" dirty="0"/>
              <a:t>the other bubbles, including connecting arrows and lower-level </a:t>
            </a:r>
            <a:r>
              <a:rPr lang="en-GB" dirty="0" smtClean="0"/>
              <a:t>bubbles connected </a:t>
            </a:r>
            <a:r>
              <a:rPr lang="en-GB" dirty="0"/>
              <a:t>to the bubble. </a:t>
            </a:r>
            <a:endParaRPr lang="en-GB" dirty="0" smtClean="0"/>
          </a:p>
          <a:p>
            <a:pPr algn="just"/>
            <a:r>
              <a:rPr lang="en-GB" dirty="0" smtClean="0"/>
              <a:t>A </a:t>
            </a:r>
            <a:r>
              <a:rPr lang="en-GB" dirty="0"/>
              <a:t>design tool will check the consistency of your design, and some </a:t>
            </a:r>
            <a:r>
              <a:rPr lang="en-GB" dirty="0" smtClean="0"/>
              <a:t>tools can </a:t>
            </a:r>
            <a:r>
              <a:rPr lang="en-GB" dirty="0"/>
              <a:t>create code directly from your design.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84072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/>
              <a:t>Source Code Tools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GB" dirty="0"/>
              <a:t>The tools available for working with source code are richer and more mature than </a:t>
            </a:r>
            <a:r>
              <a:rPr lang="en-GB" dirty="0" smtClean="0"/>
              <a:t>the tools </a:t>
            </a:r>
            <a:r>
              <a:rPr lang="en-GB" dirty="0"/>
              <a:t>available for working with designs</a:t>
            </a:r>
            <a:r>
              <a:rPr lang="en-GB" dirty="0" smtClean="0"/>
              <a:t>.</a:t>
            </a:r>
          </a:p>
          <a:p>
            <a:pPr algn="just"/>
            <a:r>
              <a:rPr lang="en-GB" dirty="0" smtClean="0"/>
              <a:t>They can be divided into following categories</a:t>
            </a:r>
          </a:p>
          <a:p>
            <a:pPr lvl="1" algn="just"/>
            <a:r>
              <a:rPr lang="en-GB" dirty="0" smtClean="0"/>
              <a:t>Editing</a:t>
            </a:r>
          </a:p>
          <a:p>
            <a:pPr lvl="1" algn="just"/>
            <a:r>
              <a:rPr lang="en-US" dirty="0"/>
              <a:t>Analyzing Code </a:t>
            </a:r>
            <a:r>
              <a:rPr lang="en-US" dirty="0" smtClean="0"/>
              <a:t>Quality</a:t>
            </a:r>
          </a:p>
          <a:p>
            <a:pPr lvl="1" algn="just"/>
            <a:r>
              <a:rPr lang="en-US" dirty="0"/>
              <a:t>Refactoring Source </a:t>
            </a:r>
            <a:r>
              <a:rPr lang="en-US" dirty="0" smtClean="0"/>
              <a:t>Code</a:t>
            </a:r>
          </a:p>
          <a:p>
            <a:pPr lvl="1" algn="just"/>
            <a:r>
              <a:rPr lang="en-US" dirty="0"/>
              <a:t>Version </a:t>
            </a:r>
            <a:r>
              <a:rPr lang="en-US" dirty="0" smtClean="0"/>
              <a:t>Control</a:t>
            </a:r>
          </a:p>
          <a:p>
            <a:pPr lvl="1" algn="just"/>
            <a:endParaRPr lang="en-GB" dirty="0" smtClean="0"/>
          </a:p>
          <a:p>
            <a:pPr lvl="1"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09334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u="sng" dirty="0"/>
              <a:t>Source Code </a:t>
            </a:r>
            <a:r>
              <a:rPr lang="en-US" b="1" u="sng" dirty="0" smtClean="0"/>
              <a:t>Tools</a:t>
            </a:r>
            <a:br>
              <a:rPr lang="en-US" b="1" u="sng" dirty="0" smtClean="0"/>
            </a:br>
            <a:r>
              <a:rPr lang="en-US" b="1" u="sng" dirty="0" smtClean="0"/>
              <a:t>(Editing)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GB" dirty="0"/>
              <a:t>This group of tools relates to editing source code</a:t>
            </a:r>
            <a:r>
              <a:rPr lang="en-GB" dirty="0" smtClean="0"/>
              <a:t>.</a:t>
            </a:r>
          </a:p>
          <a:p>
            <a:pPr algn="just"/>
            <a:r>
              <a:rPr lang="en-US" b="1" dirty="0"/>
              <a:t>Integrated Development Environments (IDEs</a:t>
            </a:r>
            <a:r>
              <a:rPr lang="en-US" b="1" dirty="0" smtClean="0"/>
              <a:t>):</a:t>
            </a:r>
            <a:r>
              <a:rPr lang="en-US" dirty="0" smtClean="0"/>
              <a:t> </a:t>
            </a:r>
            <a:r>
              <a:rPr lang="en-GB" dirty="0"/>
              <a:t>In addition to basic word-processing functions, good IDEs offer these </a:t>
            </a:r>
            <a:r>
              <a:rPr lang="en-GB" dirty="0" smtClean="0"/>
              <a:t>features:</a:t>
            </a:r>
          </a:p>
          <a:p>
            <a:pPr lvl="1" algn="just"/>
            <a:r>
              <a:rPr lang="en-GB" dirty="0" smtClean="0"/>
              <a:t>Compilation </a:t>
            </a:r>
            <a:r>
              <a:rPr lang="en-GB" dirty="0"/>
              <a:t>and error detection from within the </a:t>
            </a:r>
            <a:r>
              <a:rPr lang="en-GB" dirty="0" smtClean="0"/>
              <a:t>editor</a:t>
            </a:r>
          </a:p>
          <a:p>
            <a:pPr lvl="1" algn="just"/>
            <a:r>
              <a:rPr lang="en-GB" dirty="0" smtClean="0"/>
              <a:t>Integration </a:t>
            </a:r>
            <a:r>
              <a:rPr lang="en-GB" dirty="0"/>
              <a:t>with source-code control, build, test, and debugging tools</a:t>
            </a:r>
            <a:endParaRPr lang="en-US" b="1" dirty="0" smtClean="0"/>
          </a:p>
        </p:txBody>
      </p:sp>
    </p:spTree>
    <p:extLst>
      <p:ext uri="{BB962C8B-B14F-4D97-AF65-F5344CB8AC3E}">
        <p14:creationId xmlns:p14="http://schemas.microsoft.com/office/powerpoint/2010/main" val="35455914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u="sng" dirty="0"/>
              <a:t>Source Code Tools</a:t>
            </a:r>
            <a:br>
              <a:rPr lang="en-US" b="1" u="sng" dirty="0"/>
            </a:br>
            <a:r>
              <a:rPr lang="en-US" b="1" u="sng" dirty="0"/>
              <a:t>(Editing)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 algn="just"/>
            <a:r>
              <a:rPr lang="en-GB" dirty="0"/>
              <a:t>Jump to definitions of classes, routines, and variables</a:t>
            </a:r>
          </a:p>
          <a:p>
            <a:pPr lvl="1" algn="just"/>
            <a:r>
              <a:rPr lang="en-GB" dirty="0" smtClean="0"/>
              <a:t>Jump </a:t>
            </a:r>
            <a:r>
              <a:rPr lang="en-GB" dirty="0"/>
              <a:t>to all places where a class, routine, or variable is </a:t>
            </a:r>
            <a:r>
              <a:rPr lang="en-GB" dirty="0" smtClean="0"/>
              <a:t>used</a:t>
            </a:r>
          </a:p>
          <a:p>
            <a:pPr lvl="1" algn="just"/>
            <a:r>
              <a:rPr lang="en-GB" dirty="0"/>
              <a:t>Automated code transforms or </a:t>
            </a:r>
            <a:r>
              <a:rPr lang="en-GB" dirty="0" err="1" smtClean="0"/>
              <a:t>refactorings</a:t>
            </a:r>
            <a:endParaRPr lang="en-GB" dirty="0" smtClean="0"/>
          </a:p>
          <a:p>
            <a:pPr lvl="1" algn="just"/>
            <a:r>
              <a:rPr lang="en-GB" dirty="0"/>
              <a:t>Search-and-replace across a group of files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28740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375</TotalTime>
  <Words>1885</Words>
  <Application>Microsoft Office PowerPoint</Application>
  <PresentationFormat>On-screen Show (4:3)</PresentationFormat>
  <Paragraphs>173</Paragraphs>
  <Slides>34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35" baseType="lpstr">
      <vt:lpstr>Office Theme</vt:lpstr>
      <vt:lpstr>Programming Tools</vt:lpstr>
      <vt:lpstr>Contents</vt:lpstr>
      <vt:lpstr>Introduction</vt:lpstr>
      <vt:lpstr>Design Tools</vt:lpstr>
      <vt:lpstr>Design Tools</vt:lpstr>
      <vt:lpstr>Design Tools</vt:lpstr>
      <vt:lpstr>Source Code Tools</vt:lpstr>
      <vt:lpstr>Source Code Tools (Editing)</vt:lpstr>
      <vt:lpstr>Source Code Tools (Editing)</vt:lpstr>
      <vt:lpstr>Source Code Tools (Editing)</vt:lpstr>
      <vt:lpstr>Source Code Tools (Editing)</vt:lpstr>
      <vt:lpstr>Source Code Tools (Editing)</vt:lpstr>
      <vt:lpstr>Source Code Tools (Editing)</vt:lpstr>
      <vt:lpstr>Source Code Tools (Editing)</vt:lpstr>
      <vt:lpstr>Source Code Tools (Analyzing Code Quality)</vt:lpstr>
      <vt:lpstr>Source Code Tools (Analyzing Code Quality)</vt:lpstr>
      <vt:lpstr>Source Code Tools (Analyzing Code Quality)</vt:lpstr>
      <vt:lpstr>Source Code Tools (Analyzing Code Quality)</vt:lpstr>
      <vt:lpstr>Source Code Tools (Refactoring Source Code)</vt:lpstr>
      <vt:lpstr>Source Code Tools (Refactoring Source Code)</vt:lpstr>
      <vt:lpstr>Source Code Tools (Version Control)</vt:lpstr>
      <vt:lpstr>Executable-Code Tools</vt:lpstr>
      <vt:lpstr>Executable-Code Tools (Code Creation)</vt:lpstr>
      <vt:lpstr>Executable-Code Tools (Code Creation)</vt:lpstr>
      <vt:lpstr>Executable-Code Tools (Code Creation)</vt:lpstr>
      <vt:lpstr>Executable-Code Tools (Code Creation)</vt:lpstr>
      <vt:lpstr>Executable-Code Tools (Code Creation)</vt:lpstr>
      <vt:lpstr>Executable-Code Tools (Debugging)</vt:lpstr>
      <vt:lpstr>Executable-Code Tools (Testing)</vt:lpstr>
      <vt:lpstr>Tool-Oriented Environments</vt:lpstr>
      <vt:lpstr>Tool-Oriented Environments</vt:lpstr>
      <vt:lpstr>Key Points</vt:lpstr>
      <vt:lpstr>Key Points</vt:lpstr>
      <vt:lpstr>Readings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Ibrahim</dc:creator>
  <cp:lastModifiedBy>ok</cp:lastModifiedBy>
  <cp:revision>82</cp:revision>
  <dcterms:created xsi:type="dcterms:W3CDTF">2006-08-16T00:00:00Z</dcterms:created>
  <dcterms:modified xsi:type="dcterms:W3CDTF">2019-12-03T10:53:20Z</dcterms:modified>
</cp:coreProperties>
</file>