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9" r:id="rId5"/>
    <p:sldId id="278" r:id="rId6"/>
    <p:sldId id="285" r:id="rId7"/>
    <p:sldId id="287" r:id="rId8"/>
    <p:sldId id="288" r:id="rId9"/>
    <p:sldId id="289" r:id="rId10"/>
    <p:sldId id="290" r:id="rId11"/>
    <p:sldId id="271" r:id="rId12"/>
    <p:sldId id="261" r:id="rId13"/>
    <p:sldId id="264" r:id="rId14"/>
    <p:sldId id="265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07" autoAdjust="0"/>
  </p:normalViewPr>
  <p:slideViewPr>
    <p:cSldViewPr snapToGrid="0">
      <p:cViewPr varScale="1">
        <p:scale>
          <a:sx n="45" d="100"/>
          <a:sy n="45" d="100"/>
        </p:scale>
        <p:origin x="762" y="4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815A-5A10-42A8-9FEC-3938D2D9BA48}" type="datetimeFigureOut">
              <a:rPr lang="en-US" noProof="0" smtClean="0"/>
              <a:t>4/25/2020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9DAF-093F-4482-AA38-346E9A2DEE9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36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41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670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9DAF-093F-4482-AA38-346E9A2DEE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70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854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221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652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167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75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93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49DAF-093F-4482-AA38-346E9A2DEE9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16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5" name="Straight Connector 4" descr="Title Slide divider lin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/>
          <a:lstStyle>
            <a:lvl1pPr marL="0" indent="0" algn="l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36" name="Straight Connector 35" descr="First divider line on slide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descr="Second divider line on slide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ounded Rectangle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5" name="Rounded Rectangle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7" name="Rounded Rectangle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8" name="Rounded Rectangle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noProof="0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Emphasized text can 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Title</a:t>
            </a:r>
          </a:p>
        </p:txBody>
      </p:sp>
      <p:cxnSp>
        <p:nvCxnSpPr>
          <p:cNvPr id="28" name="Straight Connector 27" descr="First divder line on slide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descr="Second divder line on slide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descr="Third divder line on slide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descr="Fourth divder line on slide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Fifth divder line on slide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5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3" name="Straight Connector 22" descr="First divider line on slide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 descr="Second divider line on slide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ctagon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noProof="0" dirty="0">
                <a:solidFill>
                  <a:schemeClr val="tx2"/>
                </a:solidFill>
                <a:latin typeface="+mj-lt"/>
              </a:rPr>
              <a:t>Your Logo or Name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Placeholder 43" descr="cartoon drawing of flowers&#10;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1789611"/>
            <a:ext cx="7202786" cy="1897505"/>
          </a:xfrm>
        </p:spPr>
        <p:txBody>
          <a:bodyPr/>
          <a:lstStyle/>
          <a:p>
            <a:r>
              <a:rPr lang="en-US" dirty="0"/>
              <a:t>Active &amp; Passive Transportation of Nutrients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1"/>
            <a:ext cx="5282503" cy="1921573"/>
          </a:xfrm>
        </p:spPr>
        <p:txBody>
          <a:bodyPr/>
          <a:lstStyle/>
          <a:p>
            <a:r>
              <a:rPr lang="en-US" b="1" dirty="0"/>
              <a:t>SUMMARY</a:t>
            </a:r>
          </a:p>
          <a:p>
            <a:r>
              <a:rPr lang="en-US" dirty="0"/>
              <a:t>-Active Transport</a:t>
            </a:r>
          </a:p>
          <a:p>
            <a:r>
              <a:rPr lang="en-US" dirty="0"/>
              <a:t>-Passive Transport</a:t>
            </a:r>
          </a:p>
          <a:p>
            <a:r>
              <a:rPr lang="en-US" dirty="0"/>
              <a:t>-Transpiration pull Theory</a:t>
            </a:r>
          </a:p>
          <a:p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83DDF3D-91CE-40FB-BC3D-FFB1B5D89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Placeholder 104" descr="Placeholder Picture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Pressure</a:t>
            </a:r>
          </a:p>
        </p:txBody>
      </p:sp>
      <p:pic>
        <p:nvPicPr>
          <p:cNvPr id="71" name="Picture Placeholder 70" descr="link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694262"/>
            <a:ext cx="2001317" cy="720000"/>
          </a:xfrm>
        </p:spPr>
        <p:txBody>
          <a:bodyPr/>
          <a:lstStyle/>
          <a:p>
            <a:r>
              <a:rPr lang="en-US" dirty="0"/>
              <a:t>Force is</a:t>
            </a:r>
            <a:r>
              <a:rPr lang="en-US" b="1" dirty="0"/>
              <a:t> </a:t>
            </a:r>
            <a:r>
              <a:rPr lang="en-US" dirty="0"/>
              <a:t>involved in the movement of water and dissolved minerals up in the xylem tissue is the root pressure. </a:t>
            </a:r>
          </a:p>
        </p:txBody>
      </p:sp>
      <p:pic>
        <p:nvPicPr>
          <p:cNvPr id="73" name="Picture Placeholder 72" descr="send">
            <a:extLst>
              <a:ext uri="{FF2B5EF4-FFF2-40B4-BE49-F238E27FC236}">
                <a16:creationId xmlns:a16="http://schemas.microsoft.com/office/drawing/2014/main" id="{434488A9-1494-5A4A-9B81-A4830C2F8568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15" b="115"/>
          <a:stretch>
            <a:fillRect/>
          </a:stretch>
        </p:blipFill>
        <p:spPr/>
      </p:pic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4BB1D872-AE86-6841-98FC-E66E618311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68283" y="2948138"/>
            <a:ext cx="2001317" cy="1073855"/>
          </a:xfrm>
        </p:spPr>
        <p:txBody>
          <a:bodyPr/>
          <a:lstStyle/>
          <a:p>
            <a:r>
              <a:rPr lang="en-US" dirty="0"/>
              <a:t>Root pressure is created by active secretion of salutes &amp; other salutes from the other cells into xylem SAP. This lowers the water potential of xylem SAP. </a:t>
            </a:r>
          </a:p>
        </p:txBody>
      </p:sp>
      <p:pic>
        <p:nvPicPr>
          <p:cNvPr id="75" name="Picture Placeholder 74" descr="network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/>
      </p:pic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4702629"/>
            <a:ext cx="2001317" cy="884000"/>
          </a:xfrm>
        </p:spPr>
        <p:txBody>
          <a:bodyPr/>
          <a:lstStyle/>
          <a:p>
            <a:r>
              <a:rPr lang="en-US" dirty="0"/>
              <a:t>Water enters the xylem cells by OSMOSIS, thus increasing the level of SAP in xylem cells.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Transportation Pull Theory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theory was proposed by DIXON.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It flows water upward to the leaves.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B34DAC-653D-4287-8375-0858E3DB0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Comprises of 3 major theories</a:t>
            </a:r>
          </a:p>
          <a:p>
            <a:r>
              <a:rPr lang="en-US" sz="1400" dirty="0"/>
              <a:t>Cohesion Tension Theory</a:t>
            </a:r>
          </a:p>
          <a:p>
            <a:r>
              <a:rPr lang="en-US" sz="1400" dirty="0"/>
              <a:t>Tension Theory</a:t>
            </a:r>
          </a:p>
          <a:p>
            <a:r>
              <a:rPr lang="en-US" sz="1400" dirty="0"/>
              <a:t>Adhesion Theory</a:t>
            </a:r>
          </a:p>
        </p:txBody>
      </p:sp>
      <p:pic>
        <p:nvPicPr>
          <p:cNvPr id="24" name="Picture Placeholder 23" descr="cartoon drawing of flowers&#10;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 descr="Placeholder Picture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14" y="86714"/>
            <a:ext cx="6009285" cy="668457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Mechanism of Transpiration Pull Theory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Water is pulled from xylem cells. This pull also causes water to move down its concertation gradient transversally from the root epidermis to cortex by endosmosis and to </a:t>
            </a:r>
            <a:r>
              <a:rPr lang="en-US" dirty="0" err="1"/>
              <a:t>pericycle</a:t>
            </a:r>
            <a:r>
              <a:rPr lang="en-US" dirty="0"/>
              <a:t>. This pulling force is called transpiration pull.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02D7333-D43E-4F9D-B14F-59FA693F7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Freeform: Shape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86714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Nutrients is the food or any substance that supplies the body with elements, necessary for metabolism. </a:t>
            </a:r>
          </a:p>
          <a:p>
            <a:r>
              <a:rPr lang="en-US" dirty="0"/>
              <a:t>Plants need nutrients in lager, smaller or may in trace amount.</a:t>
            </a:r>
          </a:p>
          <a:p>
            <a:r>
              <a:rPr lang="en-US" dirty="0"/>
              <a:t>These macronutrients contributes 95% of plants entire biomass.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4000" y="3977285"/>
            <a:ext cx="6012000" cy="950316"/>
          </a:xfrm>
        </p:spPr>
        <p:txBody>
          <a:bodyPr/>
          <a:lstStyle/>
          <a:p>
            <a:pPr algn="ctr"/>
            <a:r>
              <a:rPr lang="en-US" b="1" dirty="0"/>
              <a:t>Nutrient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0" y="-161480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Mostly plants are autotrophic &amp; made their own food.</a:t>
            </a:r>
          </a:p>
          <a:p>
            <a:r>
              <a:rPr lang="en-US" dirty="0"/>
              <a:t>Some are heterotrophic, unable are synthesize their own food.</a:t>
            </a:r>
          </a:p>
          <a:p>
            <a:r>
              <a:rPr lang="en-US" dirty="0"/>
              <a:t>How plants requires micronutrients from SOIL.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This process carried out by root hair which are extensions of root epidermal tissues that result in the increase of the surface area to absorb water &amp; minerals.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Not all ions are equally present in the soil, depending on property of soil. The clay is negatively charged so +</a:t>
            </a:r>
            <a:r>
              <a:rPr lang="en-US" dirty="0" err="1"/>
              <a:t>ve</a:t>
            </a:r>
            <a:r>
              <a:rPr lang="en-US" dirty="0"/>
              <a:t> ions are present in clay rich soil will remain bounded tightly.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3517900"/>
            <a:ext cx="6011862" cy="220345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/>
              <a:t>Uptake of Mineral Nutrients from the Soil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15" y="259509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Transportation is the process that involves the moment of water &amp; necessary nutrients to all parts of the plants for its survival. There are 4 types of transportation in plants,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Diffusion</a:t>
            </a:r>
          </a:p>
          <a:p>
            <a:pPr lvl="1"/>
            <a:r>
              <a:rPr lang="en-US" dirty="0"/>
              <a:t>Facilitated Diffusion</a:t>
            </a:r>
          </a:p>
          <a:p>
            <a:pPr lvl="1"/>
            <a:r>
              <a:rPr lang="en-US" dirty="0"/>
              <a:t>Passive Transport </a:t>
            </a:r>
          </a:p>
          <a:p>
            <a:pPr lvl="1"/>
            <a:r>
              <a:rPr lang="en-US" dirty="0"/>
              <a:t>Active Transport</a:t>
            </a:r>
          </a:p>
          <a:p>
            <a:pPr lvl="1"/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4232366"/>
            <a:ext cx="6011862" cy="148898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/>
              <a:t>Transportation in Plants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0" y="508363"/>
            <a:ext cx="4381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15" y="259509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Transportation occur in 3 level in case of plant.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Transportation of substance from 1 cell to another.</a:t>
            </a:r>
          </a:p>
          <a:p>
            <a:pPr lvl="1"/>
            <a:r>
              <a:rPr lang="en-US" dirty="0"/>
              <a:t>Long distance transport of SAP with xylem &amp; phloem.</a:t>
            </a:r>
          </a:p>
          <a:p>
            <a:pPr lvl="1"/>
            <a:r>
              <a:rPr lang="en-US" dirty="0"/>
              <a:t>The release &amp; update of solute and water by individual cells.</a:t>
            </a:r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4232366"/>
            <a:ext cx="6011862" cy="1488984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/>
              <a:t>Transportation in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15" y="259509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This is a process that involve passive moment of a substance from cell to cell or from 1 part of plant to the cell they don’t involve in the moment of molecules takes place in random fashion &amp; expenditure of energy. </a:t>
            </a:r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4232366"/>
            <a:ext cx="6011862" cy="84908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/>
              <a:t>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07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ummary slide image, top left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15" y="259509"/>
            <a:ext cx="6009285" cy="3890571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In facilitated diffusion gradient is important component for this product. Smaller substances has to be diffused faster as compared to larger ones.  This is a passive process that comprises &amp; anti port, </a:t>
            </a:r>
            <a:r>
              <a:rPr lang="en-US" dirty="0" err="1"/>
              <a:t>uniport</a:t>
            </a:r>
            <a:r>
              <a:rPr lang="en-US" dirty="0"/>
              <a:t> &amp; symport.    </a:t>
            </a:r>
          </a:p>
          <a:p>
            <a:pPr marL="266700" lvl="1" indent="0">
              <a:buNone/>
            </a:pPr>
            <a:endParaRPr lang="en-US" dirty="0"/>
          </a:p>
          <a:p>
            <a:pPr marL="2667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38" y="4150080"/>
            <a:ext cx="6011862" cy="82323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/>
              <a:t>Facilitated diffusion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799" y="931953"/>
            <a:ext cx="38766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3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&amp; Passive Transport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Active Transport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Movement of particles from area of lower concertation to area of higher concentration against the gradient.</a:t>
            </a:r>
          </a:p>
          <a:p>
            <a:r>
              <a:rPr lang="en-US" dirty="0"/>
              <a:t>It requires energy.</a:t>
            </a:r>
          </a:p>
          <a:p>
            <a:r>
              <a:rPr lang="en-US" dirty="0"/>
              <a:t>It doesn’t maintain equilibrium in the cell.</a:t>
            </a:r>
          </a:p>
          <a:p>
            <a:r>
              <a:rPr lang="en-US" dirty="0"/>
              <a:t>It requires carrier proteins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20908" y="1647240"/>
            <a:ext cx="2975578" cy="648000"/>
          </a:xfrm>
        </p:spPr>
        <p:txBody>
          <a:bodyPr/>
          <a:lstStyle/>
          <a:p>
            <a:r>
              <a:rPr lang="en-US" dirty="0"/>
              <a:t>Passive Transport</a:t>
            </a:r>
            <a:endParaRPr lang="en-US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0908" y="2472400"/>
            <a:ext cx="3870000" cy="3314200"/>
          </a:xfrm>
        </p:spPr>
        <p:txBody>
          <a:bodyPr/>
          <a:lstStyle/>
          <a:p>
            <a:r>
              <a:rPr lang="en-US" dirty="0"/>
              <a:t>Movement of particles from area of high concentration from the area of low concentration.</a:t>
            </a:r>
          </a:p>
          <a:p>
            <a:r>
              <a:rPr lang="en-US" dirty="0"/>
              <a:t>It maintain equilibrium in the cell.</a:t>
            </a:r>
          </a:p>
          <a:p>
            <a:r>
              <a:rPr lang="en-US" dirty="0"/>
              <a:t>It doesn’t require energy.</a:t>
            </a:r>
          </a:p>
          <a:p>
            <a:r>
              <a:rPr lang="en-US" dirty="0"/>
              <a:t>There is no need carrier proteins.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41447" y="2826315"/>
            <a:ext cx="4839428" cy="18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artoon drawing of birds eating berries off the ground in a wintery wood area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863601"/>
          </a:xfrm>
        </p:spPr>
        <p:txBody>
          <a:bodyPr/>
          <a:lstStyle/>
          <a:p>
            <a:r>
              <a:rPr lang="en-US" b="1" dirty="0"/>
              <a:t>Ascent of SAP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/>
          <a:lstStyle/>
          <a:p>
            <a:r>
              <a:rPr lang="en-US" sz="2000" dirty="0"/>
              <a:t>The moment of water and dissolved mineral passed through the cortex and endodermis and reach xylem &amp; roots in the water and dissolved minerals are carried or pulled upward towards the leaves through xylem tissue, this is called ascent of SAP.</a:t>
            </a:r>
          </a:p>
          <a:p>
            <a:pPr marL="0" indent="0">
              <a:buNone/>
            </a:pPr>
            <a:r>
              <a:rPr lang="en-US" sz="2000" dirty="0"/>
              <a:t>This may involve following processes,</a:t>
            </a:r>
          </a:p>
          <a:p>
            <a:pPr marL="0" indent="0">
              <a:buNone/>
            </a:pPr>
            <a:endParaRPr lang="en-US" dirty="0"/>
          </a:p>
          <a:p>
            <a:pPr lvl="3"/>
            <a:r>
              <a:rPr lang="en-US" sz="2000" dirty="0"/>
              <a:t>Root Pressure Theory</a:t>
            </a:r>
          </a:p>
          <a:p>
            <a:pPr lvl="3"/>
            <a:r>
              <a:rPr lang="en-US" sz="2000" dirty="0"/>
              <a:t>Transpiration Pull Theory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Freeform: Shape 15" title="triangles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 title="triangles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 title="triangles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 title="triangles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 title="triangles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 title="triangles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 title="triangles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 title="triangles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 title="triangles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 title="triangles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 title="triangles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 title="triangles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 title="triangles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 title="triangles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2F27D-DD05-4984-A261-62350E39A0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C5C908-4F22-4D49-B2AD-A48F9AB511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6DB9DAA-588F-4E7A-A8D1-E2EBF048F1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 deck</Template>
  <TotalTime>0</TotalTime>
  <Words>629</Words>
  <Application>Microsoft Office PowerPoint</Application>
  <PresentationFormat>Widescreen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Rockwell</vt:lpstr>
      <vt:lpstr>Times New Roman</vt:lpstr>
      <vt:lpstr>Wingdings</vt:lpstr>
      <vt:lpstr>Office Theme</vt:lpstr>
      <vt:lpstr>Active &amp; Passive Transportation of Nutrients</vt:lpstr>
      <vt:lpstr>Nutrient</vt:lpstr>
      <vt:lpstr>Uptake of Mineral Nutrients from the Soil</vt:lpstr>
      <vt:lpstr>Transportation in Plants</vt:lpstr>
      <vt:lpstr>Transportation in Plants</vt:lpstr>
      <vt:lpstr>Diffusion</vt:lpstr>
      <vt:lpstr>Facilitated diffusion</vt:lpstr>
      <vt:lpstr>Active &amp; Passive Transport</vt:lpstr>
      <vt:lpstr>Ascent of SAP</vt:lpstr>
      <vt:lpstr>Root Pressure</vt:lpstr>
      <vt:lpstr>Transportation Pull Theory</vt:lpstr>
      <vt:lpstr>Mechanism of Transpiration Pull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2020-04-18T10:09:28Z</dcterms:created>
  <dcterms:modified xsi:type="dcterms:W3CDTF">2020-04-25T10:17:41Z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