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5" r:id="rId6"/>
    <p:sldId id="260" r:id="rId7"/>
    <p:sldId id="261" r:id="rId8"/>
    <p:sldId id="262" r:id="rId9"/>
    <p:sldId id="263" r:id="rId10"/>
    <p:sldId id="264" r:id="rId11"/>
    <p:sldId id="28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6"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p:cViewPr varScale="1">
        <p:scale>
          <a:sx n="84" d="100"/>
          <a:sy n="84" d="100"/>
        </p:scale>
        <p:origin x="13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1E646-749B-43CC-8373-44913AE6E23B}" type="datetimeFigureOut">
              <a:rPr lang="en-GB" smtClean="0"/>
              <a:pPr/>
              <a:t>09/02/2020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A80FD-E4EC-46C5-B242-B15DE343AB3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1E646-749B-43CC-8373-44913AE6E23B}" type="datetimeFigureOut">
              <a:rPr lang="en-GB" smtClean="0"/>
              <a:pPr/>
              <a:t>09/02/2020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A80FD-E4EC-46C5-B242-B15DE343AB3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Prenatal development</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At the end of fifth month,12 inches long and weight close to pound.</a:t>
            </a:r>
          </a:p>
          <a:p>
            <a:r>
              <a:rPr lang="en-GB" dirty="0" smtClean="0"/>
              <a:t>Skin structure formed such as nail developed.</a:t>
            </a:r>
          </a:p>
          <a:p>
            <a:r>
              <a:rPr lang="en-GB" dirty="0" smtClean="0"/>
              <a:t>More active fetus and give preference to particular position within womb.</a:t>
            </a:r>
          </a:p>
          <a:p>
            <a:r>
              <a:rPr lang="en-GB" dirty="0" smtClean="0"/>
              <a:t>At the end of sixth month,14 inches long and gain another half pound weight.</a:t>
            </a:r>
          </a:p>
          <a:p>
            <a:r>
              <a:rPr lang="en-GB" dirty="0" smtClean="0"/>
              <a:t>The eye and eyelids complete formed.</a:t>
            </a:r>
          </a:p>
          <a:p>
            <a:r>
              <a:rPr lang="en-GB" dirty="0" smtClean="0"/>
              <a:t>Fine layers of hair developed.</a:t>
            </a:r>
          </a:p>
          <a:p>
            <a:r>
              <a:rPr lang="en-GB" dirty="0" smtClean="0"/>
              <a:t>Grasping reflex present and irregular breathing also.</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85307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 of viability </a:t>
            </a:r>
            <a:endParaRPr lang="en-GB" dirty="0"/>
          </a:p>
        </p:txBody>
      </p:sp>
      <p:sp>
        <p:nvSpPr>
          <p:cNvPr id="3" name="Content Placeholder 2"/>
          <p:cNvSpPr>
            <a:spLocks noGrp="1"/>
          </p:cNvSpPr>
          <p:nvPr>
            <p:ph idx="1"/>
          </p:nvPr>
        </p:nvSpPr>
        <p:spPr/>
        <p:txBody>
          <a:bodyPr/>
          <a:lstStyle/>
          <a:p>
            <a:r>
              <a:rPr lang="en-GB" dirty="0" smtClean="0"/>
              <a:t>After six months (24 to 25 week) now fetus ahs ability to live outside the womb.</a:t>
            </a:r>
          </a:p>
          <a:p>
            <a:r>
              <a:rPr lang="en-GB" dirty="0" smtClean="0"/>
              <a:t>Fetus between 24-37 if born need care and help in breathing </a:t>
            </a:r>
            <a:r>
              <a:rPr lang="en-GB" dirty="0" err="1" smtClean="0"/>
              <a:t>bcz</a:t>
            </a:r>
            <a:r>
              <a:rPr lang="en-GB" dirty="0" smtClean="0"/>
              <a:t> its lungs are not completely formed.</a:t>
            </a:r>
          </a:p>
          <a:p>
            <a:r>
              <a:rPr lang="en-GB" dirty="0" smtClean="0"/>
              <a:t>At the end of 7</a:t>
            </a:r>
            <a:r>
              <a:rPr lang="en-GB" baseline="30000" dirty="0" smtClean="0"/>
              <a:t>th</a:t>
            </a:r>
            <a:r>
              <a:rPr lang="en-GB" dirty="0" smtClean="0"/>
              <a:t> month fetus 16 inches long and 3 pounds weight.</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Last two months</a:t>
            </a:r>
            <a:endParaRPr lang="en-GB" dirty="0"/>
          </a:p>
        </p:txBody>
      </p:sp>
      <p:sp>
        <p:nvSpPr>
          <p:cNvPr id="3" name="Content Placeholder 2"/>
          <p:cNvSpPr>
            <a:spLocks noGrp="1"/>
          </p:cNvSpPr>
          <p:nvPr>
            <p:ph idx="1"/>
          </p:nvPr>
        </p:nvSpPr>
        <p:spPr/>
        <p:txBody>
          <a:bodyPr/>
          <a:lstStyle/>
          <a:p>
            <a:r>
              <a:rPr lang="en-GB" dirty="0" smtClean="0"/>
              <a:t>Fatty tissues develop and functioning of the few organs such as heart and kidneys.</a:t>
            </a:r>
          </a:p>
          <a:p>
            <a:r>
              <a:rPr lang="en-GB" dirty="0" smtClean="0"/>
              <a:t>8 and 9</a:t>
            </a:r>
            <a:r>
              <a:rPr lang="en-GB" baseline="30000" dirty="0" smtClean="0"/>
              <a:t>th</a:t>
            </a:r>
            <a:r>
              <a:rPr lang="en-GB" dirty="0" smtClean="0"/>
              <a:t> month-</a:t>
            </a:r>
            <a:r>
              <a:rPr lang="en-GB" dirty="0" err="1" smtClean="0"/>
              <a:t>fetus</a:t>
            </a:r>
            <a:r>
              <a:rPr lang="en-GB" dirty="0" smtClean="0"/>
              <a:t> grows longer and gain significant weight. about 4 pounds </a:t>
            </a:r>
          </a:p>
          <a:p>
            <a:r>
              <a:rPr lang="en-GB" dirty="0" smtClean="0"/>
              <a:t>At birth 7 ½ pounds average weight and about 20 inches long.</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a:t>
            </a:r>
            <a:endParaRPr lang="en-GB" dirty="0"/>
          </a:p>
        </p:txBody>
      </p:sp>
      <p:sp>
        <p:nvSpPr>
          <p:cNvPr id="3" name="Content Placeholder 2"/>
          <p:cNvSpPr>
            <a:spLocks noGrp="1"/>
          </p:cNvSpPr>
          <p:nvPr>
            <p:ph idx="1"/>
          </p:nvPr>
        </p:nvSpPr>
        <p:spPr/>
        <p:txBody>
          <a:bodyPr>
            <a:normAutofit lnSpcReduction="10000"/>
          </a:bodyPr>
          <a:lstStyle/>
          <a:p>
            <a:r>
              <a:rPr lang="en-GB" dirty="0" smtClean="0"/>
              <a:t>MOST IMPORATNTT is brain development at the time of birth there are billion of neurons. Which handle information  processing.</a:t>
            </a:r>
          </a:p>
          <a:p>
            <a:r>
              <a:rPr lang="en-GB" dirty="0" smtClean="0"/>
              <a:t>During the prenatal period the neurons find their locations and make connections.</a:t>
            </a:r>
          </a:p>
          <a:p>
            <a:r>
              <a:rPr lang="en-GB" dirty="0" smtClean="0"/>
              <a:t>The main development and assembling of neuron is in germinal and embryonic period and later fetus period and postnatal period is period of making connections.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As the embryo develop ,the nervous system began forming the long elongated hollow tube at the back of embryo called </a:t>
            </a:r>
            <a:r>
              <a:rPr lang="en-GB" b="1" dirty="0" smtClean="0"/>
              <a:t>neural tube</a:t>
            </a:r>
            <a:r>
              <a:rPr lang="en-GB" dirty="0" smtClean="0"/>
              <a:t> develops from ectoderm.</a:t>
            </a:r>
          </a:p>
          <a:p>
            <a:r>
              <a:rPr lang="en-GB" dirty="0" smtClean="0"/>
              <a:t>Forms 18 -24 days after </a:t>
            </a:r>
            <a:r>
              <a:rPr lang="en-GB" dirty="0" err="1" smtClean="0"/>
              <a:t>conception.the</a:t>
            </a:r>
            <a:r>
              <a:rPr lang="en-GB" dirty="0" smtClean="0"/>
              <a:t> close at the top and bottom about 24 days after conception.</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Birth defects in neural tube closing </a:t>
            </a:r>
            <a:endParaRPr lang="en-GB" dirty="0"/>
          </a:p>
        </p:txBody>
      </p:sp>
      <p:sp>
        <p:nvSpPr>
          <p:cNvPr id="3" name="Content Placeholder 2"/>
          <p:cNvSpPr>
            <a:spLocks noGrp="1"/>
          </p:cNvSpPr>
          <p:nvPr>
            <p:ph idx="1"/>
          </p:nvPr>
        </p:nvSpPr>
        <p:spPr/>
        <p:txBody>
          <a:bodyPr/>
          <a:lstStyle/>
          <a:p>
            <a:r>
              <a:rPr lang="en-GB" dirty="0" smtClean="0"/>
              <a:t>Anencephaly (when highest region of brain fail to develop and end fail to close)in this case the child die within womb of after the birth.</a:t>
            </a:r>
          </a:p>
          <a:p>
            <a:r>
              <a:rPr lang="en-GB" dirty="0" err="1" smtClean="0"/>
              <a:t>Spina</a:t>
            </a:r>
            <a:r>
              <a:rPr lang="en-GB" dirty="0" smtClean="0"/>
              <a:t> bifida(involve of paralysis of lower limbs. They need helping devices for walking. it is due to maternal diabetes and obesity.</a:t>
            </a:r>
          </a:p>
          <a:p>
            <a:r>
              <a:rPr lang="en-GB" dirty="0" smtClean="0"/>
              <a:t>Prevented through taking the adequate vitamin B and folic acid.</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In normal pregnancy the after enclosing of neural tube the neuron start developing fifth parental period and than continued.</a:t>
            </a:r>
          </a:p>
          <a:p>
            <a:r>
              <a:rPr lang="en-GB" b="1" dirty="0" err="1" smtClean="0"/>
              <a:t>Neurogenesis</a:t>
            </a:r>
            <a:r>
              <a:rPr lang="en-GB" dirty="0" smtClean="0"/>
              <a:t> is generation of new neurons.</a:t>
            </a:r>
          </a:p>
          <a:p>
            <a:r>
              <a:rPr lang="en-GB" dirty="0" smtClean="0"/>
              <a:t>200,000 neuron generated in every minute.</a:t>
            </a:r>
          </a:p>
          <a:p>
            <a:r>
              <a:rPr lang="en-GB" dirty="0" smtClean="0"/>
              <a:t>6-24 week neural immigration started. </a:t>
            </a:r>
            <a:r>
              <a:rPr lang="en-GB" dirty="0" err="1" smtClean="0"/>
              <a:t>Invlove</a:t>
            </a:r>
            <a:r>
              <a:rPr lang="en-GB" dirty="0" smtClean="0"/>
              <a:t> movement  toward appropriate locations and development of brain regions.</a:t>
            </a:r>
          </a:p>
          <a:p>
            <a:r>
              <a:rPr lang="en-GB" dirty="0" smtClean="0"/>
              <a:t>AS CELL reached developed and become mature.</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23 week-connections between neuron develop and continue to postnatal.</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teratogens</a:t>
            </a:r>
            <a:endParaRPr lang="en-GB" dirty="0"/>
          </a:p>
        </p:txBody>
      </p:sp>
      <p:sp>
        <p:nvSpPr>
          <p:cNvPr id="3" name="Content Placeholder 2"/>
          <p:cNvSpPr>
            <a:spLocks noGrp="1"/>
          </p:cNvSpPr>
          <p:nvPr>
            <p:ph idx="1"/>
          </p:nvPr>
        </p:nvSpPr>
        <p:spPr/>
        <p:txBody>
          <a:bodyPr/>
          <a:lstStyle/>
          <a:p>
            <a:r>
              <a:rPr lang="en-GB" dirty="0" smtClean="0"/>
              <a:t>Monster or any agent that causes birth defects. It outcome can be cognitive and behavioural defects.</a:t>
            </a:r>
          </a:p>
          <a:p>
            <a:r>
              <a:rPr lang="en-GB" dirty="0" smtClean="0"/>
              <a:t>The field of study of studding the effect or </a:t>
            </a:r>
            <a:r>
              <a:rPr lang="en-GB" dirty="0" err="1" smtClean="0"/>
              <a:t>teratogens</a:t>
            </a:r>
            <a:r>
              <a:rPr lang="en-GB" dirty="0" smtClean="0"/>
              <a:t> is called teratology.</a:t>
            </a:r>
          </a:p>
          <a:p>
            <a:r>
              <a:rPr lang="en-GB" dirty="0" smtClean="0"/>
              <a:t>The study of effect of these terotogens on the behaviour and cognition is called behaviour teratology.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a:t>
            </a:r>
            <a:endParaRPr lang="en-GB" dirty="0"/>
          </a:p>
        </p:txBody>
      </p:sp>
      <p:sp>
        <p:nvSpPr>
          <p:cNvPr id="3" name="Content Placeholder 2"/>
          <p:cNvSpPr>
            <a:spLocks noGrp="1"/>
          </p:cNvSpPr>
          <p:nvPr>
            <p:ph idx="1"/>
          </p:nvPr>
        </p:nvSpPr>
        <p:spPr/>
        <p:txBody>
          <a:bodyPr/>
          <a:lstStyle/>
          <a:p>
            <a:r>
              <a:rPr lang="en-GB" dirty="0" smtClean="0"/>
              <a:t>Begin with fertilization and ends with birth, lasting between 266 and 280 days (from 38 to 40 weeks).divided into three stages.</a:t>
            </a:r>
          </a:p>
          <a:p>
            <a:r>
              <a:rPr lang="en-GB" dirty="0" smtClean="0"/>
              <a:t>Germinal stage</a:t>
            </a:r>
          </a:p>
          <a:p>
            <a:r>
              <a:rPr lang="en-GB" dirty="0" smtClean="0"/>
              <a:t>Embryonic stage</a:t>
            </a:r>
          </a:p>
          <a:p>
            <a:r>
              <a:rPr lang="en-GB" dirty="0" err="1" smtClean="0"/>
              <a:t>Fetal</a:t>
            </a:r>
            <a:r>
              <a:rPr lang="en-GB" dirty="0" smtClean="0"/>
              <a:t> stage</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The dose, genetic susceptibility and time of exposure also have great influence  on the severity of damage to fetus or embryo.</a:t>
            </a:r>
          </a:p>
          <a:p>
            <a:r>
              <a:rPr lang="en-GB" dirty="0" smtClean="0"/>
              <a:t>DOSE; greater the dose ,greater the effect.</a:t>
            </a:r>
          </a:p>
          <a:p>
            <a:r>
              <a:rPr lang="en-GB" dirty="0" smtClean="0"/>
              <a:t>Genetic suspectality ;the severity of abnormality depend upon the genotype of mother or fetus.The extent to which the fetus are vulnerable to the </a:t>
            </a:r>
            <a:r>
              <a:rPr lang="en-GB" dirty="0" err="1" smtClean="0"/>
              <a:t>teratogens</a:t>
            </a:r>
            <a:r>
              <a:rPr lang="en-GB" dirty="0" smtClean="0"/>
              <a:t>. for example if mother is sensitive to particular drug the fetus can be. Male fetus are more affected.</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OF EXPOSURE</a:t>
            </a:r>
            <a:endParaRPr lang="en-GB" dirty="0"/>
          </a:p>
        </p:txBody>
      </p:sp>
      <p:sp>
        <p:nvSpPr>
          <p:cNvPr id="3" name="Content Placeholder 2"/>
          <p:cNvSpPr>
            <a:spLocks noGrp="1"/>
          </p:cNvSpPr>
          <p:nvPr>
            <p:ph idx="1"/>
          </p:nvPr>
        </p:nvSpPr>
        <p:spPr/>
        <p:txBody>
          <a:bodyPr/>
          <a:lstStyle/>
          <a:p>
            <a:pPr>
              <a:buNone/>
            </a:pPr>
            <a:r>
              <a:rPr lang="en-GB" dirty="0" smtClean="0"/>
              <a:t>During development there are few points where the damage can be more serious. Such as germinal stage.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Prescription and non-</a:t>
            </a:r>
            <a:r>
              <a:rPr lang="en-GB" dirty="0" err="1" smtClean="0"/>
              <a:t>priscription</a:t>
            </a:r>
            <a:r>
              <a:rPr lang="en-GB" dirty="0" smtClean="0"/>
              <a:t> drugs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Whether there are prescribed or non prescribed medicine they can effect the fetus development.</a:t>
            </a:r>
          </a:p>
          <a:p>
            <a:r>
              <a:rPr lang="en-GB" dirty="0" smtClean="0"/>
              <a:t>Some prescription drugs can effect as a </a:t>
            </a:r>
            <a:r>
              <a:rPr lang="en-GB" dirty="0" err="1" smtClean="0"/>
              <a:t>teratogens</a:t>
            </a:r>
            <a:r>
              <a:rPr lang="en-GB" dirty="0" smtClean="0"/>
              <a:t> such as antibiotics such as streptomycin  and tetracycline, some antidepressants, hormones, such as </a:t>
            </a:r>
            <a:r>
              <a:rPr lang="en-GB" dirty="0" err="1" smtClean="0"/>
              <a:t>progestin,synthetic</a:t>
            </a:r>
            <a:r>
              <a:rPr lang="en-GB" dirty="0" smtClean="0"/>
              <a:t> </a:t>
            </a:r>
            <a:r>
              <a:rPr lang="en-GB" dirty="0" err="1" smtClean="0"/>
              <a:t>estrogen</a:t>
            </a:r>
            <a:r>
              <a:rPr lang="en-GB" dirty="0" smtClean="0"/>
              <a:t> and </a:t>
            </a:r>
            <a:r>
              <a:rPr lang="en-GB" dirty="0" err="1" smtClean="0"/>
              <a:t>accutane</a:t>
            </a:r>
            <a:r>
              <a:rPr lang="en-GB" dirty="0" smtClean="0"/>
              <a:t>.</a:t>
            </a:r>
          </a:p>
          <a:p>
            <a:r>
              <a:rPr lang="en-GB" dirty="0" smtClean="0"/>
              <a:t>SSRI ------ for depression lead to heart defects.</a:t>
            </a:r>
          </a:p>
          <a:p>
            <a:r>
              <a:rPr lang="en-GB" dirty="0" smtClean="0"/>
              <a:t>Two SSRI in early </a:t>
            </a:r>
            <a:r>
              <a:rPr lang="en-GB" dirty="0" err="1" smtClean="0"/>
              <a:t>pragnancy</a:t>
            </a:r>
            <a:r>
              <a:rPr lang="en-GB" dirty="0" smtClean="0"/>
              <a:t> ---- </a:t>
            </a:r>
            <a:r>
              <a:rPr lang="en-GB" dirty="0" err="1" smtClean="0"/>
              <a:t>sertraline</a:t>
            </a:r>
            <a:r>
              <a:rPr lang="en-GB" dirty="0" smtClean="0"/>
              <a:t> and </a:t>
            </a:r>
            <a:r>
              <a:rPr lang="en-GB" dirty="0" err="1" smtClean="0"/>
              <a:t>citalopram</a:t>
            </a:r>
            <a:r>
              <a:rPr lang="en-GB" dirty="0" smtClean="0"/>
              <a: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Within non-</a:t>
            </a:r>
            <a:r>
              <a:rPr lang="en-GB" dirty="0" err="1" smtClean="0"/>
              <a:t>prescrioption</a:t>
            </a:r>
            <a:r>
              <a:rPr lang="en-GB" dirty="0" smtClean="0"/>
              <a:t> the diet pills and aspirin .</a:t>
            </a:r>
          </a:p>
          <a:p>
            <a:r>
              <a:rPr lang="en-GB" dirty="0" smtClean="0"/>
              <a:t>The low dose of aspirin is not harmful but high dose can lead to maternal or </a:t>
            </a:r>
            <a:r>
              <a:rPr lang="en-GB" dirty="0" err="1" smtClean="0"/>
              <a:t>fetal</a:t>
            </a:r>
            <a:r>
              <a:rPr lang="en-GB" dirty="0" smtClean="0"/>
              <a:t> bleeding.</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Proactive drugs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They act on the nervous system and alter the state of consciousness, modify perceptions and change the moods. Example includes caffeine, alcohol, nicotine cocaine, amphetamine, marijuana, and heroin.</a:t>
            </a:r>
          </a:p>
          <a:p>
            <a:r>
              <a:rPr lang="en-GB" b="1" dirty="0" smtClean="0"/>
              <a:t>Alcohol</a:t>
            </a:r>
            <a:r>
              <a:rPr lang="en-GB" dirty="0" smtClean="0"/>
              <a:t> :heavy drinking can lead to alcohol spectrum disorder (FASD) which is cluster of abnormalities and problems appear in offspring. Including</a:t>
            </a:r>
          </a:p>
          <a:p>
            <a:r>
              <a:rPr lang="en-GB" dirty="0" smtClean="0"/>
              <a:t>1. facial deformities</a:t>
            </a:r>
          </a:p>
          <a:p>
            <a:r>
              <a:rPr lang="en-GB" dirty="0" smtClean="0"/>
              <a:t>Defective limbs, face and heart </a:t>
            </a:r>
          </a:p>
          <a:p>
            <a:r>
              <a:rPr lang="en-GB" dirty="0" smtClean="0"/>
              <a:t>Learning problems ,below average IQ, mental retardation</a:t>
            </a:r>
          </a:p>
          <a:p>
            <a:r>
              <a:rPr lang="en-GB" dirty="0" smtClean="0"/>
              <a:t>Weak memory</a:t>
            </a:r>
          </a:p>
          <a:p>
            <a:r>
              <a:rPr lang="en-GB" dirty="0" smtClean="0"/>
              <a:t>Impaired math ability</a:t>
            </a:r>
          </a:p>
          <a:p>
            <a:r>
              <a:rPr lang="en-GB" dirty="0" smtClean="0"/>
              <a:t>But many mothers who are heavy drinkers their offspring don't have FASD.</a:t>
            </a:r>
          </a:p>
          <a:p>
            <a:r>
              <a:rPr lang="en-GB" dirty="0" smtClean="0"/>
              <a:t>MEN DRINKING CAN ALSO EFECFT.</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nicotine</a:t>
            </a:r>
            <a:endParaRPr lang="en-GB"/>
          </a:p>
        </p:txBody>
      </p:sp>
      <p:sp>
        <p:nvSpPr>
          <p:cNvPr id="3" name="Content Placeholder 2"/>
          <p:cNvSpPr>
            <a:spLocks noGrp="1"/>
          </p:cNvSpPr>
          <p:nvPr>
            <p:ph idx="1"/>
          </p:nvPr>
        </p:nvSpPr>
        <p:spPr/>
        <p:txBody>
          <a:bodyPr/>
          <a:lstStyle/>
          <a:p>
            <a:r>
              <a:rPr lang="en-GB" dirty="0" smtClean="0"/>
              <a:t>Can affect prenatal, postnatal development.</a:t>
            </a:r>
          </a:p>
          <a:p>
            <a:r>
              <a:rPr lang="en-GB" dirty="0" smtClean="0"/>
              <a:t>Can lead to preterm birth, low birth weight, </a:t>
            </a:r>
            <a:r>
              <a:rPr lang="en-GB" dirty="0" err="1" smtClean="0"/>
              <a:t>fetal</a:t>
            </a:r>
            <a:r>
              <a:rPr lang="en-GB" dirty="0" smtClean="0"/>
              <a:t> and neonatal death, respiratory problems, sudden infant death syndrome and cardiovascular problems.</a:t>
            </a:r>
          </a:p>
          <a:p>
            <a:r>
              <a:rPr lang="en-GB" dirty="0" smtClean="0"/>
              <a:t>Can cause ADHD</a:t>
            </a:r>
          </a:p>
          <a:p>
            <a:r>
              <a:rPr lang="en-GB" dirty="0" smtClean="0"/>
              <a:t>And environmental smoking can cause low birth weight in offspring.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Cocaine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Can harm developing embryo and fetus.</a:t>
            </a:r>
          </a:p>
          <a:p>
            <a:r>
              <a:rPr lang="en-GB" dirty="0" smtClean="0"/>
              <a:t>Low birth weight, length and head circumference.</a:t>
            </a:r>
          </a:p>
          <a:p>
            <a:r>
              <a:rPr lang="en-GB" dirty="0" smtClean="0"/>
              <a:t>Lower arousal ,less effective-self regulation, higher excitability, lower quality of reflexes in 1 month.</a:t>
            </a:r>
          </a:p>
          <a:p>
            <a:r>
              <a:rPr lang="en-GB" dirty="0" smtClean="0"/>
              <a:t>Impaired motor development in two years of age.</a:t>
            </a:r>
          </a:p>
          <a:p>
            <a:r>
              <a:rPr lang="en-GB" dirty="0" smtClean="0"/>
              <a:t>Slow rate of growth at 10.</a:t>
            </a:r>
          </a:p>
          <a:p>
            <a:r>
              <a:rPr lang="en-GB" dirty="0" smtClean="0"/>
              <a:t>Impaired language development and information processing.</a:t>
            </a:r>
          </a:p>
          <a:p>
            <a:r>
              <a:rPr lang="en-GB" dirty="0" smtClean="0"/>
              <a:t>Sustained attention in school years. And mostly are shifted to special services program.</a:t>
            </a:r>
          </a:p>
          <a:p>
            <a:r>
              <a:rPr lang="en-GB" dirty="0" smtClean="0"/>
              <a:t>Having neurological, cognitive and medical deficits.</a:t>
            </a:r>
          </a:p>
          <a:p>
            <a:r>
              <a:rPr lang="en-GB" dirty="0" smtClean="0"/>
              <a:t>Other factors such as poverty, </a:t>
            </a:r>
            <a:r>
              <a:rPr lang="en-GB" dirty="0" err="1" smtClean="0"/>
              <a:t>malnutrion</a:t>
            </a:r>
            <a:r>
              <a:rPr lang="en-GB" dirty="0" smtClean="0"/>
              <a:t> can be contributed to the problems in the life cocaine users.</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Amphetamine </a:t>
            </a:r>
            <a:endParaRPr lang="en-GB" dirty="0"/>
          </a:p>
        </p:txBody>
      </p:sp>
      <p:sp>
        <p:nvSpPr>
          <p:cNvPr id="3" name="Content Placeholder 2"/>
          <p:cNvSpPr>
            <a:spLocks noGrp="1"/>
          </p:cNvSpPr>
          <p:nvPr>
            <p:ph idx="1"/>
          </p:nvPr>
        </p:nvSpPr>
        <p:spPr/>
        <p:txBody>
          <a:bodyPr/>
          <a:lstStyle/>
          <a:p>
            <a:r>
              <a:rPr lang="en-GB" dirty="0" smtClean="0"/>
              <a:t>It is stimulant that speedup the NS.</a:t>
            </a:r>
          </a:p>
          <a:p>
            <a:r>
              <a:rPr lang="en-GB" dirty="0" smtClean="0"/>
              <a:t>Risk of multiple problems.</a:t>
            </a:r>
          </a:p>
          <a:p>
            <a:r>
              <a:rPr lang="en-GB" dirty="0" smtClean="0"/>
              <a:t>High infant mortality</a:t>
            </a:r>
          </a:p>
          <a:p>
            <a:r>
              <a:rPr lang="en-GB" dirty="0" smtClean="0"/>
              <a:t>Low birth weight,behavioral and developmental  problems, memory problems.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Marijuana </a:t>
            </a:r>
            <a:endParaRPr lang="en-GB" dirty="0"/>
          </a:p>
        </p:txBody>
      </p:sp>
      <p:sp>
        <p:nvSpPr>
          <p:cNvPr id="3" name="Content Placeholder 2"/>
          <p:cNvSpPr>
            <a:spLocks noGrp="1"/>
          </p:cNvSpPr>
          <p:nvPr>
            <p:ph idx="1"/>
          </p:nvPr>
        </p:nvSpPr>
        <p:spPr/>
        <p:txBody>
          <a:bodyPr>
            <a:normAutofit fontScale="92500"/>
          </a:bodyPr>
          <a:lstStyle/>
          <a:p>
            <a:r>
              <a:rPr lang="en-GB" dirty="0" smtClean="0"/>
              <a:t>Lower intelligence</a:t>
            </a:r>
          </a:p>
          <a:p>
            <a:r>
              <a:rPr lang="en-GB" b="1" dirty="0" smtClean="0"/>
              <a:t>Heroin</a:t>
            </a:r>
            <a:r>
              <a:rPr lang="en-GB" dirty="0" smtClean="0"/>
              <a:t>  </a:t>
            </a:r>
          </a:p>
          <a:p>
            <a:r>
              <a:rPr lang="en-GB" dirty="0" smtClean="0"/>
              <a:t>Can have behaviour difficulties</a:t>
            </a:r>
          </a:p>
          <a:p>
            <a:r>
              <a:rPr lang="en-GB" dirty="0" smtClean="0"/>
              <a:t>Withdrawal symptoms such sleep problems, tremors, irritability, abnormal crying and abnormal motor control.</a:t>
            </a:r>
          </a:p>
          <a:p>
            <a:r>
              <a:rPr lang="en-GB" dirty="0" smtClean="0"/>
              <a:t>In first birthday behavioural problems.</a:t>
            </a:r>
          </a:p>
          <a:p>
            <a:r>
              <a:rPr lang="en-GB" dirty="0" smtClean="0"/>
              <a:t>Attention deficit problems in later development.</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Incompatible blood types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Blood types created by red blood cells surface </a:t>
            </a:r>
            <a:r>
              <a:rPr lang="en-GB" dirty="0" err="1" smtClean="0"/>
              <a:t>st</a:t>
            </a:r>
            <a:r>
              <a:rPr lang="en-GB" dirty="0" smtClean="0"/>
              <a:t>. Which create the A,B,O  AND AB blood groups.</a:t>
            </a:r>
          </a:p>
          <a:p>
            <a:r>
              <a:rPr lang="en-GB" dirty="0" smtClean="0"/>
              <a:t>The second factor is called </a:t>
            </a:r>
            <a:r>
              <a:rPr lang="en-GB" dirty="0" err="1" smtClean="0"/>
              <a:t>Rh</a:t>
            </a:r>
            <a:r>
              <a:rPr lang="en-GB" dirty="0" smtClean="0"/>
              <a:t> positive and </a:t>
            </a:r>
            <a:r>
              <a:rPr lang="en-GB" dirty="0" err="1" smtClean="0"/>
              <a:t>Rh</a:t>
            </a:r>
            <a:r>
              <a:rPr lang="en-GB" dirty="0" smtClean="0"/>
              <a:t> negative factor.</a:t>
            </a:r>
          </a:p>
          <a:p>
            <a:r>
              <a:rPr lang="en-GB" dirty="0" smtClean="0"/>
              <a:t>If </a:t>
            </a:r>
            <a:r>
              <a:rPr lang="en-GB" dirty="0" err="1" smtClean="0"/>
              <a:t>Rh</a:t>
            </a:r>
            <a:r>
              <a:rPr lang="en-GB" dirty="0" smtClean="0"/>
              <a:t> factor present in red blood cells than positive and not than negative.</a:t>
            </a:r>
          </a:p>
          <a:p>
            <a:r>
              <a:rPr lang="en-GB" dirty="0" smtClean="0"/>
              <a:t>If fetus blood is + and mother – than mother can produce antibodies that will attack the fetus.</a:t>
            </a:r>
          </a:p>
          <a:p>
            <a:r>
              <a:rPr lang="en-GB" dirty="0" smtClean="0"/>
              <a:t>It can lead toward the miscarriage ,</a:t>
            </a:r>
            <a:r>
              <a:rPr lang="en-GB" dirty="0" err="1" smtClean="0"/>
              <a:t>anemia</a:t>
            </a:r>
            <a:r>
              <a:rPr lang="en-GB" dirty="0" smtClean="0"/>
              <a:t> ,jaundice, heart deceits, brain damage, or death after birth.</a:t>
            </a:r>
          </a:p>
          <a:p>
            <a:r>
              <a:rPr lang="en-GB" dirty="0" smtClean="0"/>
              <a:t>The first baby is not at risk ,it can increase in later </a:t>
            </a:r>
            <a:r>
              <a:rPr lang="en-GB" dirty="0" err="1" smtClean="0"/>
              <a:t>pragnacies,so</a:t>
            </a:r>
            <a:r>
              <a:rPr lang="en-GB" dirty="0" smtClean="0"/>
              <a:t> that vaccines is given after the birth of </a:t>
            </a:r>
            <a:r>
              <a:rPr lang="en-GB" dirty="0" err="1" smtClean="0"/>
              <a:t>fisrt</a:t>
            </a:r>
            <a:r>
              <a:rPr lang="en-GB" dirty="0" smtClean="0"/>
              <a:t> baby three days. So that anti bodies cant attack in future.</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Germinal stage</a:t>
            </a:r>
            <a:endParaRPr lang="en-GB" dirty="0"/>
          </a:p>
        </p:txBody>
      </p:sp>
      <p:sp>
        <p:nvSpPr>
          <p:cNvPr id="3" name="Content Placeholder 2"/>
          <p:cNvSpPr>
            <a:spLocks noGrp="1"/>
          </p:cNvSpPr>
          <p:nvPr>
            <p:ph idx="1"/>
          </p:nvPr>
        </p:nvSpPr>
        <p:spPr/>
        <p:txBody>
          <a:bodyPr>
            <a:normAutofit lnSpcReduction="10000"/>
          </a:bodyPr>
          <a:lstStyle/>
          <a:p>
            <a:r>
              <a:rPr lang="en-GB" dirty="0" smtClean="0"/>
              <a:t>It is period of development take place in two weeks after conception.</a:t>
            </a:r>
          </a:p>
          <a:p>
            <a:r>
              <a:rPr lang="en-GB" dirty="0" smtClean="0"/>
              <a:t>Involves the creation of fertilized egg called zygote, cell division and attachment to zygote.</a:t>
            </a:r>
          </a:p>
          <a:p>
            <a:r>
              <a:rPr lang="en-GB" dirty="0" smtClean="0"/>
              <a:t>In germinal period their is rapid cell division that occur through the process of mitosis.</a:t>
            </a:r>
          </a:p>
          <a:p>
            <a:r>
              <a:rPr lang="en-GB" dirty="0" smtClean="0"/>
              <a:t>1 week after conception the specialization of the tasks starts. Know the </a:t>
            </a:r>
            <a:r>
              <a:rPr lang="en-GB" dirty="0" err="1" smtClean="0"/>
              <a:t>gp</a:t>
            </a:r>
            <a:r>
              <a:rPr lang="en-GB" dirty="0" smtClean="0"/>
              <a:t> of cells called blastocycts.</a:t>
            </a: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38058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a:t>
            </a:r>
            <a:r>
              <a:rPr lang="en-GB" b="1" dirty="0" smtClean="0"/>
              <a:t>blasotocysts </a:t>
            </a:r>
            <a:r>
              <a:rPr lang="en-GB" dirty="0" smtClean="0"/>
              <a:t>inner mass than converted into embryo and trophoblast.</a:t>
            </a:r>
          </a:p>
          <a:p>
            <a:r>
              <a:rPr lang="en-GB" b="1" dirty="0" smtClean="0"/>
              <a:t>Trophoblas</a:t>
            </a:r>
            <a:r>
              <a:rPr lang="en-GB" dirty="0" smtClean="0"/>
              <a:t>t is outer layer that provide the nutrition and support to the embryo.</a:t>
            </a:r>
          </a:p>
          <a:p>
            <a:r>
              <a:rPr lang="en-GB" dirty="0" smtClean="0"/>
              <a:t>11-15 days after conception the</a:t>
            </a:r>
            <a:r>
              <a:rPr lang="en-GB" b="1" dirty="0" smtClean="0"/>
              <a:t> implantation </a:t>
            </a:r>
            <a:r>
              <a:rPr lang="en-GB" dirty="0" smtClean="0"/>
              <a:t>zygote to uterine wall occur.</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138255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EMBRYONIC PERIOD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2-8 WEEK after conception</a:t>
            </a:r>
          </a:p>
          <a:p>
            <a:r>
              <a:rPr lang="en-GB" dirty="0" smtClean="0"/>
              <a:t>The rate of differentiation is high, support systems cells form and organs appear.</a:t>
            </a:r>
          </a:p>
          <a:p>
            <a:r>
              <a:rPr lang="en-GB" dirty="0" smtClean="0"/>
              <a:t>Starts as the </a:t>
            </a:r>
            <a:r>
              <a:rPr lang="en-GB" dirty="0" err="1" smtClean="0"/>
              <a:t>blastocyst</a:t>
            </a:r>
            <a:r>
              <a:rPr lang="en-GB" dirty="0" smtClean="0"/>
              <a:t> attach to the uterine wall, which now called embryo having three layers.</a:t>
            </a:r>
          </a:p>
          <a:p>
            <a:pPr>
              <a:buNone/>
            </a:pPr>
            <a:r>
              <a:rPr lang="en-GB" dirty="0" smtClean="0"/>
              <a:t>Endoderm: inner layer,(digestive and respiratory system)</a:t>
            </a:r>
          </a:p>
          <a:p>
            <a:pPr>
              <a:buNone/>
            </a:pPr>
            <a:r>
              <a:rPr lang="en-GB" dirty="0" smtClean="0"/>
              <a:t>Mesoderm: middle layer(circulatory system, bones, muscles, excretory system, and reproductive system.</a:t>
            </a:r>
          </a:p>
          <a:p>
            <a:pPr>
              <a:buNone/>
            </a:pPr>
            <a:r>
              <a:rPr lang="en-GB" dirty="0" smtClean="0"/>
              <a:t>Ectoderm:( outer layer) nervous system ,brain, sensory receptors such as eyes, nose and ears and skin.</a:t>
            </a:r>
          </a:p>
          <a:p>
            <a:pPr>
              <a:buNone/>
            </a:pPr>
            <a:r>
              <a:rPr lang="en-GB" dirty="0" smtClean="0"/>
              <a:t>The all three layers form  body parts such as  </a:t>
            </a:r>
            <a:r>
              <a:rPr lang="en-GB" dirty="0" err="1" smtClean="0"/>
              <a:t>endo</a:t>
            </a:r>
            <a:r>
              <a:rPr lang="en-GB" dirty="0" smtClean="0"/>
              <a:t> </a:t>
            </a:r>
            <a:r>
              <a:rPr lang="en-GB" dirty="0" err="1" smtClean="0"/>
              <a:t>inner,meso</a:t>
            </a:r>
            <a:r>
              <a:rPr lang="en-GB" dirty="0" smtClean="0"/>
              <a:t> middle and </a:t>
            </a:r>
            <a:r>
              <a:rPr lang="en-GB" dirty="0" err="1" smtClean="0"/>
              <a:t>exo</a:t>
            </a:r>
            <a:r>
              <a:rPr lang="en-GB" dirty="0" smtClean="0"/>
              <a:t> outer.</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These   three layers develop the supporting system for the protection of embryo  .these supporting systems are amnion, umbilical cord and placenta. These all developed from fertilized egg not mother’s body.</a:t>
            </a:r>
          </a:p>
          <a:p>
            <a:r>
              <a:rPr lang="en-GB" b="1" dirty="0" smtClean="0"/>
              <a:t>Amnion</a:t>
            </a:r>
            <a:r>
              <a:rPr lang="en-GB" dirty="0" smtClean="0"/>
              <a:t> is a bag that contains the fluid in which the embryo floats. It provide suitable environment and temperature and it is also shock proof.</a:t>
            </a:r>
          </a:p>
          <a:p>
            <a:r>
              <a:rPr lang="en-GB" b="1" dirty="0" smtClean="0"/>
              <a:t>Umbilical cord </a:t>
            </a:r>
            <a:r>
              <a:rPr lang="en-GB" dirty="0" smtClean="0"/>
              <a:t>contains the two arteries and one vein that connect the baby to the placenta.(flow of nutrients small particles such as oxygen, water and salt from mother to offspring).and out side the fetus the carbondiaoxide, digestive wastes.</a:t>
            </a:r>
          </a:p>
          <a:p>
            <a:r>
              <a:rPr lang="en-GB" b="1" dirty="0" smtClean="0"/>
              <a:t>Placenta </a:t>
            </a:r>
            <a:r>
              <a:rPr lang="en-GB" dirty="0" smtClean="0"/>
              <a:t>consists of disk shaped disk-shaped group of tissues in which small blood vessels from the mother and offspring intertwine </a:t>
            </a:r>
            <a:r>
              <a:rPr lang="en-GB" b="1" dirty="0" smtClean="0"/>
              <a:t>but don't join. The large molecules cant cross the placental wall such as bacteria and red blood cells.</a:t>
            </a:r>
          </a:p>
          <a:p>
            <a:r>
              <a:rPr lang="en-GB" b="1" dirty="0" smtClean="0"/>
              <a:t> </a:t>
            </a:r>
          </a:p>
          <a:p>
            <a:endParaRPr lang="en-GB" b="1" dirty="0" smtClean="0"/>
          </a:p>
          <a:p>
            <a:endParaRPr lang="en-GB" b="1" dirty="0" smtClean="0"/>
          </a:p>
          <a:p>
            <a:endParaRPr lang="en-GB" b="1"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organogenesis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process of organ formation in the first two</a:t>
            </a:r>
          </a:p>
          <a:p>
            <a:r>
              <a:rPr lang="en-GB" dirty="0" smtClean="0"/>
              <a:t>Months is called organogenesis in which the fetus is more vulnerable to the environmental changes.</a:t>
            </a:r>
          </a:p>
          <a:p>
            <a:r>
              <a:rPr lang="en-GB" dirty="0" smtClean="0"/>
              <a:t>Third week, the neural tube develop and which from spinal cord.</a:t>
            </a:r>
          </a:p>
          <a:p>
            <a:r>
              <a:rPr lang="en-GB" dirty="0" smtClean="0"/>
              <a:t>21 days –eyes</a:t>
            </a:r>
          </a:p>
          <a:p>
            <a:r>
              <a:rPr lang="en-GB" dirty="0" smtClean="0"/>
              <a:t>24- heart begin to differentiate</a:t>
            </a:r>
          </a:p>
          <a:p>
            <a:r>
              <a:rPr lang="en-GB" dirty="0" smtClean="0"/>
              <a:t>4rth week urogenital system becomes apparent, arms and legs buds emerge, four chambers of heart take shape, and blood vessels appear.</a:t>
            </a:r>
          </a:p>
          <a:p>
            <a:r>
              <a:rPr lang="en-GB" dirty="0" smtClean="0"/>
              <a:t>5-8 week- arms and legs further differentiate, intestinal track  and facial features also fuse. </a:t>
            </a:r>
          </a:p>
          <a:p>
            <a:r>
              <a:rPr lang="en-GB" dirty="0" smtClean="0"/>
              <a:t>8</a:t>
            </a:r>
            <a:r>
              <a:rPr lang="en-GB" baseline="30000" dirty="0" smtClean="0"/>
              <a:t>th</a:t>
            </a:r>
            <a:r>
              <a:rPr lang="en-GB" dirty="0" smtClean="0"/>
              <a:t> week the fetus is 1 inch long and 1/3 ounce weight.</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fetal</a:t>
            </a:r>
            <a:r>
              <a:rPr lang="en-GB" dirty="0" smtClean="0"/>
              <a:t> period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Last about 7 months: growth and development is dramatic.</a:t>
            </a:r>
          </a:p>
          <a:p>
            <a:r>
              <a:rPr lang="en-GB" dirty="0" smtClean="0"/>
              <a:t>3 months after conception -3 inches long an weight is about 3 ounce.</a:t>
            </a:r>
          </a:p>
          <a:p>
            <a:r>
              <a:rPr lang="en-GB" dirty="0" smtClean="0"/>
              <a:t>Become active, moving its arms and legs, opening and closing the mouth and moving its head.</a:t>
            </a:r>
          </a:p>
          <a:p>
            <a:r>
              <a:rPr lang="en-GB" dirty="0" smtClean="0"/>
              <a:t>The chin, upper and lower arms are distinguishable.</a:t>
            </a:r>
          </a:p>
          <a:p>
            <a:r>
              <a:rPr lang="en-GB" dirty="0" smtClean="0"/>
              <a:t>Genitals can be identified.</a:t>
            </a:r>
          </a:p>
          <a:p>
            <a:r>
              <a:rPr lang="en-GB" dirty="0" smtClean="0"/>
              <a:t>At the end of forth month, the fetus grown to 6 inches in </a:t>
            </a:r>
            <a:r>
              <a:rPr lang="en-GB" dirty="0" err="1" smtClean="0"/>
              <a:t>lenght</a:t>
            </a:r>
            <a:r>
              <a:rPr lang="en-GB" dirty="0" smtClean="0"/>
              <a:t> and weight 4 to 7 ounces.</a:t>
            </a:r>
          </a:p>
          <a:p>
            <a:r>
              <a:rPr lang="en-GB" dirty="0" smtClean="0"/>
              <a:t>Now mother can feel movement of the fetus.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1691</Words>
  <Application>Microsoft Office PowerPoint</Application>
  <PresentationFormat>On-screen Show (4:3)</PresentationFormat>
  <Paragraphs>137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Prenatal development</vt:lpstr>
      <vt:lpstr>Course </vt:lpstr>
      <vt:lpstr>Germinal stage</vt:lpstr>
      <vt:lpstr>PowerPoint Presentation</vt:lpstr>
      <vt:lpstr>PowerPoint Presentation</vt:lpstr>
      <vt:lpstr>THE EMBRYONIC PERIOD</vt:lpstr>
      <vt:lpstr>PowerPoint Presentation</vt:lpstr>
      <vt:lpstr>organogenesis</vt:lpstr>
      <vt:lpstr>The fetal period </vt:lpstr>
      <vt:lpstr>PowerPoint Presentation</vt:lpstr>
      <vt:lpstr>PowerPoint Presentation</vt:lpstr>
      <vt:lpstr>Age of viability </vt:lpstr>
      <vt:lpstr>Last two months</vt:lpstr>
      <vt:lpstr>BRAIN</vt:lpstr>
      <vt:lpstr>PowerPoint Presentation</vt:lpstr>
      <vt:lpstr>Birth defects in neural tube closing </vt:lpstr>
      <vt:lpstr>PowerPoint Presentation</vt:lpstr>
      <vt:lpstr>PowerPoint Presentation</vt:lpstr>
      <vt:lpstr>teratogens</vt:lpstr>
      <vt:lpstr>PowerPoint Presentation</vt:lpstr>
      <vt:lpstr>TIME OF EXPOSURE</vt:lpstr>
      <vt:lpstr>Prescription and non-priscription drugs</vt:lpstr>
      <vt:lpstr>PowerPoint Presentation</vt:lpstr>
      <vt:lpstr>Proactive drugs</vt:lpstr>
      <vt:lpstr>nicotine</vt:lpstr>
      <vt:lpstr>Cocaine</vt:lpstr>
      <vt:lpstr>Amphetamine </vt:lpstr>
      <vt:lpstr>Marijuana </vt:lpstr>
      <vt:lpstr>Incompatible blood types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development</dc:title>
  <dc:creator>Sadia</dc:creator>
  <cp:lastModifiedBy>Sadia Niazi</cp:lastModifiedBy>
  <cp:revision>77</cp:revision>
  <dcterms:created xsi:type="dcterms:W3CDTF">2013-03-13T05:23:34Z</dcterms:created>
  <dcterms:modified xsi:type="dcterms:W3CDTF">2020-02-09T16:28:48Z</dcterms:modified>
</cp:coreProperties>
</file>