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97CA40E-672F-44C6-93EE-E8A18CCB0C6E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Horticulture?</a:t>
            </a:r>
          </a:p>
        </p:txBody>
      </p:sp>
      <p:pic>
        <p:nvPicPr>
          <p:cNvPr id="6147" name="Picture 4" descr="Fruits and  Vegetables group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962400"/>
            <a:ext cx="2895600" cy="2328863"/>
          </a:xfrm>
          <a:noFill/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481263" y="2438400"/>
            <a:ext cx="505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>
                <a:latin typeface="Verdana" pitchFamily="34" charset="0"/>
              </a:rPr>
              <a:t>University College of Agriculture, </a:t>
            </a:r>
          </a:p>
          <a:p>
            <a:pPr algn="ctr"/>
            <a:r>
              <a:rPr lang="en-US" altLang="en-US" sz="2000" b="1">
                <a:latin typeface="Verdana" pitchFamily="34" charset="0"/>
              </a:rPr>
              <a:t>University of Sargodha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19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742920" y="434975"/>
            <a:ext cx="3143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latin typeface="Verdana" pitchFamily="34" charset="0"/>
              </a:rPr>
              <a:t>HORT-201</a:t>
            </a:r>
            <a:endParaRPr lang="en-US" altLang="en-US" sz="4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151" name="Group 10"/>
          <p:cNvGrpSpPr>
            <a:grpSpLocks/>
          </p:cNvGrpSpPr>
          <p:nvPr/>
        </p:nvGrpSpPr>
        <p:grpSpPr bwMode="auto">
          <a:xfrm>
            <a:off x="762000" y="3962400"/>
            <a:ext cx="3048000" cy="2286000"/>
            <a:chOff x="0" y="0"/>
            <a:chExt cx="9372601" cy="7391400"/>
          </a:xfrm>
        </p:grpSpPr>
        <p:pic>
          <p:nvPicPr>
            <p:cNvPr id="6153" name="Picture 2" descr="Field 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76800"/>
              <a:ext cx="3124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" descr="P10100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2330450"/>
              <a:ext cx="3048002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White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3048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5" descr="Carro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3200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6" descr="Pea V-2001-5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0"/>
              <a:ext cx="3048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9" descr="FD-8-1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2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" descr="Tomato Nagin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286000"/>
              <a:ext cx="3200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3" descr="Onion Phulkar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3000"/>
              <a:ext cx="30480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0" descr="P101000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4824414"/>
              <a:ext cx="3200399" cy="256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5413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267199"/>
          </a:xfrm>
          <a:noFill/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/>
              <a:t>Short day plant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Day length less than 12hrs.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smtClean="0"/>
              <a:t>Chrysanthemum</a:t>
            </a:r>
            <a:r>
              <a:rPr lang="en-US" dirty="0"/>
              <a:t>, poinsettia, etc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/>
              <a:t>Long day plants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Day length greater than 12hrs. </a:t>
            </a:r>
            <a:r>
              <a:rPr lang="en-US" dirty="0" err="1"/>
              <a:t>e.g</a:t>
            </a:r>
            <a:r>
              <a:rPr lang="en-US" dirty="0"/>
              <a:t> Spinach, beets, and reddish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/>
              <a:t>Day neutral plant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Independent of day length. </a:t>
            </a:r>
            <a:r>
              <a:rPr lang="en-US" dirty="0" err="1"/>
              <a:t>e.g</a:t>
            </a:r>
            <a:r>
              <a:rPr lang="en-US" dirty="0"/>
              <a:t> petunia, tomato, rose, etc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6" y="47105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18" y="2233179"/>
            <a:ext cx="2320636" cy="24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06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Tuber and bulb formation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Flowering, tuberization, and bulb formation evolved for common function.</a:t>
            </a:r>
          </a:p>
          <a:p>
            <a:r>
              <a:rPr lang="en-US" dirty="0"/>
              <a:t>Reproduction </a:t>
            </a:r>
          </a:p>
          <a:p>
            <a:r>
              <a:rPr lang="en-US" dirty="0"/>
              <a:t>Survival in unfavorable condition.</a:t>
            </a:r>
          </a:p>
          <a:p>
            <a:r>
              <a:rPr lang="en-US" dirty="0"/>
              <a:t>Bulb &amp; tuber 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storage organs.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more development with light stimulus.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Tuber formation under short day </a:t>
            </a:r>
            <a:r>
              <a:rPr lang="en-US" dirty="0" smtClean="0"/>
              <a:t>formation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Flowering in potato in long day</a:t>
            </a:r>
            <a:endParaRPr lang="en-US" dirty="0"/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Onion bulb requires long photoperiods(12-15hrs)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Onion flowering also requires </a:t>
            </a:r>
            <a:r>
              <a:rPr lang="en-US" dirty="0" smtClean="0"/>
              <a:t>Long day Photoperiods 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900" dirty="0" smtClean="0"/>
              <a:t>Both </a:t>
            </a:r>
            <a:r>
              <a:rPr lang="en-US" sz="1900" dirty="0"/>
              <a:t>bulb formation and flowering </a:t>
            </a:r>
            <a:r>
              <a:rPr lang="en-US" sz="1900" dirty="0" smtClean="0"/>
              <a:t>are long-day </a:t>
            </a:r>
            <a:r>
              <a:rPr lang="en-US" sz="1900" dirty="0"/>
              <a:t>responses in onion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 dormancy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In deciduous </a:t>
            </a:r>
            <a:r>
              <a:rPr lang="en-US" dirty="0" smtClean="0"/>
              <a:t>trees, BD is directly related to shortening of days during late summer and before the onset of cold winter weather.</a:t>
            </a:r>
            <a:endParaRPr lang="en-US" dirty="0"/>
          </a:p>
          <a:p>
            <a:r>
              <a:rPr lang="en-US" dirty="0"/>
              <a:t>More daylight break dormancy in spring </a:t>
            </a:r>
          </a:p>
          <a:p>
            <a:r>
              <a:rPr lang="en-US" dirty="0" smtClean="0"/>
              <a:t>Most </a:t>
            </a:r>
            <a:r>
              <a:rPr lang="en-US" dirty="0"/>
              <a:t>deciduous trees broke dormancy through chilling or cold hours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water vapor through the stomata</a:t>
            </a:r>
          </a:p>
          <a:p>
            <a:r>
              <a:rPr lang="en-US" dirty="0" smtClean="0"/>
              <a:t>Stomata open in light </a:t>
            </a:r>
          </a:p>
          <a:p>
            <a:r>
              <a:rPr lang="en-US" dirty="0" smtClean="0"/>
              <a:t>Closed in dark</a:t>
            </a:r>
          </a:p>
          <a:p>
            <a:r>
              <a:rPr lang="en-US" dirty="0" smtClean="0"/>
              <a:t>So it directly depend upon light</a:t>
            </a:r>
          </a:p>
          <a:p>
            <a:r>
              <a:rPr lang="en-US" dirty="0" smtClean="0"/>
              <a:t>Cactus ; open stomata at night and closed at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ious Cactac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0292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9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Seed germination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light stimulus </a:t>
            </a:r>
          </a:p>
          <a:p>
            <a:r>
              <a:rPr lang="en-US" dirty="0"/>
              <a:t>Seed germinate when soil is disturbed. e.g. Lettuce </a:t>
            </a:r>
          </a:p>
          <a:p>
            <a:pPr lvl="3"/>
            <a:r>
              <a:rPr lang="en-US" dirty="0"/>
              <a:t>Seed absorbs water in dark, a few germinate</a:t>
            </a:r>
          </a:p>
          <a:p>
            <a:pPr lvl="3"/>
            <a:r>
              <a:rPr lang="en-US" dirty="0"/>
              <a:t>If exposed to red </a:t>
            </a:r>
            <a:r>
              <a:rPr lang="en-US" dirty="0" smtClean="0"/>
              <a:t>light (660 nm) </a:t>
            </a:r>
            <a:r>
              <a:rPr lang="en-US" dirty="0"/>
              <a:t>than 100% germinate then far red light reversed red light exposure </a:t>
            </a:r>
          </a:p>
          <a:p>
            <a:r>
              <a:rPr lang="en-US" dirty="0"/>
              <a:t>Some cucurbit spp. germination inhibited by light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4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Phototropism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Response of plant growth to light </a:t>
            </a:r>
          </a:p>
          <a:p>
            <a:r>
              <a:rPr lang="en-US"/>
              <a:t>Bending towards light then +ve phototropism (shoot)</a:t>
            </a:r>
          </a:p>
          <a:p>
            <a:r>
              <a:rPr lang="en-US"/>
              <a:t>Bending against light then –ve phototropism (root)</a:t>
            </a:r>
          </a:p>
          <a:p>
            <a:r>
              <a:rPr lang="en-US"/>
              <a:t>Polarity is even found in embryonic tissue of radicle and plumule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Transpiration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Loss of water vapor through stomates</a:t>
            </a:r>
          </a:p>
          <a:p>
            <a:pPr>
              <a:lnSpc>
                <a:spcPct val="80000"/>
              </a:lnSpc>
            </a:pPr>
            <a:r>
              <a:rPr lang="en-US" sz="2400"/>
              <a:t>Control uptake/distribution of water, minerals, and gases </a:t>
            </a:r>
          </a:p>
          <a:p>
            <a:pPr>
              <a:lnSpc>
                <a:spcPct val="80000"/>
              </a:lnSpc>
            </a:pPr>
            <a:r>
              <a:rPr lang="en-US" sz="2400"/>
              <a:t>Light effects both directly and indirectly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b="1"/>
              <a:t>Direct</a:t>
            </a:r>
            <a:r>
              <a:rPr lang="en-US" sz="240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In C3 plants stomates open during day (light) and closed during night (dark)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In some succulents  (cacti) stomates open in night in closed during day.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Mechanism of CO</a:t>
            </a:r>
            <a:r>
              <a:rPr lang="en-US" sz="1800" baseline="-25000"/>
              <a:t>2</a:t>
            </a:r>
            <a:r>
              <a:rPr lang="en-US" sz="1800"/>
              <a:t> fixation occur in dark and formed organic acids called Crassulacean-Type metabolism, it is common in Crassulaceae and other succulents.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/>
              <a:t> </a:t>
            </a:r>
            <a:r>
              <a:rPr lang="en-US" sz="2400" b="1"/>
              <a:t>Indirect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/>
              <a:t>By determining leaf temp.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/>
              <a:t>Leaves absorb PAR but transmit and reflect IR with strong heating effect.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/>
              <a:t>Of light absorbed only fraction is used for photosynthesis most is converted to heat.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99907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3632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696316"/>
            <a:ext cx="3648075" cy="23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Environment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includes</a:t>
            </a:r>
          </a:p>
          <a:p>
            <a:pPr eaLnBrk="1" hangingPunct="1"/>
            <a:r>
              <a:rPr lang="en-US" altLang="en-US" dirty="0" smtClean="0"/>
              <a:t>Climate</a:t>
            </a:r>
          </a:p>
          <a:p>
            <a:pPr lvl="1" eaLnBrk="1" hangingPunct="1"/>
            <a:r>
              <a:rPr lang="en-US" altLang="en-US" dirty="0" smtClean="0"/>
              <a:t>Light</a:t>
            </a:r>
          </a:p>
          <a:p>
            <a:pPr lvl="1" eaLnBrk="1" hangingPunct="1"/>
            <a:r>
              <a:rPr lang="en-US" altLang="en-US" dirty="0" smtClean="0"/>
              <a:t>Temperature</a:t>
            </a:r>
          </a:p>
          <a:p>
            <a:pPr eaLnBrk="1" hangingPunct="1"/>
            <a:r>
              <a:rPr lang="en-US" altLang="en-US" dirty="0" smtClean="0"/>
              <a:t>Soil</a:t>
            </a:r>
          </a:p>
          <a:p>
            <a:pPr eaLnBrk="1" hangingPunct="1"/>
            <a:r>
              <a:rPr lang="en-US" altLang="en-US" dirty="0" smtClean="0"/>
              <a:t>Nutrition</a:t>
            </a:r>
          </a:p>
          <a:p>
            <a:pPr eaLnBrk="1" hangingPunct="1"/>
            <a:r>
              <a:rPr lang="en-US" altLang="en-US" dirty="0" smtClean="0"/>
              <a:t>Water</a:t>
            </a:r>
          </a:p>
          <a:p>
            <a:pPr eaLnBrk="1" hangingPunct="1"/>
            <a:r>
              <a:rPr lang="en-US" altLang="en-US" dirty="0" smtClean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194103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Sunlight </a:t>
            </a:r>
          </a:p>
          <a:p>
            <a:pPr lvl="1">
              <a:lnSpc>
                <a:spcPct val="90000"/>
              </a:lnSpc>
            </a:pPr>
            <a:r>
              <a:rPr lang="en-US"/>
              <a:t>ultimate source of energy</a:t>
            </a:r>
          </a:p>
          <a:p>
            <a:pPr>
              <a:lnSpc>
                <a:spcPct val="90000"/>
              </a:lnSpc>
            </a:pPr>
            <a:r>
              <a:rPr lang="en-US"/>
              <a:t>Plants </a:t>
            </a:r>
          </a:p>
          <a:p>
            <a:pPr lvl="1">
              <a:lnSpc>
                <a:spcPct val="90000"/>
              </a:lnSpc>
            </a:pPr>
            <a:r>
              <a:rPr lang="en-US"/>
              <a:t>convert Solar E to Chem E by photosynthesis </a:t>
            </a:r>
          </a:p>
          <a:p>
            <a:pPr>
              <a:lnSpc>
                <a:spcPct val="90000"/>
              </a:lnSpc>
            </a:pPr>
            <a:r>
              <a:rPr lang="en-US"/>
              <a:t>Other process effected</a:t>
            </a:r>
          </a:p>
          <a:p>
            <a:pPr lvl="1">
              <a:lnSpc>
                <a:spcPct val="90000"/>
              </a:lnSpc>
            </a:pPr>
            <a:r>
              <a:rPr lang="en-US"/>
              <a:t>Seed germination</a:t>
            </a:r>
          </a:p>
          <a:p>
            <a:pPr lvl="1">
              <a:lnSpc>
                <a:spcPct val="90000"/>
              </a:lnSpc>
            </a:pPr>
            <a:r>
              <a:rPr lang="en-US"/>
              <a:t>Vegetative &amp; reproductive Morphology </a:t>
            </a:r>
          </a:p>
        </p:txBody>
      </p:sp>
    </p:spTree>
    <p:extLst>
      <p:ext uri="{BB962C8B-B14F-4D97-AF65-F5344CB8AC3E}">
        <p14:creationId xmlns:p14="http://schemas.microsoft.com/office/powerpoint/2010/main" val="25347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Ways of light movement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Waves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Discrete particles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/>
              <a:t>Wave  Length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/>
              <a:t> Distance between </a:t>
            </a:r>
            <a:r>
              <a:rPr lang="en-US" sz="1600" dirty="0" smtClean="0"/>
              <a:t>successive (consecutive) trough </a:t>
            </a:r>
            <a:r>
              <a:rPr lang="en-US" sz="1600" dirty="0"/>
              <a:t>and crest of a wave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/>
              <a:t>Frequency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/>
              <a:t>Number of crest in a given point in a unit time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 WL </a:t>
            </a:r>
            <a:r>
              <a:rPr lang="en-US" sz="1600" b="1" dirty="0"/>
              <a:t>prop to I/F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Increase in </a:t>
            </a:r>
            <a:r>
              <a:rPr lang="en-US" sz="1600" dirty="0" smtClean="0"/>
              <a:t>Frequency </a:t>
            </a:r>
            <a:r>
              <a:rPr lang="en-US" sz="1600" dirty="0"/>
              <a:t>cause decrease in </a:t>
            </a:r>
            <a:r>
              <a:rPr lang="en-US" sz="1600" dirty="0" smtClean="0"/>
              <a:t>Wavelength</a:t>
            </a:r>
            <a:endParaRPr lang="en-US" sz="1600" dirty="0"/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Short waves so high frequency high energy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Long waves so low frequency low energy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/>
              <a:t>Visible light 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/>
              <a:t>Portion of the electro magnetic spectrum which human eye is sensitive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Range 380-760 nm </a:t>
            </a:r>
            <a:endParaRPr lang="en-US" sz="1600" dirty="0" smtClean="0"/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Sensitivity range 550 nm 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/>
              <a:t>PAR </a:t>
            </a:r>
            <a:r>
              <a:rPr lang="en-US" sz="1600" b="1" dirty="0" smtClean="0"/>
              <a:t>(photo synthetically </a:t>
            </a:r>
            <a:r>
              <a:rPr lang="en-US" sz="1600" b="1" dirty="0"/>
              <a:t>active radiation)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/>
              <a:t> Lies with in visible portion of spectrum 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50% radiation receive on earth is in visible WL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en-US" sz="1600" dirty="0"/>
              <a:t>Air filters allows visible light &amp; restrict the penetration of high energy waves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Light Measurement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Light meter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/>
              <a:t>To check exposure for photography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/>
              <a:t>Foot candle (ft-c)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/>
              <a:t>Light </a:t>
            </a:r>
            <a:r>
              <a:rPr lang="en-US" sz="2400" dirty="0"/>
              <a:t>from rounded candle on one ft</a:t>
            </a:r>
            <a:r>
              <a:rPr lang="en-US" sz="2400" baseline="30000" dirty="0"/>
              <a:t>2</a:t>
            </a:r>
            <a:r>
              <a:rPr lang="en-US" sz="2400" dirty="0"/>
              <a:t> surface </a:t>
            </a:r>
            <a:r>
              <a:rPr lang="en-US" sz="2400" dirty="0" smtClean="0"/>
              <a:t> of candle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/>
              <a:t>One foot square surface from the candle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/>
              <a:t>Lumen </a:t>
            </a:r>
            <a:r>
              <a:rPr lang="en-US" sz="2400" b="1" dirty="0" smtClean="0"/>
              <a:t>lm/m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Lumen per square meter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/>
              <a:t>Metric unit of light </a:t>
            </a:r>
            <a:r>
              <a:rPr lang="en-US" sz="2400" dirty="0" err="1"/>
              <a:t>lux</a:t>
            </a:r>
            <a:r>
              <a:rPr lang="en-US" sz="2400" dirty="0"/>
              <a:t> (lx) =one lm/m</a:t>
            </a:r>
            <a:r>
              <a:rPr lang="en-US" sz="2400" baseline="30000" dirty="0"/>
              <a:t>2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			I ft-c=10.76 lx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Full sunlight is summer is about 10,000 </a:t>
            </a:r>
            <a:r>
              <a:rPr lang="en-US" sz="1800" dirty="0" smtClean="0"/>
              <a:t>ft-c or 10,8000 lux</a:t>
            </a:r>
            <a:endParaRPr lang="en-US" sz="1800" dirty="0"/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Full moonlight is 1/50 ft-c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/>
              <a:t>20 ft-c is enough for </a:t>
            </a:r>
            <a:r>
              <a:rPr lang="en-US" sz="1800" dirty="0" smtClean="0"/>
              <a:t>reading</a:t>
            </a:r>
            <a:endParaRPr lang="en-US" sz="1800" dirty="0"/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/>
              <a:t>40W florescent Tube </a:t>
            </a:r>
            <a:r>
              <a:rPr lang="en-US" sz="1800" dirty="0" smtClean="0"/>
              <a:t>emits  25 lx</a:t>
            </a:r>
            <a:endParaRPr lang="en-US" sz="1800" dirty="0"/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/>
              <a:t>Wide use ft-c &amp; lux (simple, low cost instruments 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7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Times New Roman"/>
              </a:rPr>
              <a:t>Radiant energy is measured and expressed variously. A light meter used to</a:t>
            </a:r>
          </a:p>
          <a:p>
            <a:r>
              <a:rPr lang="en-US" dirty="0">
                <a:latin typeface="Times New Roman"/>
              </a:rPr>
              <a:t>determine the proper exposure time for photography is familiar to all of us.</a:t>
            </a:r>
          </a:p>
          <a:p>
            <a:r>
              <a:rPr lang="en-US" dirty="0">
                <a:latin typeface="Times New Roman"/>
              </a:rPr>
              <a:t>A foot-candle (ft-c) is defined as the </a:t>
            </a:r>
            <a:r>
              <a:rPr lang="en-US" dirty="0" err="1">
                <a:latin typeface="Times New Roman"/>
              </a:rPr>
              <a:t>illuminance</a:t>
            </a:r>
            <a:r>
              <a:rPr lang="en-US" dirty="0">
                <a:latin typeface="Times New Roman"/>
              </a:rPr>
              <a:t> from a standard candle received</a:t>
            </a:r>
          </a:p>
          <a:p>
            <a:r>
              <a:rPr lang="en-US" dirty="0">
                <a:latin typeface="Times New Roman"/>
              </a:rPr>
              <a:t>on a one-foot square surface one foot from the candle. This has been</a:t>
            </a:r>
          </a:p>
          <a:p>
            <a:r>
              <a:rPr lang="en-US" dirty="0">
                <a:latin typeface="Times New Roman"/>
              </a:rPr>
              <a:t>replaced by a more reproducible reference unit, called one lumen (lm) per</a:t>
            </a:r>
          </a:p>
          <a:p>
            <a:r>
              <a:rPr lang="en-US" dirty="0">
                <a:latin typeface="Times New Roman"/>
              </a:rPr>
              <a:t>square foot. The metric unit of light is the lux (Ix), which is defined as one</a:t>
            </a:r>
          </a:p>
          <a:p>
            <a:r>
              <a:rPr lang="en-US" dirty="0">
                <a:latin typeface="Times New Roman"/>
              </a:rPr>
              <a:t>lumen per square meter. Thus, one ft-c equals 10.76 lux. A few examples</a:t>
            </a:r>
          </a:p>
          <a:p>
            <a:r>
              <a:rPr lang="en-US" dirty="0">
                <a:latin typeface="Times New Roman"/>
              </a:rPr>
              <a:t>from everyday life are: full sunlight at noon in summer is about 10,000 ft-c</a:t>
            </a:r>
          </a:p>
          <a:p>
            <a:r>
              <a:rPr lang="en-US" dirty="0">
                <a:latin typeface="Times New Roman"/>
              </a:rPr>
              <a:t>or 108,000 lux; full moonlight is about 1/50 ft-c. About 20 ft-c is considered</a:t>
            </a:r>
          </a:p>
          <a:p>
            <a:r>
              <a:rPr lang="en-US" dirty="0">
                <a:latin typeface="Times New Roman"/>
              </a:rPr>
              <a:t>adequate for </a:t>
            </a:r>
            <a:r>
              <a:rPr lang="en-US" sz="800" dirty="0" err="1">
                <a:latin typeface="HiddenHorzOCR"/>
              </a:rPr>
              <a:t>r~ading</a:t>
            </a:r>
            <a:r>
              <a:rPr lang="en-US" sz="800" dirty="0">
                <a:latin typeface="HiddenHorzOCR"/>
              </a:rPr>
              <a:t>; </a:t>
            </a:r>
            <a:r>
              <a:rPr lang="en-US" dirty="0">
                <a:latin typeface="Times New Roman"/>
              </a:rPr>
              <a:t>a 40W florescent tube emits about 25 lux.</a:t>
            </a:r>
          </a:p>
          <a:p>
            <a:r>
              <a:rPr lang="en-US" dirty="0">
                <a:latin typeface="Times New Roman"/>
              </a:rPr>
              <a:t>The ft-c and lux have been widely used by researchers because of the</a:t>
            </a:r>
          </a:p>
          <a:p>
            <a:r>
              <a:rPr lang="en-US" dirty="0">
                <a:latin typeface="Times New Roman"/>
              </a:rPr>
              <a:t>simplicity and availability of low-cost measuring instruments. The trend in</a:t>
            </a:r>
          </a:p>
          <a:p>
            <a:r>
              <a:rPr lang="en-US" dirty="0">
                <a:latin typeface="Times New Roman"/>
              </a:rPr>
              <a:t>agricultural research is to express </a:t>
            </a:r>
            <a:r>
              <a:rPr lang="en-US" sz="800" dirty="0" err="1">
                <a:latin typeface="HiddenHorzOCR"/>
              </a:rPr>
              <a:t>radi~nt</a:t>
            </a:r>
            <a:r>
              <a:rPr lang="en-US" sz="800" dirty="0">
                <a:latin typeface="HiddenHorzOCR"/>
              </a:rPr>
              <a:t> </a:t>
            </a:r>
            <a:r>
              <a:rPr lang="en-US" dirty="0">
                <a:latin typeface="Times New Roman"/>
              </a:rPr>
              <a:t>energy in terms of PAR, which is</a:t>
            </a:r>
          </a:p>
          <a:p>
            <a:r>
              <a:rPr lang="en-US" dirty="0">
                <a:latin typeface="Times New Roman"/>
              </a:rPr>
              <a:t>the part of the spectrum primarily absorbed by chlorophyll molecules. </a:t>
            </a:r>
            <a:r>
              <a:rPr lang="en-US" sz="2800" dirty="0">
                <a:latin typeface="Arial"/>
              </a:rPr>
              <a:t>It </a:t>
            </a:r>
            <a:r>
              <a:rPr lang="en-US" dirty="0">
                <a:latin typeface="Times New Roman"/>
              </a:rPr>
              <a:t>is</a:t>
            </a:r>
          </a:p>
          <a:p>
            <a:r>
              <a:rPr lang="en-US" dirty="0">
                <a:latin typeface="Times New Roman"/>
              </a:rPr>
              <a:t>measured by sensitive instruments and expressed in </a:t>
            </a:r>
            <a:r>
              <a:rPr lang="en-US" dirty="0" err="1">
                <a:latin typeface="Times New Roman"/>
              </a:rPr>
              <a:t>ffiicro-einsteins</a:t>
            </a:r>
            <a:r>
              <a:rPr lang="en-US" dirty="0">
                <a:latin typeface="Times New Roman"/>
              </a:rPr>
              <a:t> per</a:t>
            </a:r>
          </a:p>
          <a:p>
            <a:r>
              <a:rPr lang="en-US" dirty="0">
                <a:latin typeface="Times New Roman"/>
              </a:rPr>
              <a:t>square meter per second (!</a:t>
            </a:r>
            <a:r>
              <a:rPr lang="en-US" dirty="0" err="1">
                <a:latin typeface="Times New Roman"/>
              </a:rPr>
              <a:t>lE</a:t>
            </a:r>
            <a:r>
              <a:rPr lang="en-US" dirty="0">
                <a:latin typeface="Times New Roman"/>
              </a:rPr>
              <a:t> m-</a:t>
            </a:r>
            <a:r>
              <a:rPr lang="en-US" sz="2400" dirty="0">
                <a:latin typeface="Times New Roman"/>
              </a:rPr>
              <a:t>2 </a:t>
            </a:r>
            <a:r>
              <a:rPr lang="en-US" dirty="0">
                <a:latin typeface="Times New Roman"/>
              </a:rPr>
              <a:t>sec-I) in the wavelength range of</a:t>
            </a:r>
          </a:p>
          <a:p>
            <a:r>
              <a:rPr lang="en-US" dirty="0">
                <a:latin typeface="Times New Roman"/>
              </a:rPr>
              <a:t>400-700 nm. An </a:t>
            </a:r>
            <a:r>
              <a:rPr lang="en-US" dirty="0" err="1">
                <a:latin typeface="Times New Roman"/>
              </a:rPr>
              <a:t>einstein</a:t>
            </a:r>
            <a:r>
              <a:rPr lang="en-US" dirty="0">
                <a:latin typeface="Times New Roman"/>
              </a:rPr>
              <a:t> (E) is the energy in one mole, or Avogadro's</a:t>
            </a:r>
          </a:p>
          <a:p>
            <a:r>
              <a:rPr lang="en-US" dirty="0">
                <a:latin typeface="Times New Roman"/>
              </a:rPr>
              <a:t>number (6.02 x 10</a:t>
            </a:r>
            <a:r>
              <a:rPr lang="en-US" sz="800" dirty="0">
                <a:latin typeface="Times New Roman"/>
              </a:rPr>
              <a:t>23) </a:t>
            </a:r>
            <a:r>
              <a:rPr lang="en-US" dirty="0">
                <a:latin typeface="Times New Roman"/>
              </a:rPr>
              <a:t>of photons. In Pakistan, we are fortunate to have</a:t>
            </a:r>
          </a:p>
          <a:p>
            <a:r>
              <a:rPr lang="en-US" dirty="0">
                <a:latin typeface="Times New Roman"/>
              </a:rPr>
              <a:t>ample sunshine throughout the year. Light is never considered to be a</a:t>
            </a:r>
          </a:p>
          <a:p>
            <a:r>
              <a:rPr lang="en-US" dirty="0">
                <a:latin typeface="Times New Roman"/>
              </a:rPr>
              <a:t>limiting factor in the cultivation of horticultural crops in this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7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Responses to Light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812800" indent="-812800"/>
            <a:r>
              <a:rPr lang="en-US" b="1" dirty="0"/>
              <a:t>Photomorphogenic responses</a:t>
            </a:r>
            <a:r>
              <a:rPr lang="en-US" dirty="0"/>
              <a:t> </a:t>
            </a:r>
          </a:p>
          <a:p>
            <a:pPr marL="812800" indent="-812800"/>
            <a:r>
              <a:rPr lang="en-US" dirty="0" smtClean="0"/>
              <a:t>Photoperiodism</a:t>
            </a:r>
          </a:p>
          <a:p>
            <a:r>
              <a:rPr lang="en-US" dirty="0"/>
              <a:t>Photoperiodism is the developmental response </a:t>
            </a:r>
            <a:r>
              <a:rPr lang="en-US" dirty="0" smtClean="0"/>
              <a:t>of plants </a:t>
            </a:r>
            <a:r>
              <a:rPr lang="en-US" dirty="0"/>
              <a:t>to the relative lengths of light and dark periods. </a:t>
            </a:r>
            <a:endParaRPr lang="en-US" dirty="0" smtClean="0"/>
          </a:p>
          <a:p>
            <a:endParaRPr lang="en-US" dirty="0"/>
          </a:p>
          <a:p>
            <a:pPr marL="1168400" lvl="1" indent="-71120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Relative </a:t>
            </a:r>
            <a:r>
              <a:rPr lang="en-US" dirty="0"/>
              <a:t>length of light and dark effecting plant growth and development (bloom)</a:t>
            </a:r>
          </a:p>
        </p:txBody>
      </p:sp>
    </p:spTree>
    <p:extLst>
      <p:ext uri="{BB962C8B-B14F-4D97-AF65-F5344CB8AC3E}">
        <p14:creationId xmlns:p14="http://schemas.microsoft.com/office/powerpoint/2010/main" val="16571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en-US" sz="600" dirty="0">
                <a:solidFill>
                  <a:prstClr val="black"/>
                </a:solidFill>
                <a:latin typeface="Arial"/>
              </a:rPr>
              <a:t>, \\\</a:t>
            </a:r>
            <a:endParaRPr lang="en-US" sz="2200" dirty="0">
              <a:solidFill>
                <a:prstClr val="black"/>
              </a:solidFill>
            </a:endParaRPr>
          </a:p>
          <a:p>
            <a:pPr marL="1879600" lvl="3" indent="-508000">
              <a:buClr>
                <a:prstClr val="black"/>
              </a:buClr>
              <a:buFont typeface="Wingdings" pitchFamily="2" charset="2"/>
              <a:buAutoNum type="romanUcPeriod"/>
            </a:pPr>
            <a:r>
              <a:rPr lang="en-US" sz="1400" dirty="0">
                <a:solidFill>
                  <a:prstClr val="black"/>
                </a:solidFill>
              </a:rPr>
              <a:t>Flowering </a:t>
            </a:r>
          </a:p>
          <a:p>
            <a:pPr marL="1879600" lvl="3" indent="-508000">
              <a:buClr>
                <a:prstClr val="black"/>
              </a:buClr>
              <a:buFont typeface="Wingdings" pitchFamily="2" charset="2"/>
              <a:buAutoNum type="romanUcPeriod"/>
            </a:pPr>
            <a:r>
              <a:rPr lang="en-US" sz="1400" dirty="0">
                <a:solidFill>
                  <a:prstClr val="black"/>
                </a:solidFill>
              </a:rPr>
              <a:t>Tuber/bulb formation </a:t>
            </a:r>
          </a:p>
          <a:p>
            <a:pPr marL="1879600" lvl="3" indent="-508000">
              <a:buClr>
                <a:prstClr val="black"/>
              </a:buClr>
              <a:buFont typeface="Wingdings" pitchFamily="2" charset="2"/>
              <a:buAutoNum type="romanUcPeriod"/>
            </a:pPr>
            <a:r>
              <a:rPr lang="en-US" sz="1400" dirty="0">
                <a:solidFill>
                  <a:prstClr val="black"/>
                </a:solidFill>
              </a:rPr>
              <a:t>Dormancy/rest period</a:t>
            </a:r>
          </a:p>
          <a:p>
            <a:pPr marL="1168400" lvl="1" indent="-711200">
              <a:buClr>
                <a:prstClr val="black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Relative length of light and dark effecting plant growth and development (bloom)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953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Horticulture?</vt:lpstr>
      <vt:lpstr>Plant Environment</vt:lpstr>
      <vt:lpstr>Plant Environment</vt:lpstr>
      <vt:lpstr>Light</vt:lpstr>
      <vt:lpstr>Definitions </vt:lpstr>
      <vt:lpstr>Light Measurement </vt:lpstr>
      <vt:lpstr>PowerPoint Presentation</vt:lpstr>
      <vt:lpstr>Plant Responses to Light</vt:lpstr>
      <vt:lpstr>PowerPoint Presentation</vt:lpstr>
      <vt:lpstr>Flowering </vt:lpstr>
      <vt:lpstr>Tuber and bulb formation</vt:lpstr>
      <vt:lpstr>Bud dormancy</vt:lpstr>
      <vt:lpstr>Transpiration</vt:lpstr>
      <vt:lpstr>PowerPoint Presentation</vt:lpstr>
      <vt:lpstr>Seed germination </vt:lpstr>
      <vt:lpstr>Phototropism</vt:lpstr>
      <vt:lpstr>Transpiration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7</cp:revision>
  <dcterms:created xsi:type="dcterms:W3CDTF">2020-04-16T15:20:31Z</dcterms:created>
  <dcterms:modified xsi:type="dcterms:W3CDTF">2020-04-17T15:36:16Z</dcterms:modified>
</cp:coreProperties>
</file>