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85" r:id="rId5"/>
    <p:sldId id="286" r:id="rId6"/>
    <p:sldId id="287" r:id="rId7"/>
    <p:sldId id="288" r:id="rId8"/>
    <p:sldId id="289" r:id="rId9"/>
    <p:sldId id="290" r:id="rId10"/>
    <p:sldId id="291" r:id="rId11"/>
    <p:sldId id="292" r:id="rId12"/>
    <p:sldId id="293"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349010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C25F8-FA82-4AE8-8AB3-2C76034BC4BF}"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246467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93241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2985594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3679131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EC25F8-FA82-4AE8-8AB3-2C76034BC4BF}"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104003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EC25F8-FA82-4AE8-8AB3-2C76034BC4BF}" type="datetimeFigureOut">
              <a:rPr lang="en-US" smtClean="0"/>
              <a:t>5/3/2020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82728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792686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4931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402620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C25F8-FA82-4AE8-8AB3-2C76034BC4BF}"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201473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EC25F8-FA82-4AE8-8AB3-2C76034BC4BF}"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121508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EC25F8-FA82-4AE8-8AB3-2C76034BC4BF}"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32611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EC25F8-FA82-4AE8-8AB3-2C76034BC4BF}"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28170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C25F8-FA82-4AE8-8AB3-2C76034BC4BF}"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329091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C25F8-FA82-4AE8-8AB3-2C76034BC4BF}"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3720066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C25F8-FA82-4AE8-8AB3-2C76034BC4BF}"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EC58C58-CB95-4E5B-AD8D-394C57F48BE0}" type="slidenum">
              <a:rPr lang="en-US" smtClean="0"/>
              <a:t>‹#›</a:t>
            </a:fld>
            <a:endParaRPr lang="en-US"/>
          </a:p>
        </p:txBody>
      </p:sp>
    </p:spTree>
    <p:extLst>
      <p:ext uri="{BB962C8B-B14F-4D97-AF65-F5344CB8AC3E}">
        <p14:creationId xmlns:p14="http://schemas.microsoft.com/office/powerpoint/2010/main" val="401879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EC25F8-FA82-4AE8-8AB3-2C76034BC4BF}" type="datetimeFigureOut">
              <a:rPr lang="en-US" smtClean="0"/>
              <a:t>5/3/2020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EC58C58-CB95-4E5B-AD8D-394C57F48BE0}" type="slidenum">
              <a:rPr lang="en-US" smtClean="0"/>
              <a:t>‹#›</a:t>
            </a:fld>
            <a:endParaRPr lang="en-US"/>
          </a:p>
        </p:txBody>
      </p:sp>
    </p:spTree>
    <p:extLst>
      <p:ext uri="{BB962C8B-B14F-4D97-AF65-F5344CB8AC3E}">
        <p14:creationId xmlns:p14="http://schemas.microsoft.com/office/powerpoint/2010/main" val="2035786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Product Photography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1475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Shadow</a:t>
            </a:r>
            <a:br>
              <a:rPr lang="en-US" b="1" dirty="0"/>
            </a:br>
            <a:endParaRPr lang="en-US" dirty="0"/>
          </a:p>
        </p:txBody>
      </p:sp>
      <p:sp>
        <p:nvSpPr>
          <p:cNvPr id="3" name="Content Placeholder 2"/>
          <p:cNvSpPr>
            <a:spLocks noGrp="1"/>
          </p:cNvSpPr>
          <p:nvPr>
            <p:ph idx="1"/>
          </p:nvPr>
        </p:nvSpPr>
        <p:spPr/>
        <p:txBody>
          <a:bodyPr>
            <a:normAutofit/>
          </a:bodyPr>
          <a:lstStyle/>
          <a:p>
            <a:pPr fontAlgn="base"/>
            <a:r>
              <a:rPr lang="en-US" sz="2400" dirty="0">
                <a:latin typeface="Times New Roman" panose="02020603050405020304" pitchFamily="18" charset="0"/>
                <a:cs typeface="Times New Roman" panose="02020603050405020304" pitchFamily="18" charset="0"/>
              </a:rPr>
              <a:t>If there is light, there should be shadow because it complements light. The light produces tints and the shadow give shades and this is important to create good color value.</a:t>
            </a:r>
          </a:p>
          <a:p>
            <a:pPr fontAlgn="base"/>
            <a:r>
              <a:rPr lang="en-US" sz="2400" dirty="0">
                <a:latin typeface="Times New Roman" panose="02020603050405020304" pitchFamily="18" charset="0"/>
                <a:cs typeface="Times New Roman" panose="02020603050405020304" pitchFamily="18" charset="0"/>
              </a:rPr>
              <a:t>The cast shadow of your product can also help harmonized the product with its background. If you are not satisfied the natural cast shadow, you can create an artificial shadow with Photoshop.</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855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Sharpness</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Your product’s photo should as sharp as how you target higher sales. The blurry </a:t>
            </a:r>
            <a:r>
              <a:rPr lang="en-US" sz="2400" b="1" dirty="0">
                <a:solidFill>
                  <a:schemeClr val="tx1"/>
                </a:solidFill>
                <a:latin typeface="Times New Roman" panose="02020603050405020304" pitchFamily="18" charset="0"/>
                <a:cs typeface="Times New Roman" panose="02020603050405020304" pitchFamily="18" charset="0"/>
              </a:rPr>
              <a:t>Circles of </a:t>
            </a:r>
            <a:r>
              <a:rPr lang="en-US" sz="2400" b="1" dirty="0" smtClean="0">
                <a:solidFill>
                  <a:schemeClr val="tx1"/>
                </a:solidFill>
                <a:latin typeface="Times New Roman" panose="02020603050405020304" pitchFamily="18" charset="0"/>
                <a:cs typeface="Times New Roman" panose="02020603050405020304" pitchFamily="18" charset="0"/>
              </a:rPr>
              <a:t>Confusion</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produced </a:t>
            </a:r>
            <a:r>
              <a:rPr lang="en-US" sz="2400" dirty="0">
                <a:solidFill>
                  <a:schemeClr val="tx1"/>
                </a:solidFill>
                <a:latin typeface="Times New Roman" panose="02020603050405020304" pitchFamily="18" charset="0"/>
                <a:cs typeface="Times New Roman" panose="02020603050405020304" pitchFamily="18" charset="0"/>
              </a:rPr>
              <a:t>by wide-open aperture is different from the blur as result of a camera shake. If you cannot control your hand steady, use tripod and remote shutter release device. If the latter is not available, use the timer of your camera to release shutter.</a:t>
            </a:r>
          </a:p>
        </p:txBody>
      </p:sp>
    </p:spTree>
    <p:extLst>
      <p:ext uri="{BB962C8B-B14F-4D97-AF65-F5344CB8AC3E}">
        <p14:creationId xmlns:p14="http://schemas.microsoft.com/office/powerpoint/2010/main" val="372423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32143" y="958867"/>
            <a:ext cx="5803627" cy="5803627"/>
          </a:xfrm>
        </p:spPr>
      </p:pic>
    </p:spTree>
    <p:extLst>
      <p:ext uri="{BB962C8B-B14F-4D97-AF65-F5344CB8AC3E}">
        <p14:creationId xmlns:p14="http://schemas.microsoft.com/office/powerpoint/2010/main" val="173996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737" y="253336"/>
            <a:ext cx="9405266" cy="6339080"/>
          </a:xfrm>
        </p:spPr>
      </p:pic>
    </p:spTree>
    <p:extLst>
      <p:ext uri="{BB962C8B-B14F-4D97-AF65-F5344CB8AC3E}">
        <p14:creationId xmlns:p14="http://schemas.microsoft.com/office/powerpoint/2010/main" val="3988868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012" y="365125"/>
            <a:ext cx="9101926" cy="6067951"/>
          </a:xfrm>
        </p:spPr>
      </p:pic>
    </p:spTree>
    <p:extLst>
      <p:ext uri="{BB962C8B-B14F-4D97-AF65-F5344CB8AC3E}">
        <p14:creationId xmlns:p14="http://schemas.microsoft.com/office/powerpoint/2010/main" val="695117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756" y="850005"/>
            <a:ext cx="11082488" cy="5584535"/>
          </a:xfrm>
        </p:spPr>
      </p:pic>
    </p:spTree>
    <p:extLst>
      <p:ext uri="{BB962C8B-B14F-4D97-AF65-F5344CB8AC3E}">
        <p14:creationId xmlns:p14="http://schemas.microsoft.com/office/powerpoint/2010/main" val="4128936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3358" y="719821"/>
            <a:ext cx="3915640" cy="5869268"/>
          </a:xfrm>
        </p:spPr>
      </p:pic>
    </p:spTree>
    <p:extLst>
      <p:ext uri="{BB962C8B-B14F-4D97-AF65-F5344CB8AC3E}">
        <p14:creationId xmlns:p14="http://schemas.microsoft.com/office/powerpoint/2010/main" val="1110465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14414" y="323652"/>
            <a:ext cx="5792997" cy="6136649"/>
          </a:xfrm>
        </p:spPr>
      </p:pic>
    </p:spTree>
    <p:extLst>
      <p:ext uri="{BB962C8B-B14F-4D97-AF65-F5344CB8AC3E}">
        <p14:creationId xmlns:p14="http://schemas.microsoft.com/office/powerpoint/2010/main" val="303859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832" y="455277"/>
            <a:ext cx="9514040" cy="5811838"/>
          </a:xfrm>
        </p:spPr>
      </p:pic>
    </p:spTree>
    <p:extLst>
      <p:ext uri="{BB962C8B-B14F-4D97-AF65-F5344CB8AC3E}">
        <p14:creationId xmlns:p14="http://schemas.microsoft.com/office/powerpoint/2010/main" val="3674697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9205" y="1690688"/>
            <a:ext cx="11055049" cy="4153693"/>
          </a:xfrm>
        </p:spPr>
      </p:pic>
    </p:spTree>
    <p:extLst>
      <p:ext uri="{BB962C8B-B14F-4D97-AF65-F5344CB8AC3E}">
        <p14:creationId xmlns:p14="http://schemas.microsoft.com/office/powerpoint/2010/main" val="1784296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fontAlgn="base"/>
            <a:r>
              <a:rPr lang="en-US" sz="2400" dirty="0">
                <a:latin typeface="Times New Roman" panose="02020603050405020304" pitchFamily="18" charset="0"/>
                <a:cs typeface="Times New Roman" panose="02020603050405020304" pitchFamily="18" charset="0"/>
              </a:rPr>
              <a:t>In product photography, your product is the star. Every aspect on this field should</a:t>
            </a:r>
            <a:r>
              <a:rPr lang="en-US" sz="2400" b="1" dirty="0">
                <a:latin typeface="Times New Roman" panose="02020603050405020304" pitchFamily="18" charset="0"/>
                <a:cs typeface="Times New Roman" panose="02020603050405020304" pitchFamily="18" charset="0"/>
              </a:rPr>
              <a:t> focus on how to photograph your product to make sales</a:t>
            </a:r>
            <a:r>
              <a:rPr lang="en-US" sz="2400" dirty="0">
                <a:latin typeface="Times New Roman" panose="02020603050405020304" pitchFamily="18" charset="0"/>
                <a:cs typeface="Times New Roman" panose="02020603050405020304" pitchFamily="18" charset="0"/>
              </a:rPr>
              <a:t>. In which, the photo alone could cast out “buy me” message. The elements of Product Photography will help you achieve that purpose.</a:t>
            </a:r>
          </a:p>
          <a:p>
            <a:pPr fontAlgn="base"/>
            <a:r>
              <a:rPr lang="en-US" sz="2400" dirty="0">
                <a:latin typeface="Times New Roman" panose="02020603050405020304" pitchFamily="18" charset="0"/>
                <a:cs typeface="Times New Roman" panose="02020603050405020304" pitchFamily="18" charset="0"/>
              </a:rPr>
              <a:t>The basic Rules of Composition that are applied in the other fields of Photography are also used in Product Photography though there are few variations depending on the style and the taste of a photographer</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933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2586" y="126170"/>
            <a:ext cx="8912180" cy="6553075"/>
          </a:xfrm>
        </p:spPr>
      </p:pic>
    </p:spTree>
    <p:extLst>
      <p:ext uri="{BB962C8B-B14F-4D97-AF65-F5344CB8AC3E}">
        <p14:creationId xmlns:p14="http://schemas.microsoft.com/office/powerpoint/2010/main" val="147096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5549" y="159097"/>
            <a:ext cx="6460901" cy="6460901"/>
          </a:xfrm>
        </p:spPr>
      </p:pic>
    </p:spTree>
    <p:extLst>
      <p:ext uri="{BB962C8B-B14F-4D97-AF65-F5344CB8AC3E}">
        <p14:creationId xmlns:p14="http://schemas.microsoft.com/office/powerpoint/2010/main" val="18361630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0176" y="220541"/>
            <a:ext cx="8408831" cy="6306623"/>
          </a:xfrm>
        </p:spPr>
      </p:pic>
    </p:spTree>
    <p:extLst>
      <p:ext uri="{BB962C8B-B14F-4D97-AF65-F5344CB8AC3E}">
        <p14:creationId xmlns:p14="http://schemas.microsoft.com/office/powerpoint/2010/main" val="1422063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9410" y="142933"/>
            <a:ext cx="8018679" cy="6536308"/>
          </a:xfrm>
        </p:spPr>
      </p:pic>
    </p:spTree>
    <p:extLst>
      <p:ext uri="{BB962C8B-B14F-4D97-AF65-F5344CB8AC3E}">
        <p14:creationId xmlns:p14="http://schemas.microsoft.com/office/powerpoint/2010/main" val="30907969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8198" y="233771"/>
            <a:ext cx="6800044" cy="6453376"/>
          </a:xfrm>
        </p:spPr>
      </p:pic>
    </p:spTree>
    <p:extLst>
      <p:ext uri="{BB962C8B-B14F-4D97-AF65-F5344CB8AC3E}">
        <p14:creationId xmlns:p14="http://schemas.microsoft.com/office/powerpoint/2010/main" val="504898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7296" y="141260"/>
            <a:ext cx="5048518" cy="6546787"/>
          </a:xfrm>
        </p:spPr>
      </p:pic>
    </p:spTree>
    <p:extLst>
      <p:ext uri="{BB962C8B-B14F-4D97-AF65-F5344CB8AC3E}">
        <p14:creationId xmlns:p14="http://schemas.microsoft.com/office/powerpoint/2010/main" val="4059705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653" y="331247"/>
            <a:ext cx="9627558" cy="6146825"/>
          </a:xfrm>
        </p:spPr>
      </p:pic>
    </p:spTree>
    <p:extLst>
      <p:ext uri="{BB962C8B-B14F-4D97-AF65-F5344CB8AC3E}">
        <p14:creationId xmlns:p14="http://schemas.microsoft.com/office/powerpoint/2010/main" val="160821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9556" y="365012"/>
            <a:ext cx="9499242" cy="6335995"/>
          </a:xfrm>
        </p:spPr>
      </p:pic>
    </p:spTree>
    <p:extLst>
      <p:ext uri="{BB962C8B-B14F-4D97-AF65-F5344CB8AC3E}">
        <p14:creationId xmlns:p14="http://schemas.microsoft.com/office/powerpoint/2010/main" val="3351164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1224" y="100190"/>
            <a:ext cx="8465788" cy="6651691"/>
          </a:xfrm>
        </p:spPr>
      </p:pic>
    </p:spTree>
    <p:extLst>
      <p:ext uri="{BB962C8B-B14F-4D97-AF65-F5344CB8AC3E}">
        <p14:creationId xmlns:p14="http://schemas.microsoft.com/office/powerpoint/2010/main" val="3137489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447" y="264711"/>
            <a:ext cx="9336109" cy="6241856"/>
          </a:xfrm>
        </p:spPr>
      </p:pic>
    </p:spTree>
    <p:extLst>
      <p:ext uri="{BB962C8B-B14F-4D97-AF65-F5344CB8AC3E}">
        <p14:creationId xmlns:p14="http://schemas.microsoft.com/office/powerpoint/2010/main" val="2230888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b="1" dirty="0">
                <a:latin typeface="Times New Roman" panose="02020603050405020304" pitchFamily="18" charset="0"/>
                <a:cs typeface="Times New Roman" panose="02020603050405020304" pitchFamily="18" charset="0"/>
              </a:rPr>
              <a:t>The key elements of Product Photography are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1. </a:t>
            </a:r>
            <a:r>
              <a:rPr lang="en-US" sz="2000" b="1" i="1" dirty="0" smtClean="0">
                <a:latin typeface="Times New Roman" panose="02020603050405020304" pitchFamily="18" charset="0"/>
                <a:cs typeface="Times New Roman" panose="02020603050405020304" pitchFamily="18" charset="0"/>
              </a:rPr>
              <a:t>Background</a:t>
            </a:r>
            <a:r>
              <a:rPr lang="en-US" sz="2000" b="1" i="1" dirty="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2.Depth </a:t>
            </a:r>
            <a:r>
              <a:rPr lang="en-US" sz="2000" b="1" i="1" dirty="0">
                <a:latin typeface="Times New Roman" panose="02020603050405020304" pitchFamily="18" charset="0"/>
                <a:cs typeface="Times New Roman" panose="02020603050405020304" pitchFamily="18" charset="0"/>
              </a:rPr>
              <a:t>of </a:t>
            </a:r>
            <a:r>
              <a:rPr lang="en-US" sz="2000" b="1" i="1" dirty="0" smtClean="0">
                <a:latin typeface="Times New Roman" panose="02020603050405020304" pitchFamily="18" charset="0"/>
                <a:cs typeface="Times New Roman" panose="02020603050405020304" pitchFamily="18" charset="0"/>
              </a:rPr>
              <a:t>Field </a:t>
            </a:r>
          </a:p>
          <a:p>
            <a:r>
              <a:rPr lang="en-US" sz="2000" b="1" i="1" dirty="0" smtClean="0">
                <a:latin typeface="Times New Roman" panose="02020603050405020304" pitchFamily="18" charset="0"/>
                <a:cs typeface="Times New Roman" panose="02020603050405020304" pitchFamily="18" charset="0"/>
              </a:rPr>
              <a:t>3.Lighting</a:t>
            </a:r>
            <a:r>
              <a:rPr lang="en-US" sz="2000" b="1" i="1" dirty="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4.Props</a:t>
            </a:r>
            <a:r>
              <a:rPr lang="en-US" sz="2000" b="1" i="1" dirty="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5.Reflection</a:t>
            </a:r>
            <a:r>
              <a:rPr lang="en-US" sz="2000" b="1" i="1" dirty="0">
                <a:latin typeface="Times New Roman" panose="02020603050405020304" pitchFamily="18" charset="0"/>
                <a:cs typeface="Times New Roman" panose="02020603050405020304" pitchFamily="18" charset="0"/>
              </a:rPr>
              <a:t>, </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6.Shadow </a:t>
            </a:r>
            <a:r>
              <a:rPr lang="en-US" sz="2000" b="1" i="1" dirty="0">
                <a:latin typeface="Times New Roman" panose="02020603050405020304" pitchFamily="18" charset="0"/>
                <a:cs typeface="Times New Roman" panose="02020603050405020304" pitchFamily="18" charset="0"/>
              </a:rPr>
              <a:t>and </a:t>
            </a:r>
            <a:endParaRPr lang="en-US" sz="2000" b="1" i="1" dirty="0" smtClean="0">
              <a:latin typeface="Times New Roman" panose="02020603050405020304" pitchFamily="18" charset="0"/>
              <a:cs typeface="Times New Roman" panose="02020603050405020304" pitchFamily="18" charset="0"/>
            </a:endParaRPr>
          </a:p>
          <a:p>
            <a:r>
              <a:rPr lang="en-US" sz="2000" b="1" i="1" dirty="0" smtClean="0">
                <a:latin typeface="Times New Roman" panose="02020603050405020304" pitchFamily="18" charset="0"/>
                <a:cs typeface="Times New Roman" panose="02020603050405020304" pitchFamily="18" charset="0"/>
              </a:rPr>
              <a:t>7.Sharpness</a:t>
            </a:r>
            <a:r>
              <a:rPr lang="en-US" sz="2000" b="1" i="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400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634" y="244699"/>
            <a:ext cx="10846173" cy="6192179"/>
          </a:xfrm>
        </p:spPr>
      </p:pic>
    </p:spTree>
    <p:extLst>
      <p:ext uri="{BB962C8B-B14F-4D97-AF65-F5344CB8AC3E}">
        <p14:creationId xmlns:p14="http://schemas.microsoft.com/office/powerpoint/2010/main" val="4085674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0234" y="488602"/>
            <a:ext cx="5851532" cy="6216394"/>
          </a:xfrm>
        </p:spPr>
      </p:pic>
    </p:spTree>
    <p:extLst>
      <p:ext uri="{BB962C8B-B14F-4D97-AF65-F5344CB8AC3E}">
        <p14:creationId xmlns:p14="http://schemas.microsoft.com/office/powerpoint/2010/main" val="4698944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59373" y="365125"/>
            <a:ext cx="6673254" cy="6269172"/>
          </a:xfrm>
        </p:spPr>
      </p:pic>
    </p:spTree>
    <p:extLst>
      <p:ext uri="{BB962C8B-B14F-4D97-AF65-F5344CB8AC3E}">
        <p14:creationId xmlns:p14="http://schemas.microsoft.com/office/powerpoint/2010/main" val="3290998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662" y="536877"/>
            <a:ext cx="4094908" cy="6142362"/>
          </a:xfrm>
        </p:spPr>
      </p:pic>
    </p:spTree>
    <p:extLst>
      <p:ext uri="{BB962C8B-B14F-4D97-AF65-F5344CB8AC3E}">
        <p14:creationId xmlns:p14="http://schemas.microsoft.com/office/powerpoint/2010/main" val="4191379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5755" y="365125"/>
            <a:ext cx="7320489" cy="6150237"/>
          </a:xfrm>
        </p:spPr>
      </p:pic>
    </p:spTree>
    <p:extLst>
      <p:ext uri="{BB962C8B-B14F-4D97-AF65-F5344CB8AC3E}">
        <p14:creationId xmlns:p14="http://schemas.microsoft.com/office/powerpoint/2010/main" val="1172998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687" y="365125"/>
            <a:ext cx="4294626" cy="6437134"/>
          </a:xfrm>
        </p:spPr>
      </p:pic>
    </p:spTree>
    <p:extLst>
      <p:ext uri="{BB962C8B-B14F-4D97-AF65-F5344CB8AC3E}">
        <p14:creationId xmlns:p14="http://schemas.microsoft.com/office/powerpoint/2010/main" val="478793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5047" y="365126"/>
            <a:ext cx="10698489" cy="6017900"/>
          </a:xfrm>
        </p:spPr>
      </p:pic>
    </p:spTree>
    <p:extLst>
      <p:ext uri="{BB962C8B-B14F-4D97-AF65-F5344CB8AC3E}">
        <p14:creationId xmlns:p14="http://schemas.microsoft.com/office/powerpoint/2010/main" val="2858569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326" y="811370"/>
            <a:ext cx="10801348" cy="5442867"/>
          </a:xfrm>
        </p:spPr>
      </p:pic>
    </p:spTree>
    <p:extLst>
      <p:ext uri="{BB962C8B-B14F-4D97-AF65-F5344CB8AC3E}">
        <p14:creationId xmlns:p14="http://schemas.microsoft.com/office/powerpoint/2010/main" val="148232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9871" y="574494"/>
            <a:ext cx="4473285" cy="5950200"/>
          </a:xfrm>
        </p:spPr>
      </p:pic>
    </p:spTree>
    <p:extLst>
      <p:ext uri="{BB962C8B-B14F-4D97-AF65-F5344CB8AC3E}">
        <p14:creationId xmlns:p14="http://schemas.microsoft.com/office/powerpoint/2010/main" val="3105107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8850" y="511118"/>
            <a:ext cx="8474299" cy="5610914"/>
          </a:xfrm>
        </p:spPr>
      </p:pic>
    </p:spTree>
    <p:extLst>
      <p:ext uri="{BB962C8B-B14F-4D97-AF65-F5344CB8AC3E}">
        <p14:creationId xmlns:p14="http://schemas.microsoft.com/office/powerpoint/2010/main" val="2925244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Background</a:t>
            </a:r>
            <a:br>
              <a:rPr lang="en-US" b="1" dirty="0"/>
            </a:br>
            <a:endParaRPr lang="en-US" dirty="0"/>
          </a:p>
        </p:txBody>
      </p:sp>
      <p:sp>
        <p:nvSpPr>
          <p:cNvPr id="3" name="Content Placeholder 2"/>
          <p:cNvSpPr>
            <a:spLocks noGrp="1"/>
          </p:cNvSpPr>
          <p:nvPr>
            <p:ph idx="1"/>
          </p:nvPr>
        </p:nvSpPr>
        <p:spPr/>
        <p:txBody>
          <a:bodyPr>
            <a:noAutofit/>
          </a:bodyPr>
          <a:lstStyle/>
          <a:p>
            <a:pPr fontAlgn="base"/>
            <a:r>
              <a:rPr lang="en-US" sz="2400" dirty="0">
                <a:solidFill>
                  <a:schemeClr val="tx1"/>
                </a:solidFill>
                <a:latin typeface="Times New Roman" panose="02020603050405020304" pitchFamily="18" charset="0"/>
                <a:cs typeface="Times New Roman" panose="02020603050405020304" pitchFamily="18" charset="0"/>
              </a:rPr>
              <a:t>A seamless white background is commonly used when the photo is to be used for online stores. In this case, post processing is highly recommended to get an absolute white by adjusting the right level of whiteness in Photoshop. However, if you really need to use colorful background, make sure that it will complement to your product and will help your product to pop up.</a:t>
            </a:r>
          </a:p>
          <a:p>
            <a:pPr fontAlgn="base"/>
            <a:r>
              <a:rPr lang="en-US" sz="2400" dirty="0">
                <a:solidFill>
                  <a:schemeClr val="tx1"/>
                </a:solidFill>
                <a:latin typeface="Times New Roman" panose="02020603050405020304" pitchFamily="18" charset="0"/>
                <a:cs typeface="Times New Roman" panose="02020603050405020304" pitchFamily="18" charset="0"/>
              </a:rPr>
              <a:t>Choosing the right background is also essentially especial in photographing crystals. Since crystals are clear, graduated or colorful backgrounds are preferred than plain white.</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8429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4904" y="365125"/>
            <a:ext cx="9268085" cy="6181812"/>
          </a:xfrm>
        </p:spPr>
      </p:pic>
    </p:spTree>
    <p:extLst>
      <p:ext uri="{BB962C8B-B14F-4D97-AF65-F5344CB8AC3E}">
        <p14:creationId xmlns:p14="http://schemas.microsoft.com/office/powerpoint/2010/main" val="2871533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310" y="365125"/>
            <a:ext cx="9456581" cy="6304387"/>
          </a:xfrm>
        </p:spPr>
      </p:pic>
    </p:spTree>
    <p:extLst>
      <p:ext uri="{BB962C8B-B14F-4D97-AF65-F5344CB8AC3E}">
        <p14:creationId xmlns:p14="http://schemas.microsoft.com/office/powerpoint/2010/main" val="3913450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9511" y="365125"/>
            <a:ext cx="9172978" cy="6118377"/>
          </a:xfrm>
        </p:spPr>
      </p:pic>
    </p:spTree>
    <p:extLst>
      <p:ext uri="{BB962C8B-B14F-4D97-AF65-F5344CB8AC3E}">
        <p14:creationId xmlns:p14="http://schemas.microsoft.com/office/powerpoint/2010/main" val="1961062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0260" y="626865"/>
            <a:ext cx="9151479" cy="6072276"/>
          </a:xfrm>
        </p:spPr>
      </p:pic>
    </p:spTree>
    <p:extLst>
      <p:ext uri="{BB962C8B-B14F-4D97-AF65-F5344CB8AC3E}">
        <p14:creationId xmlns:p14="http://schemas.microsoft.com/office/powerpoint/2010/main" val="17195132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6231" y="122556"/>
            <a:ext cx="5318975" cy="6735443"/>
          </a:xfrm>
        </p:spPr>
      </p:pic>
    </p:spTree>
    <p:extLst>
      <p:ext uri="{BB962C8B-B14F-4D97-AF65-F5344CB8AC3E}">
        <p14:creationId xmlns:p14="http://schemas.microsoft.com/office/powerpoint/2010/main" val="2691674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2755" y="470592"/>
            <a:ext cx="4541144" cy="6215210"/>
          </a:xfrm>
        </p:spPr>
      </p:pic>
    </p:spTree>
    <p:extLst>
      <p:ext uri="{BB962C8B-B14F-4D97-AF65-F5344CB8AC3E}">
        <p14:creationId xmlns:p14="http://schemas.microsoft.com/office/powerpoint/2010/main" val="3885285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8502" y="475986"/>
            <a:ext cx="7434061" cy="5887776"/>
          </a:xfrm>
        </p:spPr>
      </p:pic>
    </p:spTree>
    <p:extLst>
      <p:ext uri="{BB962C8B-B14F-4D97-AF65-F5344CB8AC3E}">
        <p14:creationId xmlns:p14="http://schemas.microsoft.com/office/powerpoint/2010/main" val="2974312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9871" y="468156"/>
            <a:ext cx="5932062" cy="5881790"/>
          </a:xfrm>
        </p:spPr>
      </p:pic>
    </p:spTree>
    <p:extLst>
      <p:ext uri="{BB962C8B-B14F-4D97-AF65-F5344CB8AC3E}">
        <p14:creationId xmlns:p14="http://schemas.microsoft.com/office/powerpoint/2010/main" val="3154296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6383" y="365125"/>
            <a:ext cx="6138125" cy="6060098"/>
          </a:xfrm>
        </p:spPr>
      </p:pic>
    </p:spTree>
    <p:extLst>
      <p:ext uri="{BB962C8B-B14F-4D97-AF65-F5344CB8AC3E}">
        <p14:creationId xmlns:p14="http://schemas.microsoft.com/office/powerpoint/2010/main" val="3750782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3073" y="159097"/>
            <a:ext cx="6485854" cy="6485854"/>
          </a:xfrm>
        </p:spPr>
      </p:pic>
    </p:spTree>
    <p:extLst>
      <p:ext uri="{BB962C8B-B14F-4D97-AF65-F5344CB8AC3E}">
        <p14:creationId xmlns:p14="http://schemas.microsoft.com/office/powerpoint/2010/main" val="3277976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Depth of Field</a:t>
            </a:r>
            <a:br>
              <a:rPr lang="en-US" b="1" dirty="0"/>
            </a:br>
            <a:endParaRPr lang="en-US" dirty="0"/>
          </a:p>
        </p:txBody>
      </p:sp>
      <p:sp>
        <p:nvSpPr>
          <p:cNvPr id="3" name="Content Placeholder 2"/>
          <p:cNvSpPr>
            <a:spLocks noGrp="1"/>
          </p:cNvSpPr>
          <p:nvPr>
            <p:ph idx="1"/>
          </p:nvPr>
        </p:nvSpPr>
        <p:spPr/>
        <p:txBody>
          <a:bodyPr/>
          <a:lstStyle/>
          <a:p>
            <a:pPr fontAlgn="base"/>
            <a:r>
              <a:rPr lang="en-US" sz="2400" dirty="0">
                <a:latin typeface="Times New Roman" panose="02020603050405020304" pitchFamily="18" charset="0"/>
                <a:cs typeface="Times New Roman" panose="02020603050405020304" pitchFamily="18" charset="0"/>
              </a:rPr>
              <a:t>This works best when you are working with patterned products like beads bracelet or food.</a:t>
            </a:r>
          </a:p>
          <a:p>
            <a:pPr fontAlgn="base"/>
            <a:r>
              <a:rPr lang="en-US" sz="2400" dirty="0">
                <a:latin typeface="Times New Roman" panose="02020603050405020304" pitchFamily="18" charset="0"/>
                <a:cs typeface="Times New Roman" panose="02020603050405020304" pitchFamily="18" charset="0"/>
              </a:rPr>
              <a:t>Set your DSLR (with Telephoto Lens if available) to Aperture priority with lowest possible value of f-stop then aim to focus only a part of your subject and leave the rest of the area blurry. This can add emphasis and interest to your photo. On the other hand, you can focus the whole product and let only the foreground and background blurry when you are having a location shot.</a:t>
            </a:r>
          </a:p>
          <a:p>
            <a:endParaRPr lang="en-US" dirty="0"/>
          </a:p>
        </p:txBody>
      </p:sp>
    </p:spTree>
    <p:extLst>
      <p:ext uri="{BB962C8B-B14F-4D97-AF65-F5344CB8AC3E}">
        <p14:creationId xmlns:p14="http://schemas.microsoft.com/office/powerpoint/2010/main" val="574176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0327" y="365125"/>
            <a:ext cx="4763573" cy="6359370"/>
          </a:xfrm>
        </p:spPr>
      </p:pic>
    </p:spTree>
    <p:extLst>
      <p:ext uri="{BB962C8B-B14F-4D97-AF65-F5344CB8AC3E}">
        <p14:creationId xmlns:p14="http://schemas.microsoft.com/office/powerpoint/2010/main" val="20142279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87144" y="522490"/>
            <a:ext cx="4894711" cy="6092354"/>
          </a:xfrm>
        </p:spPr>
      </p:pic>
    </p:spTree>
    <p:extLst>
      <p:ext uri="{BB962C8B-B14F-4D97-AF65-F5344CB8AC3E}">
        <p14:creationId xmlns:p14="http://schemas.microsoft.com/office/powerpoint/2010/main" val="41328614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348" y="496094"/>
            <a:ext cx="8521303" cy="5680869"/>
          </a:xfrm>
        </p:spPr>
      </p:pic>
    </p:spTree>
    <p:extLst>
      <p:ext uri="{BB962C8B-B14F-4D97-AF65-F5344CB8AC3E}">
        <p14:creationId xmlns:p14="http://schemas.microsoft.com/office/powerpoint/2010/main" val="14401909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9269" y="445954"/>
            <a:ext cx="4069008" cy="6103512"/>
          </a:xfrm>
        </p:spPr>
      </p:pic>
    </p:spTree>
    <p:extLst>
      <p:ext uri="{BB962C8B-B14F-4D97-AF65-F5344CB8AC3E}">
        <p14:creationId xmlns:p14="http://schemas.microsoft.com/office/powerpoint/2010/main" val="1460521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012" y="672106"/>
            <a:ext cx="7940824" cy="5955618"/>
          </a:xfrm>
        </p:spPr>
      </p:pic>
    </p:spTree>
    <p:extLst>
      <p:ext uri="{BB962C8B-B14F-4D97-AF65-F5344CB8AC3E}">
        <p14:creationId xmlns:p14="http://schemas.microsoft.com/office/powerpoint/2010/main" val="2501897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9602" y="905790"/>
            <a:ext cx="8032795" cy="5491511"/>
          </a:xfrm>
        </p:spPr>
      </p:pic>
    </p:spTree>
    <p:extLst>
      <p:ext uri="{BB962C8B-B14F-4D97-AF65-F5344CB8AC3E}">
        <p14:creationId xmlns:p14="http://schemas.microsoft.com/office/powerpoint/2010/main" val="17232133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966" y="172444"/>
            <a:ext cx="7639050" cy="6386246"/>
          </a:xfrm>
        </p:spPr>
      </p:pic>
    </p:spTree>
    <p:extLst>
      <p:ext uri="{BB962C8B-B14F-4D97-AF65-F5344CB8AC3E}">
        <p14:creationId xmlns:p14="http://schemas.microsoft.com/office/powerpoint/2010/main" val="16969633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0935" y="566505"/>
            <a:ext cx="4002779" cy="6177128"/>
          </a:xfrm>
        </p:spPr>
      </p:pic>
    </p:spTree>
    <p:extLst>
      <p:ext uri="{BB962C8B-B14F-4D97-AF65-F5344CB8AC3E}">
        <p14:creationId xmlns:p14="http://schemas.microsoft.com/office/powerpoint/2010/main" val="25361321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3803" y="603745"/>
            <a:ext cx="7137847" cy="5910137"/>
          </a:xfrm>
        </p:spPr>
      </p:pic>
    </p:spTree>
    <p:extLst>
      <p:ext uri="{BB962C8B-B14F-4D97-AF65-F5344CB8AC3E}">
        <p14:creationId xmlns:p14="http://schemas.microsoft.com/office/powerpoint/2010/main" val="23253587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955" y="858849"/>
            <a:ext cx="7760520" cy="5820390"/>
          </a:xfrm>
        </p:spPr>
      </p:pic>
    </p:spTree>
    <p:extLst>
      <p:ext uri="{BB962C8B-B14F-4D97-AF65-F5344CB8AC3E}">
        <p14:creationId xmlns:p14="http://schemas.microsoft.com/office/powerpoint/2010/main" val="259031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Lighting</a:t>
            </a:r>
            <a:br>
              <a:rPr lang="en-US" b="1" dirty="0"/>
            </a:br>
            <a:endParaRPr lang="en-US" dirty="0"/>
          </a:p>
        </p:txBody>
      </p:sp>
      <p:sp>
        <p:nvSpPr>
          <p:cNvPr id="3" name="Content Placeholder 2"/>
          <p:cNvSpPr>
            <a:spLocks noGrp="1"/>
          </p:cNvSpPr>
          <p:nvPr>
            <p:ph idx="1"/>
          </p:nvPr>
        </p:nvSpPr>
        <p:spPr/>
        <p:txBody>
          <a:bodyPr>
            <a:noAutofit/>
          </a:bodyPr>
          <a:lstStyle/>
          <a:p>
            <a:pPr fontAlgn="base"/>
            <a:r>
              <a:rPr lang="en-US" sz="2400" dirty="0">
                <a:solidFill>
                  <a:schemeClr val="tx1"/>
                </a:solidFill>
                <a:latin typeface="Times New Roman" panose="02020603050405020304" pitchFamily="18" charset="0"/>
                <a:cs typeface="Times New Roman" panose="02020603050405020304" pitchFamily="18" charset="0"/>
              </a:rPr>
              <a:t>This is the most important among the Key Elements. Take note that without light, photography is nothing, and Product Photography has meticulous lighting setups.</a:t>
            </a:r>
          </a:p>
          <a:p>
            <a:pPr fontAlgn="base"/>
            <a:r>
              <a:rPr lang="en-US" sz="2400" dirty="0">
                <a:solidFill>
                  <a:schemeClr val="tx1"/>
                </a:solidFill>
                <a:latin typeface="Times New Roman" panose="02020603050405020304" pitchFamily="18" charset="0"/>
                <a:cs typeface="Times New Roman" panose="02020603050405020304" pitchFamily="18" charset="0"/>
              </a:rPr>
              <a:t>There are particular products that need bottom lighting; there products that need more than three light source and there are products which only need back light. Generally, soft light is used.</a:t>
            </a:r>
          </a:p>
          <a:p>
            <a:pPr fontAlgn="base"/>
            <a:r>
              <a:rPr lang="en-US" sz="2400" dirty="0">
                <a:solidFill>
                  <a:schemeClr val="tx1"/>
                </a:solidFill>
                <a:latin typeface="Times New Roman" panose="02020603050405020304" pitchFamily="18" charset="0"/>
                <a:cs typeface="Times New Roman" panose="02020603050405020304" pitchFamily="18" charset="0"/>
              </a:rPr>
              <a:t>Therefore, if the most commonly used </a:t>
            </a:r>
            <a:r>
              <a:rPr lang="en-US" sz="2400" b="1" dirty="0">
                <a:solidFill>
                  <a:schemeClr val="tx1"/>
                </a:solidFill>
                <a:latin typeface="Times New Roman" panose="02020603050405020304" pitchFamily="18" charset="0"/>
                <a:cs typeface="Times New Roman" panose="02020603050405020304" pitchFamily="18" charset="0"/>
              </a:rPr>
              <a:t>Rembrandt Lighting</a:t>
            </a:r>
            <a:r>
              <a:rPr lang="en-US" sz="2400" dirty="0">
                <a:solidFill>
                  <a:schemeClr val="tx1"/>
                </a:solidFill>
                <a:latin typeface="Times New Roman" panose="02020603050405020304" pitchFamily="18" charset="0"/>
                <a:cs typeface="Times New Roman" panose="02020603050405020304" pitchFamily="18" charset="0"/>
              </a:rPr>
              <a:t> won’t give you the best product photo, then I devise you to use your own method of lighting. Just experiment.</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916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663" y="611211"/>
            <a:ext cx="4238647" cy="5977876"/>
          </a:xfrm>
        </p:spPr>
      </p:pic>
    </p:spTree>
    <p:extLst>
      <p:ext uri="{BB962C8B-B14F-4D97-AF65-F5344CB8AC3E}">
        <p14:creationId xmlns:p14="http://schemas.microsoft.com/office/powerpoint/2010/main" val="3118017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1087" y="805196"/>
            <a:ext cx="3877683" cy="5809649"/>
          </a:xfrm>
        </p:spPr>
      </p:pic>
    </p:spTree>
    <p:extLst>
      <p:ext uri="{BB962C8B-B14F-4D97-AF65-F5344CB8AC3E}">
        <p14:creationId xmlns:p14="http://schemas.microsoft.com/office/powerpoint/2010/main" val="18067198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6225" y="1027906"/>
            <a:ext cx="7807549" cy="5199828"/>
          </a:xfrm>
        </p:spPr>
      </p:pic>
    </p:spTree>
    <p:extLst>
      <p:ext uri="{BB962C8B-B14F-4D97-AF65-F5344CB8AC3E}">
        <p14:creationId xmlns:p14="http://schemas.microsoft.com/office/powerpoint/2010/main" val="4198960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4569" y="763331"/>
            <a:ext cx="4784242" cy="5980303"/>
          </a:xfrm>
        </p:spPr>
      </p:pic>
    </p:spTree>
    <p:extLst>
      <p:ext uri="{BB962C8B-B14F-4D97-AF65-F5344CB8AC3E}">
        <p14:creationId xmlns:p14="http://schemas.microsoft.com/office/powerpoint/2010/main" val="16965810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1730" y="1416676"/>
            <a:ext cx="8282232" cy="4693265"/>
          </a:xfrm>
        </p:spPr>
      </p:pic>
    </p:spTree>
    <p:extLst>
      <p:ext uri="{BB962C8B-B14F-4D97-AF65-F5344CB8AC3E}">
        <p14:creationId xmlns:p14="http://schemas.microsoft.com/office/powerpoint/2010/main" val="19180230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1690" y="613596"/>
            <a:ext cx="4903499" cy="6209323"/>
          </a:xfrm>
        </p:spPr>
      </p:pic>
    </p:spTree>
    <p:extLst>
      <p:ext uri="{BB962C8B-B14F-4D97-AF65-F5344CB8AC3E}">
        <p14:creationId xmlns:p14="http://schemas.microsoft.com/office/powerpoint/2010/main" val="301596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7223" y="2361355"/>
            <a:ext cx="6642826" cy="4451380"/>
          </a:xfrm>
        </p:spPr>
      </p:pic>
    </p:spTree>
    <p:extLst>
      <p:ext uri="{BB962C8B-B14F-4D97-AF65-F5344CB8AC3E}">
        <p14:creationId xmlns:p14="http://schemas.microsoft.com/office/powerpoint/2010/main" val="2730160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ea typeface="Tahoma" panose="020B0604030504040204" pitchFamily="34" charset="0"/>
                <a:cs typeface="Times New Roman" panose="02020603050405020304" pitchFamily="18" charset="0"/>
              </a:rPr>
              <a:t>Props</a:t>
            </a:r>
            <a:br>
              <a:rPr lang="en-US" b="1" dirty="0" smtClean="0">
                <a:latin typeface="Times New Roman" panose="02020603050405020304" pitchFamily="18" charset="0"/>
                <a:ea typeface="Tahoma" panose="020B0604030504040204" pitchFamily="34" charset="0"/>
                <a:cs typeface="Times New Roman" panose="02020603050405020304" pitchFamily="18" charset="0"/>
              </a:rPr>
            </a:br>
            <a:endParaRPr lang="en-US" b="1"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These are the stuffs that will add story your photo or may serve as support of the product. Rather than shooting an empty glass pitcher, fill it with orange juice and ice cubes and put one piece of orange on its side to catch more attention. Adding props can suggest the usability of your product or the lifestyle that it can offer to your customers. You may consider also adding props on your photo during post processing.</a:t>
            </a:r>
          </a:p>
        </p:txBody>
      </p:sp>
    </p:spTree>
    <p:extLst>
      <p:ext uri="{BB962C8B-B14F-4D97-AF65-F5344CB8AC3E}">
        <p14:creationId xmlns:p14="http://schemas.microsoft.com/office/powerpoint/2010/main" val="1577805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Reflection</a:t>
            </a:r>
            <a:br>
              <a:rPr lang="en-US" b="1" dirty="0"/>
            </a:br>
            <a:endParaRPr lang="en-US" dirty="0"/>
          </a:p>
        </p:txBody>
      </p:sp>
      <p:sp>
        <p:nvSpPr>
          <p:cNvPr id="3" name="Content Placeholder 2"/>
          <p:cNvSpPr>
            <a:spLocks noGrp="1"/>
          </p:cNvSpPr>
          <p:nvPr>
            <p:ph idx="1"/>
          </p:nvPr>
        </p:nvSpPr>
        <p:spPr/>
        <p:txBody>
          <a:bodyPr>
            <a:normAutofit/>
          </a:bodyPr>
          <a:lstStyle/>
          <a:p>
            <a:pPr fontAlgn="base"/>
            <a:r>
              <a:rPr lang="en-US" sz="2000" dirty="0">
                <a:solidFill>
                  <a:schemeClr val="tx1"/>
                </a:solidFill>
                <a:latin typeface="Times New Roman" panose="02020603050405020304" pitchFamily="18" charset="0"/>
                <a:cs typeface="Times New Roman" panose="02020603050405020304" pitchFamily="18" charset="0"/>
              </a:rPr>
              <a:t>One of the elements to consider for a successful photography in any field is the reflection. The bride and her reflection on the mirror, the blue mountain reflected on the still water and the sky reflected on a building glass are only some ways that reflection is being creatively used in Photography.</a:t>
            </a:r>
          </a:p>
          <a:p>
            <a:pPr fontAlgn="base"/>
            <a:r>
              <a:rPr lang="en-US" sz="2000" dirty="0">
                <a:solidFill>
                  <a:schemeClr val="tx1"/>
                </a:solidFill>
                <a:latin typeface="Times New Roman" panose="02020603050405020304" pitchFamily="18" charset="0"/>
                <a:cs typeface="Times New Roman" panose="02020603050405020304" pitchFamily="18" charset="0"/>
              </a:rPr>
              <a:t>Reflection can be good and can bad in Product Photography. The subtle reflection  known as </a:t>
            </a:r>
            <a:r>
              <a:rPr lang="en-US" sz="2000" i="1" dirty="0">
                <a:solidFill>
                  <a:schemeClr val="tx1"/>
                </a:solidFill>
                <a:latin typeface="Times New Roman" panose="02020603050405020304" pitchFamily="18" charset="0"/>
                <a:cs typeface="Times New Roman" panose="02020603050405020304" pitchFamily="18" charset="0"/>
              </a:rPr>
              <a:t>Tiffany Effect</a:t>
            </a:r>
            <a:r>
              <a:rPr lang="en-US" sz="2000" dirty="0">
                <a:solidFill>
                  <a:schemeClr val="tx1"/>
                </a:solidFill>
                <a:latin typeface="Times New Roman" panose="02020603050405020304" pitchFamily="18" charset="0"/>
                <a:cs typeface="Times New Roman" panose="02020603050405020304" pitchFamily="18" charset="0"/>
              </a:rPr>
              <a:t> and the reflection of a black paper strip on a crystal vase are good but the unwanted reflection such as your reflection (who is taking the photo) on the surface of a highly polished stainless steel ware is bad. Good reflection enhances the beauty of your photo while bad reflection ruins it obviously.</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712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2349</TotalTime>
  <Words>365</Words>
  <Application>Microsoft Office PowerPoint</Application>
  <PresentationFormat>Widescreen</PresentationFormat>
  <Paragraphs>31</Paragraphs>
  <Slides>65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Century Gothic</vt:lpstr>
      <vt:lpstr>Tahoma</vt:lpstr>
      <vt:lpstr>Times New Roman</vt:lpstr>
      <vt:lpstr>Wingdings 3</vt:lpstr>
      <vt:lpstr>Ion Boardroom</vt:lpstr>
      <vt:lpstr>Product Photography </vt:lpstr>
      <vt:lpstr>PowerPoint Presentation</vt:lpstr>
      <vt:lpstr>PowerPoint Presentation</vt:lpstr>
      <vt:lpstr>Background </vt:lpstr>
      <vt:lpstr>Depth of Field </vt:lpstr>
      <vt:lpstr>Lighting </vt:lpstr>
      <vt:lpstr>PowerPoint Presentation</vt:lpstr>
      <vt:lpstr>Props </vt:lpstr>
      <vt:lpstr>Reflection </vt:lpstr>
      <vt:lpstr>Shadow </vt:lpstr>
      <vt:lpstr>Sharpness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Photography</dc:title>
  <dc:creator>lenovo</dc:creator>
  <cp:lastModifiedBy>naDia</cp:lastModifiedBy>
  <cp:revision>14</cp:revision>
  <dcterms:created xsi:type="dcterms:W3CDTF">2017-01-10T08:09:40Z</dcterms:created>
  <dcterms:modified xsi:type="dcterms:W3CDTF">2020-05-03T05:14:26Z</dcterms:modified>
</cp:coreProperties>
</file>