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9" r:id="rId3"/>
    <p:sldId id="257" r:id="rId4"/>
    <p:sldId id="281" r:id="rId5"/>
    <p:sldId id="280" r:id="rId6"/>
    <p:sldId id="273" r:id="rId7"/>
    <p:sldId id="270" r:id="rId8"/>
    <p:sldId id="272" r:id="rId9"/>
    <p:sldId id="258" r:id="rId10"/>
    <p:sldId id="259" r:id="rId11"/>
    <p:sldId id="274" r:id="rId12"/>
    <p:sldId id="275" r:id="rId13"/>
    <p:sldId id="276" r:id="rId14"/>
    <p:sldId id="277" r:id="rId15"/>
    <p:sldId id="278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6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6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687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01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9802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26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9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9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5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3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4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9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1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FFE0D-C195-48BD-A454-742616FD6B6E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0EE1E3-3C12-47AE-8180-57C45D69C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hioa.no/index.php/seminar/article/view/2404/2274" TargetMode="External"/><Relationship Id="rId2" Type="http://schemas.openxmlformats.org/officeDocument/2006/relationships/hyperlink" Target="https://www.unicef.org/eca/sites/unicef.org.eca/files/IE_summary_accessible_220917_brief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kessays.com/essays/education/a-brief-history-towards-inclusion-education-essay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Overview of Inclusive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Course Code: EDU-402</a:t>
            </a:r>
          </a:p>
          <a:p>
            <a:r>
              <a:rPr lang="en-US" sz="2800" b="1" dirty="0" smtClean="0"/>
              <a:t>BS 2017-21</a:t>
            </a:r>
          </a:p>
          <a:p>
            <a:r>
              <a:rPr lang="en-US" sz="2800" b="1" dirty="0" smtClean="0"/>
              <a:t>Instructor: </a:t>
            </a:r>
            <a:r>
              <a:rPr lang="en-US" sz="2800" b="1" dirty="0" err="1" smtClean="0"/>
              <a:t>Amtur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Rauf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80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545" t="34919" r="27497" b="28583"/>
          <a:stretch/>
        </p:blipFill>
        <p:spPr>
          <a:xfrm>
            <a:off x="373488" y="609601"/>
            <a:ext cx="8900514" cy="564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6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other benefits of Inclusive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All</a:t>
            </a:r>
            <a:r>
              <a:rPr lang="en-US" dirty="0"/>
              <a:t> children are able to be </a:t>
            </a:r>
            <a:r>
              <a:rPr lang="en-US" dirty="0">
                <a:solidFill>
                  <a:schemeClr val="accent4"/>
                </a:solidFill>
              </a:rPr>
              <a:t>part of their community</a:t>
            </a:r>
            <a:r>
              <a:rPr lang="en-US" dirty="0"/>
              <a:t> </a:t>
            </a:r>
          </a:p>
          <a:p>
            <a:r>
              <a:rPr lang="en-US" dirty="0" smtClean="0"/>
              <a:t>develop </a:t>
            </a:r>
            <a:r>
              <a:rPr lang="en-US" dirty="0"/>
              <a:t>a sense of </a:t>
            </a:r>
            <a:r>
              <a:rPr lang="en-US" dirty="0">
                <a:solidFill>
                  <a:schemeClr val="accent4"/>
                </a:solidFill>
              </a:rPr>
              <a:t>belonging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become </a:t>
            </a:r>
            <a:r>
              <a:rPr lang="en-US" dirty="0">
                <a:solidFill>
                  <a:schemeClr val="accent4"/>
                </a:solidFill>
              </a:rPr>
              <a:t>better prepared </a:t>
            </a:r>
            <a:r>
              <a:rPr lang="en-US" dirty="0"/>
              <a:t>for life in the community as children and adults.</a:t>
            </a:r>
          </a:p>
          <a:p>
            <a:r>
              <a:rPr lang="en-US" dirty="0"/>
              <a:t>It provides </a:t>
            </a:r>
            <a:r>
              <a:rPr lang="en-US" dirty="0">
                <a:solidFill>
                  <a:schemeClr val="accent4"/>
                </a:solidFill>
              </a:rPr>
              <a:t>better opportunities for learning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Children </a:t>
            </a:r>
            <a:r>
              <a:rPr lang="en-US" dirty="0"/>
              <a:t>with varying abilities are often </a:t>
            </a:r>
            <a:r>
              <a:rPr lang="en-US" dirty="0">
                <a:solidFill>
                  <a:schemeClr val="accent4"/>
                </a:solidFill>
              </a:rPr>
              <a:t>better motivated </a:t>
            </a:r>
            <a:r>
              <a:rPr lang="en-US" dirty="0"/>
              <a:t>when they learn in classes surrounded by other children.</a:t>
            </a:r>
          </a:p>
          <a:p>
            <a:r>
              <a:rPr lang="en-US" dirty="0"/>
              <a:t>The expectations of all the children are higher. Successful inclusion attempts to </a:t>
            </a:r>
            <a:r>
              <a:rPr lang="en-US" dirty="0">
                <a:solidFill>
                  <a:schemeClr val="accent4"/>
                </a:solidFill>
              </a:rPr>
              <a:t>develop an individual’s </a:t>
            </a:r>
            <a:r>
              <a:rPr lang="en-US" dirty="0" smtClean="0">
                <a:solidFill>
                  <a:schemeClr val="accent4"/>
                </a:solidFill>
              </a:rPr>
              <a:t>strengths.</a:t>
            </a:r>
            <a:endParaRPr lang="en-US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62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allows children to work on </a:t>
            </a:r>
            <a:r>
              <a:rPr lang="en-US" dirty="0">
                <a:solidFill>
                  <a:schemeClr val="accent4"/>
                </a:solidFill>
              </a:rPr>
              <a:t>individual goals</a:t>
            </a:r>
            <a:r>
              <a:rPr lang="en-US" dirty="0"/>
              <a:t> while being with other students their own 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/>
              <a:t>encourages the </a:t>
            </a:r>
            <a:r>
              <a:rPr lang="en-US" dirty="0">
                <a:solidFill>
                  <a:schemeClr val="accent4"/>
                </a:solidFill>
              </a:rPr>
              <a:t>involvement of parents</a:t>
            </a:r>
            <a:r>
              <a:rPr lang="en-US" dirty="0"/>
              <a:t> in the education of their children and the activities of their local schools.</a:t>
            </a:r>
          </a:p>
          <a:p>
            <a:r>
              <a:rPr lang="en-US" dirty="0"/>
              <a:t>It fosters a culture of </a:t>
            </a:r>
            <a:r>
              <a:rPr lang="en-US" dirty="0">
                <a:solidFill>
                  <a:schemeClr val="accent4"/>
                </a:solidFill>
              </a:rPr>
              <a:t>respect </a:t>
            </a:r>
            <a:r>
              <a:rPr lang="en-US" dirty="0"/>
              <a:t>and belonging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also provides the opportunity to learn about and </a:t>
            </a:r>
            <a:r>
              <a:rPr lang="en-US" dirty="0">
                <a:solidFill>
                  <a:schemeClr val="accent4"/>
                </a:solidFill>
              </a:rPr>
              <a:t>accept individual differences.</a:t>
            </a:r>
          </a:p>
          <a:p>
            <a:r>
              <a:rPr lang="en-US" dirty="0"/>
              <a:t>It provides all children with opportunities to </a:t>
            </a:r>
            <a:r>
              <a:rPr lang="en-US" dirty="0">
                <a:solidFill>
                  <a:schemeClr val="accent4"/>
                </a:solidFill>
              </a:rPr>
              <a:t>develop friendships </a:t>
            </a:r>
            <a:r>
              <a:rPr lang="en-US" dirty="0"/>
              <a:t>with one another. Friendships provide role models and opportunities for growth.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Requirements of Inclusive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Commitment and investments from education ministries </a:t>
            </a:r>
            <a:r>
              <a:rPr lang="en-US" dirty="0"/>
              <a:t>– it takes time and money to </a:t>
            </a:r>
            <a:r>
              <a:rPr lang="en-US" dirty="0" smtClean="0"/>
              <a:t>change systems</a:t>
            </a:r>
            <a:r>
              <a:rPr lang="en-US" dirty="0"/>
              <a:t>.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Support </a:t>
            </a:r>
            <a:r>
              <a:rPr lang="en-US" dirty="0">
                <a:solidFill>
                  <a:schemeClr val="accent5"/>
                </a:solidFill>
              </a:rPr>
              <a:t>for teachers and students </a:t>
            </a:r>
            <a:r>
              <a:rPr lang="en-US" dirty="0"/>
              <a:t>– teachers need training and guidance, and students need to </a:t>
            </a:r>
            <a:r>
              <a:rPr lang="en-US" dirty="0" smtClean="0"/>
              <a:t>be provided </a:t>
            </a:r>
            <a:r>
              <a:rPr lang="en-US" dirty="0"/>
              <a:t>with services to overcome barriers to learning.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Promotion </a:t>
            </a:r>
            <a:r>
              <a:rPr lang="en-US" dirty="0">
                <a:solidFill>
                  <a:schemeClr val="accent5"/>
                </a:solidFill>
              </a:rPr>
              <a:t>of respect for diversity and inclusive learning </a:t>
            </a:r>
            <a:r>
              <a:rPr lang="en-US" dirty="0"/>
              <a:t>– action is needed to challenge </a:t>
            </a:r>
            <a:r>
              <a:rPr lang="en-US" dirty="0" smtClean="0"/>
              <a:t>negative attitudes </a:t>
            </a:r>
            <a:r>
              <a:rPr lang="en-US" dirty="0"/>
              <a:t>and prejudice against children with disabilities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chemeClr val="accent5"/>
                </a:solidFill>
              </a:rPr>
              <a:t>High expectations of all students </a:t>
            </a:r>
            <a:r>
              <a:rPr lang="en-US" dirty="0"/>
              <a:t>– teachers need to invest in and support all children.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704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>
                <a:solidFill>
                  <a:schemeClr val="accent5"/>
                </a:solidFill>
              </a:rPr>
              <a:t>Safe and inclusive environments </a:t>
            </a:r>
            <a:r>
              <a:rPr lang="en-US" dirty="0"/>
              <a:t>– children cannot learn if they are frightened either of teachers </a:t>
            </a:r>
            <a:r>
              <a:rPr lang="en-US" dirty="0" smtClean="0"/>
              <a:t>or bullying </a:t>
            </a:r>
            <a:r>
              <a:rPr lang="en-US" dirty="0"/>
              <a:t>from other children.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Partnerships</a:t>
            </a:r>
            <a:r>
              <a:rPr lang="en-US" dirty="0" smtClean="0"/>
              <a:t> </a:t>
            </a:r>
            <a:r>
              <a:rPr lang="en-US" dirty="0"/>
              <a:t>between parents, </a:t>
            </a:r>
            <a:r>
              <a:rPr lang="en-US" dirty="0" smtClean="0"/>
              <a:t>organizations </a:t>
            </a:r>
            <a:r>
              <a:rPr lang="en-US" dirty="0"/>
              <a:t>of people with disabilities and schools – </a:t>
            </a:r>
            <a:r>
              <a:rPr lang="en-US" dirty="0" smtClean="0"/>
              <a:t>inclusive education </a:t>
            </a:r>
            <a:r>
              <a:rPr lang="en-US" dirty="0"/>
              <a:t>will benefit from the widest possible experience and knowledge.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Systems </a:t>
            </a:r>
            <a:r>
              <a:rPr lang="en-US" dirty="0">
                <a:solidFill>
                  <a:schemeClr val="accent5"/>
                </a:solidFill>
              </a:rPr>
              <a:t>to monitor progress </a:t>
            </a:r>
            <a:r>
              <a:rPr lang="en-US" dirty="0"/>
              <a:t>– it is vital to measure whether the situation is improving, and if </a:t>
            </a:r>
            <a:r>
              <a:rPr lang="en-US" dirty="0" err="1" smtClean="0"/>
              <a:t>not,what</a:t>
            </a:r>
            <a:r>
              <a:rPr lang="en-US" dirty="0" smtClean="0"/>
              <a:t> </a:t>
            </a:r>
            <a:r>
              <a:rPr lang="en-US" dirty="0"/>
              <a:t>further changes are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785" t="20114" r="31349" b="29628"/>
          <a:stretch/>
        </p:blipFill>
        <p:spPr>
          <a:xfrm>
            <a:off x="677333" y="411480"/>
            <a:ext cx="8481907" cy="603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www.unicef.org/eca/sites/unicef.org.eca/files/IE_summary_accessible_220917_brief.pdf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journals.hioa.no/index.php/seminar/article/view/2404/2274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www.ukessays.com/essays/education/a-brief-history-towards-inclusion-education-essay.php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Course </a:t>
            </a:r>
            <a:r>
              <a:rPr lang="en-US" dirty="0"/>
              <a:t>Outline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	An Overview of inclusive Education:</a:t>
            </a:r>
          </a:p>
          <a:p>
            <a:pPr marL="0" indent="0">
              <a:buNone/>
            </a:pPr>
            <a:r>
              <a:rPr lang="en-US" dirty="0"/>
              <a:t>2.	Global and local perspective</a:t>
            </a:r>
          </a:p>
          <a:p>
            <a:pPr marL="0" indent="0">
              <a:buNone/>
            </a:pPr>
            <a:r>
              <a:rPr lang="en-US" dirty="0"/>
              <a:t>3.	An Introduction to Special Needs Education</a:t>
            </a:r>
          </a:p>
          <a:p>
            <a:pPr marL="0" indent="0">
              <a:buNone/>
            </a:pPr>
            <a:r>
              <a:rPr lang="en-US" dirty="0"/>
              <a:t>4.	Approaches to the Education of Children with Special Needs</a:t>
            </a:r>
          </a:p>
          <a:p>
            <a:pPr marL="0" indent="0">
              <a:buNone/>
            </a:pPr>
            <a:r>
              <a:rPr lang="en-US" dirty="0"/>
              <a:t>5.	Rationale of including special needs students in ordinary schools</a:t>
            </a:r>
          </a:p>
          <a:p>
            <a:pPr marL="0" indent="0">
              <a:buNone/>
            </a:pPr>
            <a:r>
              <a:rPr lang="en-US" dirty="0"/>
              <a:t>6.	Assessing Children with Special Needs</a:t>
            </a:r>
          </a:p>
          <a:p>
            <a:pPr marL="0" indent="0">
              <a:buNone/>
            </a:pPr>
            <a:r>
              <a:rPr lang="en-US" dirty="0"/>
              <a:t>7.	Curriculum Adaptations and Teaching Strategies</a:t>
            </a:r>
          </a:p>
          <a:p>
            <a:pPr marL="0" indent="0">
              <a:buNone/>
            </a:pPr>
            <a:r>
              <a:rPr lang="en-US" dirty="0"/>
              <a:t>8.	Collaboration and Teamwork for School Improvement</a:t>
            </a:r>
          </a:p>
          <a:p>
            <a:pPr marL="0" indent="0">
              <a:buNone/>
            </a:pPr>
            <a:r>
              <a:rPr lang="en-US" dirty="0"/>
              <a:t>9.	Building community participation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Inclusive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education system that includes </a:t>
            </a:r>
            <a:r>
              <a:rPr lang="en-US" dirty="0">
                <a:solidFill>
                  <a:schemeClr val="accent5"/>
                </a:solidFill>
              </a:rPr>
              <a:t>all </a:t>
            </a:r>
            <a:r>
              <a:rPr lang="en-US" dirty="0" smtClean="0">
                <a:solidFill>
                  <a:schemeClr val="accent5"/>
                </a:solidFill>
              </a:rPr>
              <a:t>students, whoever</a:t>
            </a:r>
            <a:r>
              <a:rPr lang="en-US" dirty="0" smtClean="0"/>
              <a:t> they are </a:t>
            </a:r>
            <a:r>
              <a:rPr lang="en-US" dirty="0"/>
              <a:t>and </a:t>
            </a:r>
            <a:r>
              <a:rPr lang="en-US" dirty="0">
                <a:solidFill>
                  <a:schemeClr val="accent5"/>
                </a:solidFill>
              </a:rPr>
              <a:t>whatever</a:t>
            </a:r>
            <a:r>
              <a:rPr lang="en-US" dirty="0"/>
              <a:t> their abilities or requirements</a:t>
            </a:r>
            <a:r>
              <a:rPr lang="en-US" dirty="0" smtClean="0"/>
              <a:t>. </a:t>
            </a:r>
          </a:p>
          <a:p>
            <a:r>
              <a:rPr lang="en-US" dirty="0"/>
              <a:t>Inclusion is a </a:t>
            </a:r>
            <a:r>
              <a:rPr lang="en-US" dirty="0">
                <a:solidFill>
                  <a:srgbClr val="FF0000"/>
                </a:solidFill>
              </a:rPr>
              <a:t>multi-dimensional concept </a:t>
            </a:r>
            <a:r>
              <a:rPr lang="en-US" dirty="0"/>
              <a:t>which covers many areas such as social policies, education, laws and employment 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There </a:t>
            </a:r>
            <a:r>
              <a:rPr lang="en-US" dirty="0"/>
              <a:t>is no internationally or commonly agreed definition of </a:t>
            </a:r>
            <a:r>
              <a:rPr lang="en-US" dirty="0" smtClean="0"/>
              <a:t>inclusion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32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</a:t>
            </a:r>
            <a:r>
              <a:rPr lang="en-US" dirty="0" smtClean="0"/>
              <a:t>owever</a:t>
            </a:r>
            <a:r>
              <a:rPr lang="en-US" dirty="0"/>
              <a:t>, common thread to all definitions to inclusion is spotting and </a:t>
            </a:r>
            <a:r>
              <a:rPr lang="en-US" dirty="0">
                <a:solidFill>
                  <a:srgbClr val="FF0000"/>
                </a:solidFill>
              </a:rPr>
              <a:t>valuing of inclusive education in schools.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/>
              <a:t>of the researches border inclusive education to education of </a:t>
            </a:r>
            <a:r>
              <a:rPr lang="en-US" dirty="0">
                <a:solidFill>
                  <a:srgbClr val="FF0000"/>
                </a:solidFill>
              </a:rPr>
              <a:t>individuals with disabilities </a:t>
            </a:r>
            <a:r>
              <a:rPr lang="en-US" dirty="0"/>
              <a:t>and therefore they </a:t>
            </a:r>
            <a:r>
              <a:rPr lang="en-US" dirty="0" smtClean="0"/>
              <a:t>concentrate </a:t>
            </a:r>
            <a:r>
              <a:rPr lang="en-US" dirty="0"/>
              <a:t>on connection of special and general education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Others </a:t>
            </a:r>
            <a:r>
              <a:rPr lang="en-US" dirty="0"/>
              <a:t>consider it in a wider 'education for all' perspective which include all students who are vulnerable to exclusion such as </a:t>
            </a:r>
            <a:r>
              <a:rPr lang="en-US" dirty="0">
                <a:solidFill>
                  <a:srgbClr val="FF0000"/>
                </a:solidFill>
              </a:rPr>
              <a:t>ethnic minorities, religious minorities, poverty-</a:t>
            </a:r>
            <a:r>
              <a:rPr lang="en-US" dirty="0" err="1">
                <a:solidFill>
                  <a:srgbClr val="FF0000"/>
                </a:solidFill>
              </a:rPr>
              <a:t>striken</a:t>
            </a:r>
            <a:r>
              <a:rPr lang="en-US" dirty="0">
                <a:solidFill>
                  <a:srgbClr val="FF0000"/>
                </a:solidFill>
              </a:rPr>
              <a:t> children, rural populations , girls in some cultures.</a:t>
            </a:r>
          </a:p>
        </p:txBody>
      </p:sp>
    </p:spTree>
    <p:extLst>
      <p:ext uri="{BB962C8B-B14F-4D97-AF65-F5344CB8AC3E}">
        <p14:creationId xmlns:p14="http://schemas.microsoft.com/office/powerpoint/2010/main" val="374561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Inclusive education means all children learn together in the same schools.</a:t>
            </a:r>
          </a:p>
          <a:p>
            <a:r>
              <a:rPr lang="en-US" dirty="0"/>
              <a:t>Real concept of Education for All (EFA) </a:t>
            </a:r>
          </a:p>
          <a:p>
            <a:r>
              <a:rPr lang="en-US" dirty="0"/>
              <a:t>Education for All (EFA) was introduced in 1990</a:t>
            </a:r>
          </a:p>
          <a:p>
            <a:r>
              <a:rPr lang="en-US" dirty="0"/>
              <a:t>Regarding EFA in Pakistan, it was prepared and presented in 2001.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3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92"/>
          <a:stretch/>
        </p:blipFill>
        <p:spPr>
          <a:xfrm>
            <a:off x="1" y="121920"/>
            <a:ext cx="9274002" cy="6492240"/>
          </a:xfrm>
        </p:spPr>
      </p:pic>
    </p:spTree>
    <p:extLst>
      <p:ext uri="{BB962C8B-B14F-4D97-AF65-F5344CB8AC3E}">
        <p14:creationId xmlns:p14="http://schemas.microsoft.com/office/powerpoint/2010/main" val="8315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Special Needs in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Segregation:</a:t>
            </a:r>
            <a:r>
              <a:rPr lang="en-US" dirty="0" smtClean="0"/>
              <a:t> It occurs </a:t>
            </a:r>
            <a:r>
              <a:rPr lang="en-US" dirty="0"/>
              <a:t>when students with disabilities are educated in </a:t>
            </a:r>
            <a:r>
              <a:rPr lang="en-US" dirty="0">
                <a:solidFill>
                  <a:schemeClr val="accent5"/>
                </a:solidFill>
              </a:rPr>
              <a:t>separate environments </a:t>
            </a:r>
            <a:r>
              <a:rPr lang="en-US" dirty="0"/>
              <a:t>(classes or schools) designed for students with impairments or with a particular </a:t>
            </a:r>
            <a:r>
              <a:rPr lang="en-US" dirty="0" smtClean="0"/>
              <a:t>impairment such as</a:t>
            </a:r>
            <a:endParaRPr lang="en-US" dirty="0"/>
          </a:p>
          <a:p>
            <a:r>
              <a:rPr lang="en-US" dirty="0" smtClean="0"/>
              <a:t>Physically Handicapped</a:t>
            </a:r>
          </a:p>
          <a:p>
            <a:r>
              <a:rPr lang="en-US" dirty="0" smtClean="0"/>
              <a:t>Mentally Retarded</a:t>
            </a:r>
          </a:p>
          <a:p>
            <a:r>
              <a:rPr lang="en-US" dirty="0" smtClean="0"/>
              <a:t>Visually Impaired (blind)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7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History of Inclusive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 of inclusion first gained recognition in Canada and the USA then in the </a:t>
            </a:r>
            <a:r>
              <a:rPr lang="en-US" dirty="0" smtClean="0"/>
              <a:t>UK</a:t>
            </a:r>
          </a:p>
          <a:p>
            <a:r>
              <a:rPr lang="en-US" dirty="0" smtClean="0"/>
              <a:t> </a:t>
            </a:r>
            <a:r>
              <a:rPr lang="en-US" dirty="0"/>
              <a:t>In 1994, Salamanca statement was </a:t>
            </a:r>
            <a:r>
              <a:rPr lang="en-US" dirty="0" smtClean="0"/>
              <a:t>publicized </a:t>
            </a:r>
            <a:r>
              <a:rPr lang="en-US" dirty="0"/>
              <a:t>by UNESCO which called countries to promote inclusive settings.(UNESCO,1994)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statement was adopted by 92 countries and 25 </a:t>
            </a:r>
            <a:r>
              <a:rPr lang="en-US" dirty="0" smtClean="0"/>
              <a:t>organizations </a:t>
            </a:r>
            <a:r>
              <a:rPr lang="en-US" dirty="0"/>
              <a:t>and movement towards inclusion raised to a global level</a:t>
            </a:r>
          </a:p>
        </p:txBody>
      </p:sp>
    </p:spTree>
    <p:extLst>
      <p:ext uri="{BB962C8B-B14F-4D97-AF65-F5344CB8AC3E}">
        <p14:creationId xmlns:p14="http://schemas.microsoft.com/office/powerpoint/2010/main" val="419126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inclusive education important?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It </a:t>
            </a:r>
            <a:r>
              <a:rPr lang="en-US" dirty="0">
                <a:solidFill>
                  <a:schemeClr val="accent5"/>
                </a:solidFill>
              </a:rPr>
              <a:t>improves learning for all children </a:t>
            </a:r>
            <a:r>
              <a:rPr lang="en-US" dirty="0"/>
              <a:t>– both those with and without disabilities.</a:t>
            </a:r>
          </a:p>
          <a:p>
            <a:r>
              <a:rPr lang="en-US" dirty="0" smtClean="0"/>
              <a:t>It </a:t>
            </a:r>
            <a:r>
              <a:rPr lang="en-US" dirty="0"/>
              <a:t>promotes understanding, reduces </a:t>
            </a:r>
            <a:r>
              <a:rPr lang="en-US" dirty="0" smtClean="0"/>
              <a:t>biasness </a:t>
            </a:r>
            <a:r>
              <a:rPr lang="en-US" dirty="0"/>
              <a:t>and </a:t>
            </a:r>
            <a:r>
              <a:rPr lang="en-US" dirty="0">
                <a:solidFill>
                  <a:schemeClr val="accent5"/>
                </a:solidFill>
              </a:rPr>
              <a:t>strengthens social integration.</a:t>
            </a:r>
          </a:p>
          <a:p>
            <a:r>
              <a:rPr lang="en-US" dirty="0" smtClean="0"/>
              <a:t> </a:t>
            </a:r>
            <a:r>
              <a:rPr lang="en-US" dirty="0"/>
              <a:t>It </a:t>
            </a:r>
            <a:r>
              <a:rPr lang="en-US" dirty="0" smtClean="0"/>
              <a:t>guarantees </a:t>
            </a:r>
            <a:r>
              <a:rPr lang="en-US" dirty="0"/>
              <a:t>that </a:t>
            </a:r>
            <a:r>
              <a:rPr lang="en-US" dirty="0">
                <a:solidFill>
                  <a:schemeClr val="accent5"/>
                </a:solidFill>
              </a:rPr>
              <a:t>children with disabilities </a:t>
            </a:r>
            <a:r>
              <a:rPr lang="en-US" dirty="0"/>
              <a:t>are </a:t>
            </a:r>
            <a:r>
              <a:rPr lang="en-US" dirty="0" smtClean="0"/>
              <a:t>prepared </a:t>
            </a:r>
            <a:r>
              <a:rPr lang="en-US" dirty="0"/>
              <a:t>to work and </a:t>
            </a:r>
            <a:r>
              <a:rPr lang="en-US" dirty="0">
                <a:solidFill>
                  <a:schemeClr val="accent5"/>
                </a:solidFill>
              </a:rPr>
              <a:t>contribute economically</a:t>
            </a:r>
            <a:r>
              <a:rPr lang="en-US" dirty="0"/>
              <a:t> </a:t>
            </a:r>
            <a:r>
              <a:rPr lang="en-US" dirty="0" smtClean="0"/>
              <a:t>and socially </a:t>
            </a:r>
            <a:r>
              <a:rPr lang="en-US" dirty="0"/>
              <a:t>to their communities.</a:t>
            </a:r>
          </a:p>
        </p:txBody>
      </p:sp>
    </p:spTree>
    <p:extLst>
      <p:ext uri="{BB962C8B-B14F-4D97-AF65-F5344CB8AC3E}">
        <p14:creationId xmlns:p14="http://schemas.microsoft.com/office/powerpoint/2010/main" val="12253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1361</TotalTime>
  <Words>672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An Overview of Inclusive Education</vt:lpstr>
      <vt:lpstr> Course Outline </vt:lpstr>
      <vt:lpstr>Inclusive Education</vt:lpstr>
      <vt:lpstr>PowerPoint Presentation</vt:lpstr>
      <vt:lpstr>PowerPoint Presentation</vt:lpstr>
      <vt:lpstr>PowerPoint Presentation</vt:lpstr>
      <vt:lpstr>Special Needs in Pakistan</vt:lpstr>
      <vt:lpstr>History of Inclusive Education</vt:lpstr>
      <vt:lpstr>Why is inclusive education important? </vt:lpstr>
      <vt:lpstr>PowerPoint Presentation</vt:lpstr>
      <vt:lpstr>Some other benefits of Inclusive Education</vt:lpstr>
      <vt:lpstr>PowerPoint Presentation</vt:lpstr>
      <vt:lpstr>Requirements of Inclusive Education</vt:lpstr>
      <vt:lpstr>PowerPoint Presentation</vt:lpstr>
      <vt:lpstr>PowerPoint Presentation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Inclusive Education</dc:title>
  <dc:creator>multi laptop 88g</dc:creator>
  <cp:lastModifiedBy>Hp</cp:lastModifiedBy>
  <cp:revision>24</cp:revision>
  <dcterms:created xsi:type="dcterms:W3CDTF">2020-10-14T07:16:09Z</dcterms:created>
  <dcterms:modified xsi:type="dcterms:W3CDTF">2020-11-28T05:00:02Z</dcterms:modified>
</cp:coreProperties>
</file>