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70" r:id="rId3"/>
    <p:sldId id="257" r:id="rId4"/>
    <p:sldId id="258" r:id="rId5"/>
    <p:sldId id="271" r:id="rId6"/>
    <p:sldId id="259" r:id="rId7"/>
    <p:sldId id="260" r:id="rId8"/>
    <p:sldId id="261" r:id="rId9"/>
    <p:sldId id="262" r:id="rId10"/>
    <p:sldId id="266" r:id="rId11"/>
    <p:sldId id="263" r:id="rId12"/>
    <p:sldId id="272" r:id="rId13"/>
    <p:sldId id="267" r:id="rId14"/>
    <p:sldId id="268" r:id="rId15"/>
    <p:sldId id="26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5" d="100"/>
          <a:sy n="75" d="100"/>
        </p:scale>
        <p:origin x="-1016" y="14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CF1B7E-5867-4BDE-A9F3-64AD7CFBBB68}" type="datetimeFigureOut">
              <a:rPr lang="en-US" smtClean="0"/>
              <a:pPr/>
              <a:t>5/1/2020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8CC008-0A58-44C2-AD8C-BFAB7E82D1F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D8CC008-0A58-44C2-AD8C-BFAB7E82D1FA}"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5257799"/>
          </a:xfrm>
        </p:spPr>
        <p:txBody>
          <a:bodyPr>
            <a:normAutofit fontScale="90000"/>
          </a:bodyPr>
          <a:lstStyle/>
          <a:p>
            <a:r>
              <a:rPr lang="en-US" b="1" dirty="0" smtClean="0"/>
              <a:t>Organizational Behavior</a:t>
            </a:r>
            <a:br>
              <a:rPr lang="en-US" b="1" dirty="0" smtClean="0"/>
            </a:br>
            <a:r>
              <a:rPr lang="en-US" b="1" dirty="0" smtClean="0"/>
              <a:t>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dirty="0" smtClean="0"/>
              <a:t>Course code </a:t>
            </a:r>
            <a:r>
              <a:rPr lang="en-US" sz="4000" dirty="0" smtClean="0"/>
              <a:t>EDUC 6326</a:t>
            </a:r>
            <a:r>
              <a:rPr lang="en-US" b="1" dirty="0" smtClean="0"/>
              <a:t/>
            </a:r>
            <a:br>
              <a:rPr lang="en-US" b="1" dirty="0" smtClean="0"/>
            </a:br>
            <a:r>
              <a:rPr lang="en-US" dirty="0" smtClean="0"/>
              <a:t/>
            </a:r>
            <a:br>
              <a:rPr lang="en-US" dirty="0" smtClean="0"/>
            </a:br>
            <a:r>
              <a:rPr lang="en-US" dirty="0" smtClean="0"/>
              <a:t>Sofia Khakwani </a:t>
            </a:r>
            <a:endParaRPr lang="en-US" dirty="0"/>
          </a:p>
        </p:txBody>
      </p:sp>
      <p:pic>
        <p:nvPicPr>
          <p:cNvPr id="1026" name="Picture 2" descr="C:\Users\Ahmad laptops\Desktop\images OB.jpg"/>
          <p:cNvPicPr>
            <a:picLocks noChangeAspect="1" noChangeArrowheads="1"/>
          </p:cNvPicPr>
          <p:nvPr/>
        </p:nvPicPr>
        <p:blipFill>
          <a:blip r:embed="rId2"/>
          <a:srcRect/>
          <a:stretch>
            <a:fillRect/>
          </a:stretch>
        </p:blipFill>
        <p:spPr bwMode="auto">
          <a:xfrm>
            <a:off x="1905000" y="1447800"/>
            <a:ext cx="5181599" cy="2209799"/>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763000" cy="5821363"/>
          </a:xfrm>
        </p:spPr>
        <p:txBody>
          <a:bodyPr>
            <a:normAutofit fontScale="62500" lnSpcReduction="20000"/>
          </a:bodyPr>
          <a:lstStyle/>
          <a:p>
            <a:pPr>
              <a:buNone/>
            </a:pPr>
            <a:r>
              <a:rPr lang="en-US" b="1" dirty="0" smtClean="0"/>
              <a:t>   1. Interpersonal roles </a:t>
            </a:r>
          </a:p>
          <a:p>
            <a:pPr>
              <a:buNone/>
            </a:pPr>
            <a:r>
              <a:rPr lang="en-US" dirty="0" smtClean="0"/>
              <a:t> • Figurehead—duties that are ceremonial and symbolic in nature  </a:t>
            </a:r>
          </a:p>
          <a:p>
            <a:pPr>
              <a:buNone/>
            </a:pPr>
            <a:r>
              <a:rPr lang="en-US" dirty="0" smtClean="0"/>
              <a:t> • Leadership—hire, train, motivate, and discipline employees </a:t>
            </a:r>
          </a:p>
          <a:p>
            <a:pPr>
              <a:buNone/>
            </a:pPr>
            <a:r>
              <a:rPr lang="en-US" dirty="0" smtClean="0"/>
              <a:t> • Liaison—contact outsiders who provide the manager with information. These may be individuals or groups inside or outside the organization.  </a:t>
            </a:r>
          </a:p>
          <a:p>
            <a:pPr>
              <a:buNone/>
            </a:pPr>
            <a:r>
              <a:rPr lang="en-US" b="1" dirty="0" smtClean="0"/>
              <a:t>2. Informational Roles </a:t>
            </a:r>
          </a:p>
          <a:p>
            <a:pPr>
              <a:buNone/>
            </a:pPr>
            <a:r>
              <a:rPr lang="en-US" dirty="0" smtClean="0"/>
              <a:t> • Monitor—collect information from organizations and institutions outside  their own  </a:t>
            </a:r>
          </a:p>
          <a:p>
            <a:pPr>
              <a:buNone/>
            </a:pPr>
            <a:r>
              <a:rPr lang="en-US" dirty="0" smtClean="0"/>
              <a:t> • Disseminator—a means to transmit information to organizational members  </a:t>
            </a:r>
          </a:p>
          <a:p>
            <a:pPr>
              <a:buNone/>
            </a:pPr>
            <a:r>
              <a:rPr lang="en-US" dirty="0" smtClean="0"/>
              <a:t> • Spokesperson—represent the organization to outsiders </a:t>
            </a:r>
          </a:p>
          <a:p>
            <a:pPr>
              <a:buNone/>
            </a:pPr>
            <a:r>
              <a:rPr lang="en-US" b="1" dirty="0" smtClean="0"/>
              <a:t>3. Decisional Roles </a:t>
            </a:r>
          </a:p>
          <a:p>
            <a:pPr>
              <a:buNone/>
            </a:pPr>
            <a:r>
              <a:rPr lang="en-US" dirty="0" smtClean="0"/>
              <a:t> • Entrepreneur—managers initiate and oversee new projects that will improve their organization’s performance </a:t>
            </a:r>
          </a:p>
          <a:p>
            <a:pPr>
              <a:buNone/>
            </a:pPr>
            <a:r>
              <a:rPr lang="en-US" dirty="0" smtClean="0"/>
              <a:t> • Disturbance handlers—take corrective action in response to unforeseen problems </a:t>
            </a:r>
          </a:p>
          <a:p>
            <a:pPr>
              <a:buNone/>
            </a:pPr>
            <a:r>
              <a:rPr lang="en-US" dirty="0" smtClean="0"/>
              <a:t> • Resource allocators—responsible for allocating human, physical, and monetary resources </a:t>
            </a:r>
          </a:p>
          <a:p>
            <a:pPr>
              <a:buNone/>
            </a:pPr>
            <a:r>
              <a:rPr lang="en-US" dirty="0" smtClean="0"/>
              <a:t>• Negotiator role—discuss issues and bargain with other units to gain advantages for their own unit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sz="4000" dirty="0" smtClean="0"/>
              <a:t>1.1.4. Management Skills </a:t>
            </a:r>
            <a:r>
              <a:rPr lang="en-US" dirty="0" smtClean="0"/>
              <a:t/>
            </a:r>
            <a:br>
              <a:rPr lang="en-US" dirty="0" smtClean="0"/>
            </a:br>
            <a:endParaRPr lang="en-US" dirty="0"/>
          </a:p>
        </p:txBody>
      </p:sp>
      <p:sp>
        <p:nvSpPr>
          <p:cNvPr id="3" name="Content Placeholder 2"/>
          <p:cNvSpPr>
            <a:spLocks noGrp="1"/>
          </p:cNvSpPr>
          <p:nvPr>
            <p:ph idx="1"/>
          </p:nvPr>
        </p:nvSpPr>
        <p:spPr>
          <a:xfrm>
            <a:off x="152400" y="685800"/>
            <a:ext cx="8534400" cy="5791200"/>
          </a:xfrm>
        </p:spPr>
        <p:txBody>
          <a:bodyPr>
            <a:normAutofit fontScale="77500" lnSpcReduction="20000"/>
          </a:bodyPr>
          <a:lstStyle/>
          <a:p>
            <a:pPr algn="just"/>
            <a:r>
              <a:rPr lang="en-US" dirty="0" smtClean="0"/>
              <a:t>Robert Katz has identified three essential management skills: technical, human, and conceptual. </a:t>
            </a:r>
          </a:p>
          <a:p>
            <a:pPr algn="just"/>
            <a:r>
              <a:rPr lang="en-US" dirty="0" smtClean="0"/>
              <a:t>1. Technical Skills</a:t>
            </a:r>
          </a:p>
          <a:p>
            <a:pPr algn="just">
              <a:buNone/>
            </a:pPr>
            <a:r>
              <a:rPr lang="en-US" dirty="0" smtClean="0"/>
              <a:t>    The ability to apply specialized knowledge or expertise. All jobs require some specialized expertise, and many people develop their technical skills on the job. </a:t>
            </a:r>
          </a:p>
          <a:p>
            <a:pPr algn="just"/>
            <a:r>
              <a:rPr lang="en-US" dirty="0" smtClean="0"/>
              <a:t>2. Human Skills </a:t>
            </a:r>
          </a:p>
          <a:p>
            <a:pPr algn="just">
              <a:buNone/>
            </a:pPr>
            <a:r>
              <a:rPr lang="en-US" dirty="0" smtClean="0"/>
              <a:t>    The ability to work with, understand, and motivate other people, both individually and in groups, describes human skills.  Many people are technically proficient but interpersonally incompetent </a:t>
            </a:r>
          </a:p>
          <a:p>
            <a:pPr algn="just"/>
            <a:r>
              <a:rPr lang="en-US" dirty="0" smtClean="0"/>
              <a:t>3. Conceptual Skills </a:t>
            </a:r>
          </a:p>
          <a:p>
            <a:pPr algn="just">
              <a:buNone/>
            </a:pPr>
            <a:r>
              <a:rPr lang="en-US" dirty="0" smtClean="0"/>
              <a:t>    The mental ability to analyze and diagnose complex situations . Decision making, for example, requires managers to spot problems, identify alternatives that can correct them, evaluate those alternatives, and select the best one. </a:t>
            </a:r>
          </a:p>
          <a:p>
            <a:pPr>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t>
            </a:r>
            <a:r>
              <a:rPr lang="en-US" smtClean="0"/>
              <a:t>organizational behavior </a:t>
            </a:r>
            <a:endParaRPr lang="en-US" dirty="0"/>
          </a:p>
        </p:txBody>
      </p:sp>
      <p:pic>
        <p:nvPicPr>
          <p:cNvPr id="4098" name="Picture 2"/>
          <p:cNvPicPr>
            <a:picLocks noGrp="1" noChangeAspect="1" noChangeArrowheads="1"/>
          </p:cNvPicPr>
          <p:nvPr>
            <p:ph idx="1"/>
          </p:nvPr>
        </p:nvPicPr>
        <p:blipFill>
          <a:blip r:embed="rId2"/>
          <a:srcRect/>
          <a:stretch>
            <a:fillRect/>
          </a:stretch>
        </p:blipFill>
        <p:spPr bwMode="auto">
          <a:xfrm>
            <a:off x="838200" y="1676400"/>
            <a:ext cx="7315200" cy="4191000"/>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09600"/>
          </a:xfrm>
        </p:spPr>
        <p:txBody>
          <a:bodyPr>
            <a:normAutofit fontScale="90000"/>
          </a:bodyPr>
          <a:lstStyle/>
          <a:p>
            <a:r>
              <a:rPr lang="en-US" b="1" dirty="0" smtClean="0"/>
              <a:t>1.2 What is organizational behavior </a:t>
            </a:r>
            <a:r>
              <a:rPr lang="en-US" dirty="0" smtClean="0"/>
              <a:t/>
            </a:r>
            <a:br>
              <a:rPr lang="en-US" dirty="0" smtClean="0"/>
            </a:br>
            <a:endParaRPr lang="en-US" dirty="0"/>
          </a:p>
        </p:txBody>
      </p:sp>
      <p:sp>
        <p:nvSpPr>
          <p:cNvPr id="3" name="Content Placeholder 2"/>
          <p:cNvSpPr>
            <a:spLocks noGrp="1"/>
          </p:cNvSpPr>
          <p:nvPr>
            <p:ph idx="1"/>
          </p:nvPr>
        </p:nvSpPr>
        <p:spPr>
          <a:xfrm>
            <a:off x="304800" y="914400"/>
            <a:ext cx="8534400" cy="5638800"/>
          </a:xfrm>
        </p:spPr>
        <p:txBody>
          <a:bodyPr>
            <a:noAutofit/>
          </a:bodyPr>
          <a:lstStyle/>
          <a:p>
            <a:pPr algn="just"/>
            <a:r>
              <a:rPr lang="en-US" sz="2400" dirty="0" smtClean="0"/>
              <a:t>Organizational Behavior is a field of study that investigates the impact that individuals, groups and structure have on behavior within organizations, for the purpose of applying such knowledge toward improving an organization’s effectiveness. </a:t>
            </a:r>
          </a:p>
          <a:p>
            <a:pPr algn="just"/>
            <a:r>
              <a:rPr lang="en-US" sz="2400" dirty="0" smtClean="0"/>
              <a:t>  An organization is a collection of people who work together to achieve a wide variety of goals, both goals of the various individuals in the organization and goals of the organization as a whole. Organizations exist to provide goods and services that people want. These goods and services are the products of the behaviors of workers.  </a:t>
            </a:r>
          </a:p>
          <a:p>
            <a:pPr algn="just"/>
            <a:r>
              <a:rPr lang="en-US" sz="2400" dirty="0" smtClean="0"/>
              <a:t>Organizational behavior is the study of the many factors that have an impact on how individuals and groups respond to and act in organizations and how organizations manage their environments.    </a:t>
            </a:r>
          </a:p>
          <a:p>
            <a:pPr algn="just">
              <a:buNone/>
            </a:pPr>
            <a:r>
              <a:rPr lang="en-US" sz="2400" dirty="0" smtClean="0"/>
              <a:t> </a:t>
            </a:r>
            <a:endParaRPr 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Cont… </a:t>
            </a:r>
            <a:endParaRPr lang="en-US" dirty="0"/>
          </a:p>
        </p:txBody>
      </p:sp>
      <p:sp>
        <p:nvSpPr>
          <p:cNvPr id="3" name="Content Placeholder 2"/>
          <p:cNvSpPr>
            <a:spLocks noGrp="1"/>
          </p:cNvSpPr>
          <p:nvPr>
            <p:ph idx="1"/>
          </p:nvPr>
        </p:nvSpPr>
        <p:spPr>
          <a:xfrm>
            <a:off x="152400" y="1066800"/>
            <a:ext cx="8763000" cy="5410200"/>
          </a:xfrm>
        </p:spPr>
        <p:txBody>
          <a:bodyPr>
            <a:normAutofit fontScale="40000" lnSpcReduction="20000"/>
          </a:bodyPr>
          <a:lstStyle/>
          <a:p>
            <a:pPr algn="just"/>
            <a:r>
              <a:rPr lang="en-US" sz="5500" dirty="0" smtClean="0"/>
              <a:t>Although many people assume that understanding human behavior in organizations is intuitive, many commonly held beliefs about behavior in organizations, such as the idea that a “happy worker is a productive worker,” are either entirely false or true only in specific situations. The study of organizational behavior provides a set of tools—concepts and theories that help people understand, analyze, and describe what goes on in organizations and why. How do the characteristics of individuals, groups, work situations, and the organization itself affect how members feel about their organization?</a:t>
            </a:r>
          </a:p>
          <a:p>
            <a:pPr algn="just"/>
            <a:r>
              <a:rPr lang="en-US" sz="5500" dirty="0" smtClean="0"/>
              <a:t>The ability to use the tools of organizational behavior to understand behavior in organizations is one reason for studying this subject. A second reason is to learn how to apply these concepts, theories, and techniques to improve behavior in organizations so that individuals, groups, and organizations can achieve their goals. Managers are challenged to find new ways to motivate and coordinate employees to ensure that their goals are aligned with organizational goals.</a:t>
            </a:r>
          </a:p>
          <a:p>
            <a:pPr algn="just">
              <a:buNone/>
            </a:pPr>
            <a:endParaRPr lang="en-US" dirty="0" smtClean="0"/>
          </a:p>
          <a:p>
            <a:pPr algn="just"/>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a:t>
            </a:r>
            <a:endParaRPr lang="en-US" dirty="0"/>
          </a:p>
        </p:txBody>
      </p:sp>
      <p:sp>
        <p:nvSpPr>
          <p:cNvPr id="3" name="Content Placeholder 2"/>
          <p:cNvSpPr>
            <a:spLocks noGrp="1"/>
          </p:cNvSpPr>
          <p:nvPr>
            <p:ph idx="1"/>
          </p:nvPr>
        </p:nvSpPr>
        <p:spPr/>
        <p:txBody>
          <a:bodyPr/>
          <a:lstStyle/>
          <a:p>
            <a:r>
              <a:rPr lang="en-US" dirty="0" smtClean="0"/>
              <a:t>Bauer, T. &amp; </a:t>
            </a:r>
            <a:r>
              <a:rPr lang="en-US" dirty="0" err="1" smtClean="0"/>
              <a:t>Erdogan</a:t>
            </a:r>
            <a:r>
              <a:rPr lang="en-US" dirty="0" smtClean="0"/>
              <a:t>, B. (2012) An Introduction to Organizational Behavior(v. 1.1</a:t>
            </a:r>
            <a:r>
              <a:rPr lang="en-US" dirty="0" smtClean="0"/>
              <a:t>).</a:t>
            </a:r>
          </a:p>
          <a:p>
            <a:r>
              <a:rPr lang="en-US" dirty="0" smtClean="0"/>
              <a:t>EDU 703 Organizational </a:t>
            </a:r>
            <a:r>
              <a:rPr lang="en-US" dirty="0" smtClean="0"/>
              <a:t>Behavior - MGT502© Copyright Virtual University of Pakistan</a:t>
            </a:r>
            <a:endParaRPr lang="en-US" dirty="0" smtClean="0"/>
          </a:p>
          <a:p>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managers do?</a:t>
            </a:r>
            <a:endParaRPr lang="en-US" dirty="0"/>
          </a:p>
        </p:txBody>
      </p:sp>
      <p:pic>
        <p:nvPicPr>
          <p:cNvPr id="1026" name="Picture 2"/>
          <p:cNvPicPr>
            <a:picLocks noGrp="1" noChangeAspect="1" noChangeArrowheads="1"/>
          </p:cNvPicPr>
          <p:nvPr>
            <p:ph idx="1"/>
          </p:nvPr>
        </p:nvPicPr>
        <p:blipFill>
          <a:blip r:embed="rId2"/>
          <a:srcRect/>
          <a:stretch>
            <a:fillRect/>
          </a:stretch>
        </p:blipFill>
        <p:spPr bwMode="auto">
          <a:xfrm>
            <a:off x="685800" y="1447800"/>
            <a:ext cx="7848600" cy="4648200"/>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0">
              <a:spcBef>
                <a:spcPct val="0"/>
              </a:spcBef>
            </a:pPr>
            <a:r>
              <a:rPr lang="en-US" sz="3000" b="1" dirty="0"/>
              <a:t>What managers do? </a:t>
            </a:r>
            <a:r>
              <a:rPr lang="en-US" sz="3000" dirty="0"/>
              <a:t/>
            </a:r>
            <a:br>
              <a:rPr lang="en-US" sz="3000" dirty="0"/>
            </a:br>
            <a:endParaRPr lang="en-US" sz="3000" dirty="0"/>
          </a:p>
        </p:txBody>
      </p:sp>
      <p:sp>
        <p:nvSpPr>
          <p:cNvPr id="3" name="Content Placeholder 2"/>
          <p:cNvSpPr>
            <a:spLocks noGrp="1"/>
          </p:cNvSpPr>
          <p:nvPr>
            <p:ph idx="1"/>
          </p:nvPr>
        </p:nvSpPr>
        <p:spPr>
          <a:xfrm>
            <a:off x="228600" y="990600"/>
            <a:ext cx="8686800" cy="5135563"/>
          </a:xfrm>
        </p:spPr>
        <p:txBody>
          <a:bodyPr>
            <a:normAutofit fontScale="92500"/>
          </a:bodyPr>
          <a:lstStyle/>
          <a:p>
            <a:pPr algn="just"/>
            <a:r>
              <a:rPr lang="en-US" dirty="0" smtClean="0"/>
              <a:t>An understanding of organizational behavior is important to managers, who have the responsibility of improving organizational effectiveness, the ability of an organization to achieve goals.</a:t>
            </a:r>
          </a:p>
          <a:p>
            <a:pPr algn="just"/>
            <a:r>
              <a:rPr lang="en-US" dirty="0" smtClean="0"/>
              <a:t>A manager supervises one or more subordinates.</a:t>
            </a:r>
          </a:p>
          <a:p>
            <a:pPr algn="just"/>
            <a:r>
              <a:rPr lang="en-US" dirty="0" smtClean="0"/>
              <a:t>All managers face the challenge of helping the organization achieve its goals.</a:t>
            </a:r>
          </a:p>
          <a:p>
            <a:pPr algn="just"/>
            <a:r>
              <a:rPr lang="en-US" dirty="0" smtClean="0"/>
              <a:t>Managers can raise a worker’s self-esteem and increase worker productivity by changing the reward system or the job design.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62000"/>
          </a:xfrm>
        </p:spPr>
        <p:txBody>
          <a:bodyPr>
            <a:normAutofit fontScale="90000"/>
          </a:bodyPr>
          <a:lstStyle/>
          <a:p>
            <a:r>
              <a:rPr lang="en-US" b="1" dirty="0" smtClean="0"/>
              <a:t>1.1.1 what is management </a:t>
            </a:r>
            <a:r>
              <a:rPr lang="en-US" dirty="0" smtClean="0"/>
              <a:t/>
            </a:r>
            <a:br>
              <a:rPr lang="en-US" dirty="0" smtClean="0"/>
            </a:br>
            <a:endParaRPr lang="en-US" dirty="0"/>
          </a:p>
        </p:txBody>
      </p:sp>
      <p:sp>
        <p:nvSpPr>
          <p:cNvPr id="3" name="Content Placeholder 2"/>
          <p:cNvSpPr>
            <a:spLocks noGrp="1"/>
          </p:cNvSpPr>
          <p:nvPr>
            <p:ph idx="1"/>
          </p:nvPr>
        </p:nvSpPr>
        <p:spPr>
          <a:xfrm>
            <a:off x="457200" y="1066800"/>
            <a:ext cx="8229600" cy="5059363"/>
          </a:xfrm>
        </p:spPr>
        <p:txBody>
          <a:bodyPr/>
          <a:lstStyle/>
          <a:p>
            <a:r>
              <a:rPr lang="en-US" dirty="0" smtClean="0"/>
              <a:t>Management is a universal process in all organized and ordered living beings. It is not confined just to a factory or store, because families, clubs, offices, games and educational institutions etc., also, need skillful, adroit and competent management.</a:t>
            </a:r>
          </a:p>
          <a:p>
            <a:r>
              <a:rPr lang="en-US" b="1" dirty="0" smtClean="0"/>
              <a:t>Assignment</a:t>
            </a:r>
          </a:p>
          <a:p>
            <a:pPr>
              <a:buNone/>
            </a:pPr>
            <a:r>
              <a:rPr lang="en-US" dirty="0" smtClean="0"/>
              <a:t>Write down three different authors definitions  then drive your own definition.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Management </a:t>
            </a:r>
            <a:endParaRPr lang="en-US" dirty="0"/>
          </a:p>
        </p:txBody>
      </p:sp>
      <p:pic>
        <p:nvPicPr>
          <p:cNvPr id="2050" name="Picture 2"/>
          <p:cNvPicPr>
            <a:picLocks noGrp="1" noChangeAspect="1" noChangeArrowheads="1"/>
          </p:cNvPicPr>
          <p:nvPr>
            <p:ph idx="1"/>
          </p:nvPr>
        </p:nvPicPr>
        <p:blipFill>
          <a:blip r:embed="rId2"/>
          <a:srcRect/>
          <a:stretch>
            <a:fillRect/>
          </a:stretch>
        </p:blipFill>
        <p:spPr bwMode="auto">
          <a:xfrm>
            <a:off x="914400" y="1447800"/>
            <a:ext cx="7315200" cy="4572000"/>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1.1.2  FUNCTIONS OF MANAGEMENT</a:t>
            </a:r>
            <a:endParaRPr lang="en-US" sz="3000" dirty="0"/>
          </a:p>
        </p:txBody>
      </p:sp>
      <p:sp>
        <p:nvSpPr>
          <p:cNvPr id="3" name="Content Placeholder 2"/>
          <p:cNvSpPr>
            <a:spLocks noGrp="1"/>
          </p:cNvSpPr>
          <p:nvPr>
            <p:ph idx="1"/>
          </p:nvPr>
        </p:nvSpPr>
        <p:spPr>
          <a:xfrm>
            <a:off x="152400" y="1295400"/>
            <a:ext cx="8763000" cy="5257800"/>
          </a:xfrm>
        </p:spPr>
        <p:txBody>
          <a:bodyPr>
            <a:normAutofit fontScale="92500"/>
          </a:bodyPr>
          <a:lstStyle/>
          <a:p>
            <a:pPr algn="just"/>
            <a:r>
              <a:rPr lang="en-US" dirty="0" smtClean="0"/>
              <a:t>Management is the process of planning, organizing, leading, and controlling an organization’s human, financial, and material resources to increase its effectiveness.  </a:t>
            </a:r>
          </a:p>
          <a:p>
            <a:pPr algn="just">
              <a:buNone/>
            </a:pPr>
            <a:r>
              <a:rPr lang="en-US" dirty="0" smtClean="0"/>
              <a:t>1. In </a:t>
            </a:r>
            <a:r>
              <a:rPr lang="en-US" b="1" dirty="0" smtClean="0"/>
              <a:t>planning, </a:t>
            </a:r>
            <a:r>
              <a:rPr lang="en-US" dirty="0" smtClean="0"/>
              <a:t>managers establish their organization’s strategy, in other words, how best to allocate and use resources to achieve organizational </a:t>
            </a:r>
            <a:r>
              <a:rPr lang="en-US" dirty="0" err="1" smtClean="0"/>
              <a:t>goals.Much</a:t>
            </a:r>
            <a:r>
              <a:rPr lang="en-US" dirty="0" smtClean="0"/>
              <a:t> uncertainty and risk surround the decisions of managers during </a:t>
            </a:r>
            <a:r>
              <a:rPr lang="en-US" b="1" dirty="0" smtClean="0"/>
              <a:t>planning</a:t>
            </a:r>
            <a:r>
              <a:rPr lang="en-US" dirty="0" smtClean="0"/>
              <a:t>, and an understanding of organizational behavior can improve the quality of decision making, increase success, and lower risk.  </a:t>
            </a:r>
          </a:p>
          <a:p>
            <a:pPr algn="just"/>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228600" y="1143000"/>
            <a:ext cx="8382000" cy="5257800"/>
          </a:xfrm>
        </p:spPr>
        <p:txBody>
          <a:bodyPr>
            <a:normAutofit/>
          </a:bodyPr>
          <a:lstStyle/>
          <a:p>
            <a:pPr algn="just">
              <a:buNone/>
            </a:pPr>
            <a:r>
              <a:rPr lang="en-US" dirty="0" smtClean="0"/>
              <a:t>2. In </a:t>
            </a:r>
            <a:r>
              <a:rPr lang="en-US" b="1" dirty="0" smtClean="0"/>
              <a:t>organizing, </a:t>
            </a:r>
            <a:r>
              <a:rPr lang="en-US" dirty="0" smtClean="0"/>
              <a:t>managers establish a structure of relationships that dictate how members of an organization work together to achieve organizational goals. Organizing involves grouping workers into departments, groups, and teams based on the tasks they perform. Organizational behavior offers guidelines on how to organize employees to make the best use of their capabilities and enhance communication and coordination.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228600" y="990600"/>
            <a:ext cx="8610600" cy="5410200"/>
          </a:xfrm>
        </p:spPr>
        <p:txBody>
          <a:bodyPr>
            <a:normAutofit fontScale="77500" lnSpcReduction="20000"/>
          </a:bodyPr>
          <a:lstStyle/>
          <a:p>
            <a:pPr algn="just">
              <a:buNone/>
            </a:pPr>
            <a:r>
              <a:rPr lang="en-US" dirty="0" smtClean="0"/>
              <a:t>3. When </a:t>
            </a:r>
            <a:r>
              <a:rPr lang="en-US" b="1" dirty="0" smtClean="0"/>
              <a:t>leading,</a:t>
            </a:r>
            <a:r>
              <a:rPr lang="en-US" dirty="0" smtClean="0"/>
              <a:t> managers encourage workers to do a good job and coordinate individual and groups so that all organizational members are working toward organizational goals. The study of different leadership methods and how to match leadership styles to the characteristics of the organization is a major concern of organizational behavior. </a:t>
            </a:r>
          </a:p>
          <a:p>
            <a:pPr algn="just">
              <a:buNone/>
            </a:pPr>
            <a:r>
              <a:rPr lang="en-US" dirty="0" smtClean="0"/>
              <a:t>4. When </a:t>
            </a:r>
            <a:r>
              <a:rPr lang="en-US" b="1" dirty="0" smtClean="0"/>
              <a:t>controlling</a:t>
            </a:r>
            <a:r>
              <a:rPr lang="en-US" dirty="0" smtClean="0"/>
              <a:t>, managers monitor and evaluate individual, group, and organizational performance to see whether organizational goals are being achieved. Knowledge of organizational behavior allows managers to understand and accurately diagnose work.</a:t>
            </a:r>
          </a:p>
          <a:p>
            <a:pPr algn="just"/>
            <a:r>
              <a:rPr lang="en-US" dirty="0" smtClean="0"/>
              <a:t>Managers perform their four functions by assuming a number of roles in organizations. </a:t>
            </a:r>
          </a:p>
          <a:p>
            <a:pPr algn="just">
              <a:buNone/>
            </a:pPr>
            <a:r>
              <a:rPr lang="en-US" b="1" dirty="0" smtClean="0"/>
              <a:t>Assignment </a:t>
            </a:r>
          </a:p>
          <a:p>
            <a:pPr algn="just">
              <a:buNone/>
            </a:pPr>
            <a:r>
              <a:rPr lang="en-US" dirty="0" smtClean="0"/>
              <a:t>Write down other new functions despite these above mentioned.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1.1.3. Management roles </a:t>
            </a:r>
            <a:br>
              <a:rPr lang="en-US" dirty="0" smtClean="0"/>
            </a:br>
            <a:endParaRPr lang="en-US" dirty="0"/>
          </a:p>
        </p:txBody>
      </p:sp>
      <p:sp>
        <p:nvSpPr>
          <p:cNvPr id="3" name="Content Placeholder 2"/>
          <p:cNvSpPr>
            <a:spLocks noGrp="1"/>
          </p:cNvSpPr>
          <p:nvPr>
            <p:ph idx="1"/>
          </p:nvPr>
        </p:nvSpPr>
        <p:spPr>
          <a:xfrm>
            <a:off x="533400" y="1143000"/>
            <a:ext cx="8382000" cy="5059363"/>
          </a:xfrm>
        </p:spPr>
        <p:txBody>
          <a:bodyPr>
            <a:normAutofit fontScale="85000" lnSpcReduction="10000"/>
          </a:bodyPr>
          <a:lstStyle/>
          <a:p>
            <a:pPr algn="just"/>
            <a:r>
              <a:rPr lang="en-US" dirty="0" smtClean="0"/>
              <a:t>Managers can use their understanding of organizational behavior to improve their management skills. A skill is an ability to act in a way that allows a person to perform highly in her or his role. Managers need three types of skills: conceptual skills-conceptual, human, and technical.</a:t>
            </a:r>
          </a:p>
          <a:p>
            <a:pPr algn="just"/>
            <a:r>
              <a:rPr lang="en-US" dirty="0" smtClean="0"/>
              <a:t>For example, entrepreneurs often are technically skilled but lack conceptual and human skills. Scientists who become managers have technical expertise, but low levels of human skills. The ten roles can be grouped as being primarily concerned with interpersonal relationships, the transfer of information, and decision making.   </a:t>
            </a:r>
          </a:p>
          <a:p>
            <a:pPr algn="just"/>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271</TotalTime>
  <Words>1156</Words>
  <Application>Microsoft Office PowerPoint</Application>
  <PresentationFormat>On-screen Show (4:3)</PresentationFormat>
  <Paragraphs>60</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Organizational Behavior      Course code EDUC 6326  Sofia Khakwani </vt:lpstr>
      <vt:lpstr>What managers do?</vt:lpstr>
      <vt:lpstr>What managers do?  </vt:lpstr>
      <vt:lpstr>1.1.1 what is management  </vt:lpstr>
      <vt:lpstr>Functions of Management </vt:lpstr>
      <vt:lpstr>1.1.2  FUNCTIONS OF MANAGEMENT</vt:lpstr>
      <vt:lpstr>Cont…</vt:lpstr>
      <vt:lpstr>Cont…</vt:lpstr>
      <vt:lpstr>1.1.3. Management roles  </vt:lpstr>
      <vt:lpstr>Slide 10</vt:lpstr>
      <vt:lpstr>1.1.4. Management Skills  </vt:lpstr>
      <vt:lpstr>What is organizational behavior </vt:lpstr>
      <vt:lpstr>1.2 What is organizational behavior  </vt:lpstr>
      <vt:lpstr>Cont… </vt:lpstr>
      <vt:lpstr>References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manager can do ?</dc:title>
  <dc:creator>Ahmad laptops</dc:creator>
  <cp:lastModifiedBy>Ahmad laptops</cp:lastModifiedBy>
  <cp:revision>87</cp:revision>
  <dcterms:created xsi:type="dcterms:W3CDTF">2006-08-16T00:00:00Z</dcterms:created>
  <dcterms:modified xsi:type="dcterms:W3CDTF">2020-05-01T10:17:08Z</dcterms:modified>
</cp:coreProperties>
</file>