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4" r:id="rId18"/>
    <p:sldId id="273" r:id="rId19"/>
    <p:sldId id="275" r:id="rId20"/>
    <p:sldId id="276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AEE0-D64F-41E2-B377-CDE11ED346B6}" type="datetimeFigureOut">
              <a:rPr lang="en-US" smtClean="0"/>
              <a:pPr/>
              <a:t>6/3/2017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71187-716F-4BFD-B84C-71453F0DF2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AEE0-D64F-41E2-B377-CDE11ED346B6}" type="datetimeFigureOut">
              <a:rPr lang="en-US" smtClean="0"/>
              <a:pPr/>
              <a:t>6/3/2017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71187-716F-4BFD-B84C-71453F0DF2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AEE0-D64F-41E2-B377-CDE11ED346B6}" type="datetimeFigureOut">
              <a:rPr lang="en-US" smtClean="0"/>
              <a:pPr/>
              <a:t>6/3/2017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71187-716F-4BFD-B84C-71453F0DF2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AEE0-D64F-41E2-B377-CDE11ED346B6}" type="datetimeFigureOut">
              <a:rPr lang="en-US" smtClean="0"/>
              <a:pPr/>
              <a:t>6/3/2017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71187-716F-4BFD-B84C-71453F0DF2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AEE0-D64F-41E2-B377-CDE11ED346B6}" type="datetimeFigureOut">
              <a:rPr lang="en-US" smtClean="0"/>
              <a:pPr/>
              <a:t>6/3/2017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71187-716F-4BFD-B84C-71453F0DF2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AEE0-D64F-41E2-B377-CDE11ED346B6}" type="datetimeFigureOut">
              <a:rPr lang="en-US" smtClean="0"/>
              <a:pPr/>
              <a:t>6/3/2017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71187-716F-4BFD-B84C-71453F0DF2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AEE0-D64F-41E2-B377-CDE11ED346B6}" type="datetimeFigureOut">
              <a:rPr lang="en-US" smtClean="0"/>
              <a:pPr/>
              <a:t>6/3/2017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71187-716F-4BFD-B84C-71453F0DF2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AEE0-D64F-41E2-B377-CDE11ED346B6}" type="datetimeFigureOut">
              <a:rPr lang="en-US" smtClean="0"/>
              <a:pPr/>
              <a:t>6/3/2017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71187-716F-4BFD-B84C-71453F0DF2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AEE0-D64F-41E2-B377-CDE11ED346B6}" type="datetimeFigureOut">
              <a:rPr lang="en-US" smtClean="0"/>
              <a:pPr/>
              <a:t>6/3/2017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71187-716F-4BFD-B84C-71453F0DF2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AEE0-D64F-41E2-B377-CDE11ED346B6}" type="datetimeFigureOut">
              <a:rPr lang="en-US" smtClean="0"/>
              <a:pPr/>
              <a:t>6/3/2017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71187-716F-4BFD-B84C-71453F0DF2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8CAAEE0-D64F-41E2-B377-CDE11ED346B6}" type="datetimeFigureOut">
              <a:rPr lang="en-US" smtClean="0"/>
              <a:pPr/>
              <a:t>6/3/2017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7071187-716F-4BFD-B84C-71453F0DF2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8CAAEE0-D64F-41E2-B377-CDE11ED346B6}" type="datetimeFigureOut">
              <a:rPr lang="en-US" smtClean="0"/>
              <a:pPr/>
              <a:t>6/3/2017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7071187-716F-4BFD-B84C-71453F0DF2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Difference between </a:t>
            </a:r>
            <a:endParaRPr lang="en-US" sz="4000" dirty="0" smtClean="0">
              <a:solidFill>
                <a:schemeClr val="tx1"/>
              </a:solidFill>
            </a:endParaRPr>
          </a:p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literary </a:t>
            </a:r>
            <a:r>
              <a:rPr lang="en-US" sz="4000" dirty="0" smtClean="0">
                <a:solidFill>
                  <a:schemeClr val="tx1"/>
                </a:solidFill>
              </a:rPr>
              <a:t>and non literary text</a:t>
            </a:r>
            <a:r>
              <a:rPr lang="en-US" sz="4000" dirty="0" smtClean="0"/>
              <a:t>s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Popovic says: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10600" cy="5105399"/>
          </a:xfrm>
        </p:spPr>
        <p:txBody>
          <a:bodyPr>
            <a:normAutofit/>
          </a:bodyPr>
          <a:lstStyle/>
          <a:p>
            <a:r>
              <a:rPr lang="en-US" dirty="0"/>
              <a:t>“stylistic operation which is based not on the transfer of </a:t>
            </a:r>
            <a:r>
              <a:rPr lang="en-US" dirty="0" smtClean="0"/>
              <a:t>aesthetic but </a:t>
            </a:r>
            <a:r>
              <a:rPr lang="en-US" dirty="0"/>
              <a:t>pragmatic information</a:t>
            </a:r>
            <a:r>
              <a:rPr lang="en-US" dirty="0" smtClean="0"/>
              <a:t>”</a:t>
            </a:r>
          </a:p>
          <a:p>
            <a:r>
              <a:rPr lang="en-US" dirty="0"/>
              <a:t>a common </a:t>
            </a:r>
            <a:r>
              <a:rPr lang="en-US" dirty="0" smtClean="0"/>
              <a:t>point where </a:t>
            </a:r>
            <a:r>
              <a:rPr lang="en-US" dirty="0"/>
              <a:t>literary and non-literary style meet is a stylistic field of </a:t>
            </a:r>
            <a:r>
              <a:rPr lang="en-US" b="1" dirty="0"/>
              <a:t>iconicity</a:t>
            </a:r>
            <a:r>
              <a:rPr lang="en-US" dirty="0"/>
              <a:t> since </a:t>
            </a:r>
            <a:r>
              <a:rPr lang="en-US" dirty="0" smtClean="0"/>
              <a:t>the translator </a:t>
            </a:r>
            <a:r>
              <a:rPr lang="en-US" dirty="0"/>
              <a:t>of a ‘non-literary’, ‘specialized’, ‘pragmatic’ or ‘non-fictitious’ text</a:t>
            </a:r>
            <a:r>
              <a:rPr lang="en-US" dirty="0" smtClean="0"/>
              <a:t>, whatever </a:t>
            </a:r>
            <a:r>
              <a:rPr lang="en-US" dirty="0"/>
              <a:t>its name, cannot be completely resistant to the figurative way of expression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texts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non-literary </a:t>
            </a:r>
            <a:r>
              <a:rPr lang="en-US" dirty="0" smtClean="0"/>
              <a:t>text under </a:t>
            </a:r>
            <a:r>
              <a:rPr lang="en-US" dirty="0"/>
              <a:t>scrutiny belongs according to Schäffner and Adab (1997: </a:t>
            </a:r>
            <a:r>
              <a:rPr lang="en-US" dirty="0" smtClean="0"/>
              <a:t>325</a:t>
            </a:r>
            <a:r>
              <a:rPr lang="en-US" dirty="0"/>
              <a:t>) to a </a:t>
            </a:r>
            <a:r>
              <a:rPr lang="en-US" dirty="0" smtClean="0"/>
              <a:t>very distinctive </a:t>
            </a:r>
            <a:r>
              <a:rPr lang="en-US" dirty="0"/>
              <a:t>text </a:t>
            </a:r>
            <a:r>
              <a:rPr lang="en-US" dirty="0" smtClean="0"/>
              <a:t>type called </a:t>
            </a:r>
            <a:r>
              <a:rPr lang="en-US" b="1" dirty="0" smtClean="0"/>
              <a:t>Hybrid text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/>
              <a:t>texts, being the upshot of cultures and</a:t>
            </a:r>
            <a:br>
              <a:rPr lang="en-US" dirty="0"/>
            </a:br>
            <a:r>
              <a:rPr lang="en-US" dirty="0"/>
              <a:t>languages in contact, are a feature of contemporary intercultural communication</a:t>
            </a:r>
            <a:br>
              <a:rPr lang="en-US" dirty="0"/>
            </a:br>
            <a:r>
              <a:rPr lang="en-US" dirty="0"/>
              <a:t>marked by an increasing level of </a:t>
            </a:r>
            <a:r>
              <a:rPr lang="en-US" b="1" dirty="0"/>
              <a:t>internationalization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Literary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Literary texts are the text which display certain features of</a:t>
            </a:r>
          </a:p>
          <a:p>
            <a:r>
              <a:rPr lang="en-US" dirty="0" smtClean="0"/>
              <a:t> “</a:t>
            </a:r>
            <a:r>
              <a:rPr lang="en-US" dirty="0"/>
              <a:t>foregrounding </a:t>
            </a:r>
            <a:r>
              <a:rPr lang="en-US" dirty="0" smtClean="0"/>
              <a:t>of </a:t>
            </a:r>
            <a:r>
              <a:rPr lang="en-US" dirty="0"/>
              <a:t>language, the</a:t>
            </a:r>
            <a:br>
              <a:rPr lang="en-US" dirty="0"/>
            </a:br>
            <a:r>
              <a:rPr lang="en-US" dirty="0"/>
              <a:t>interdependence of different levels of linguistic </a:t>
            </a:r>
            <a:r>
              <a:rPr lang="en-US" dirty="0" smtClean="0"/>
              <a:t>organization,</a:t>
            </a:r>
          </a:p>
          <a:p>
            <a:r>
              <a:rPr lang="en-US" dirty="0" smtClean="0"/>
              <a:t> </a:t>
            </a:r>
            <a:r>
              <a:rPr lang="en-US" dirty="0"/>
              <a:t>the separation from </a:t>
            </a:r>
            <a:r>
              <a:rPr lang="en-US" dirty="0" smtClean="0"/>
              <a:t>the practical </a:t>
            </a:r>
            <a:r>
              <a:rPr lang="en-US" dirty="0"/>
              <a:t>context of </a:t>
            </a:r>
            <a:r>
              <a:rPr lang="en-US" dirty="0" smtClean="0"/>
              <a:t>utterance</a:t>
            </a:r>
          </a:p>
          <a:p>
            <a:r>
              <a:rPr lang="en-US" dirty="0" smtClean="0"/>
              <a:t>the </a:t>
            </a:r>
            <a:r>
              <a:rPr lang="en-US" dirty="0"/>
              <a:t>perception of texts as both aesthetic objects </a:t>
            </a:r>
            <a:r>
              <a:rPr lang="en-US" dirty="0" smtClean="0"/>
              <a:t>and intertextual </a:t>
            </a:r>
            <a:r>
              <a:rPr lang="en-US" dirty="0"/>
              <a:t>or self-reflexive construct” (Hermans, </a:t>
            </a:r>
            <a:r>
              <a:rPr lang="en-US" dirty="0" smtClean="0"/>
              <a:t>2007)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of a literary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8915400" cy="5333999"/>
          </a:xfrm>
        </p:spPr>
        <p:txBody>
          <a:bodyPr>
            <a:normAutofit/>
          </a:bodyPr>
          <a:lstStyle/>
          <a:p>
            <a:r>
              <a:rPr lang="en-US" dirty="0"/>
              <a:t>that literary texts guarantee </a:t>
            </a:r>
            <a:r>
              <a:rPr lang="en-US" b="1" dirty="0"/>
              <a:t>entertainment</a:t>
            </a:r>
            <a:br>
              <a:rPr lang="en-US" b="1" dirty="0"/>
            </a:br>
            <a:r>
              <a:rPr lang="en-US" dirty="0"/>
              <a:t>on the basis of their </a:t>
            </a:r>
            <a:r>
              <a:rPr lang="en-US" b="1" dirty="0"/>
              <a:t>artistic quality</a:t>
            </a:r>
            <a:r>
              <a:rPr lang="en-US" dirty="0"/>
              <a:t>, provide the recipient with </a:t>
            </a:r>
            <a:r>
              <a:rPr lang="en-US" b="1" dirty="0"/>
              <a:t>the author’s </a:t>
            </a:r>
            <a:r>
              <a:rPr lang="en-US" b="1" dirty="0" smtClean="0"/>
              <a:t>experience</a:t>
            </a:r>
            <a:r>
              <a:rPr lang="en-US" dirty="0"/>
              <a:t> </a:t>
            </a:r>
            <a:r>
              <a:rPr lang="en-US" dirty="0" smtClean="0"/>
              <a:t>or </a:t>
            </a:r>
            <a:r>
              <a:rPr lang="en-US" b="1" dirty="0"/>
              <a:t>world-view </a:t>
            </a:r>
            <a:r>
              <a:rPr lang="en-US" dirty="0"/>
              <a:t>which may </a:t>
            </a:r>
            <a:r>
              <a:rPr lang="en-US" b="1" dirty="0"/>
              <a:t>motivate them to think,</a:t>
            </a:r>
            <a:r>
              <a:rPr lang="en-US" dirty="0"/>
              <a:t> act </a:t>
            </a:r>
            <a:r>
              <a:rPr lang="en-US" b="1" dirty="0"/>
              <a:t>and re-evaluate their </a:t>
            </a:r>
            <a:r>
              <a:rPr lang="en-US" b="1" dirty="0" smtClean="0"/>
              <a:t>attitudes. </a:t>
            </a:r>
            <a:r>
              <a:rPr lang="en-US" b="1" dirty="0"/>
              <a:t>I</a:t>
            </a:r>
            <a:r>
              <a:rPr lang="en-US" dirty="0" smtClean="0"/>
              <a:t>t </a:t>
            </a:r>
            <a:r>
              <a:rPr lang="en-US" dirty="0"/>
              <a:t>is a </a:t>
            </a:r>
            <a:r>
              <a:rPr lang="en-US" dirty="0" smtClean="0"/>
              <a:t>bearer of </a:t>
            </a:r>
            <a:r>
              <a:rPr lang="en-US" dirty="0"/>
              <a:t>an aesthetic </a:t>
            </a:r>
            <a:r>
              <a:rPr lang="en-US" dirty="0" smtClean="0"/>
              <a:t>function.</a:t>
            </a:r>
          </a:p>
          <a:p>
            <a:pPr lvl="1"/>
            <a:r>
              <a:rPr lang="en-US" b="1" dirty="0"/>
              <a:t>poetry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- lyric </a:t>
            </a:r>
            <a:r>
              <a:rPr lang="en-US" dirty="0" smtClean="0"/>
              <a:t>verse - </a:t>
            </a:r>
            <a:r>
              <a:rPr lang="en-US" dirty="0"/>
              <a:t>song </a:t>
            </a:r>
            <a:r>
              <a:rPr lang="en-US" dirty="0" smtClean="0"/>
              <a:t>lyrics - </a:t>
            </a:r>
            <a:r>
              <a:rPr lang="en-US" dirty="0"/>
              <a:t>form verse, sonnet</a:t>
            </a:r>
            <a:br>
              <a:rPr lang="en-US" dirty="0"/>
            </a:br>
            <a:r>
              <a:rPr lang="en-US" b="1" dirty="0"/>
              <a:t>• play: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- traditional &amp; Shakespearean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smtClean="0"/>
              <a:t>monologue - - </a:t>
            </a:r>
            <a:r>
              <a:rPr lang="en-US" dirty="0"/>
              <a:t>contemporary play &amp; TV script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literary texts are formed?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1"/>
            <a:ext cx="8686800" cy="5181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Literary text comes into existence as a </a:t>
            </a:r>
            <a:r>
              <a:rPr lang="en-US" b="1" dirty="0" smtClean="0"/>
              <a:t>subjectively transformed </a:t>
            </a:r>
            <a:r>
              <a:rPr lang="en-US" b="1" dirty="0"/>
              <a:t>reflection</a:t>
            </a:r>
            <a:r>
              <a:rPr lang="en-US" dirty="0"/>
              <a:t> of the </a:t>
            </a:r>
            <a:r>
              <a:rPr lang="en-US" b="1" i="1" dirty="0"/>
              <a:t>objective reality </a:t>
            </a:r>
            <a:r>
              <a:rPr lang="en-US" dirty="0"/>
              <a:t>in tune with the </a:t>
            </a:r>
            <a:r>
              <a:rPr lang="en-US" b="1" i="1" dirty="0" smtClean="0"/>
              <a:t>aesthetic-emotional intent </a:t>
            </a:r>
            <a:r>
              <a:rPr lang="en-US" b="1" i="1" dirty="0"/>
              <a:t>of the </a:t>
            </a:r>
            <a:r>
              <a:rPr lang="en-US" b="1" i="1" dirty="0" smtClean="0"/>
              <a:t>author</a:t>
            </a:r>
            <a:endParaRPr lang="en-US" b="1" i="1" dirty="0"/>
          </a:p>
          <a:p>
            <a:r>
              <a:rPr lang="en-US" dirty="0" smtClean="0"/>
              <a:t>he/she endeavors </a:t>
            </a:r>
            <a:r>
              <a:rPr lang="en-US" dirty="0"/>
              <a:t>to </a:t>
            </a:r>
            <a:r>
              <a:rPr lang="en-US" b="1" dirty="0"/>
              <a:t>convey his/her ideas, thoughts and </a:t>
            </a:r>
            <a:r>
              <a:rPr lang="en-US" b="1" dirty="0" smtClean="0"/>
              <a:t>emotions</a:t>
            </a:r>
            <a:r>
              <a:rPr lang="en-US" dirty="0" smtClean="0"/>
              <a:t>, which </a:t>
            </a:r>
            <a:r>
              <a:rPr lang="en-US" dirty="0"/>
              <a:t>is enabled by his/her </a:t>
            </a:r>
            <a:r>
              <a:rPr lang="en-US" b="1" dirty="0"/>
              <a:t>orientation towards experience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From the point of view </a:t>
            </a:r>
            <a:r>
              <a:rPr lang="en-US" dirty="0" smtClean="0"/>
              <a:t>of the </a:t>
            </a:r>
            <a:r>
              <a:rPr lang="en-US" dirty="0"/>
              <a:t>language resources choice, an </a:t>
            </a:r>
            <a:r>
              <a:rPr lang="en-US" b="1" dirty="0"/>
              <a:t>immense lexical variability coupled with </a:t>
            </a:r>
            <a:r>
              <a:rPr lang="en-US" b="1" dirty="0" smtClean="0"/>
              <a:t>the uniqueness </a:t>
            </a:r>
            <a:r>
              <a:rPr lang="en-US" b="1" dirty="0"/>
              <a:t>of expression</a:t>
            </a:r>
            <a:r>
              <a:rPr lang="en-US" dirty="0"/>
              <a:t> comes to the fore </a:t>
            </a:r>
            <a:r>
              <a:rPr lang="en-US" dirty="0" smtClean="0"/>
              <a:t>here.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Comparison of literary and non literary texts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Literary texts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 literary text comprises the world of the mind, </a:t>
            </a:r>
            <a:r>
              <a:rPr lang="en-US" i="1" dirty="0" smtClean="0"/>
              <a:t>i.e. </a:t>
            </a:r>
            <a:r>
              <a:rPr lang="en-US" dirty="0" smtClean="0"/>
              <a:t>ideas</a:t>
            </a:r>
            <a:br>
              <a:rPr lang="en-US" dirty="0" smtClean="0"/>
            </a:br>
            <a:r>
              <a:rPr lang="en-US" dirty="0" smtClean="0"/>
              <a:t>and feelings and is grounded on imagination</a:t>
            </a:r>
          </a:p>
          <a:p>
            <a:r>
              <a:rPr lang="en-US" dirty="0"/>
              <a:t>literary texts usually revolve around fictitious characters, being ontologically</a:t>
            </a:r>
            <a:br>
              <a:rPr lang="en-US" dirty="0"/>
            </a:br>
            <a:r>
              <a:rPr lang="en-US" dirty="0"/>
              <a:t>and structurally independent from the real </a:t>
            </a:r>
            <a:r>
              <a:rPr lang="en-US" dirty="0" smtClean="0"/>
              <a:t>world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Non literary texts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Non-literary </a:t>
            </a:r>
            <a:r>
              <a:rPr lang="en-US" dirty="0"/>
              <a:t>text is concerned with</a:t>
            </a:r>
            <a:br>
              <a:rPr lang="en-US" dirty="0"/>
            </a:br>
            <a:r>
              <a:rPr lang="en-US" dirty="0"/>
              <a:t>information, facts and </a:t>
            </a:r>
            <a:r>
              <a:rPr lang="en-US" dirty="0" smtClean="0"/>
              <a:t>reality</a:t>
            </a:r>
          </a:p>
          <a:p>
            <a:r>
              <a:rPr lang="en-US" dirty="0"/>
              <a:t>non-literary texts are primarily about objects from the extra-linguistic</a:t>
            </a:r>
            <a:br>
              <a:rPr lang="en-US" dirty="0"/>
            </a:br>
            <a:r>
              <a:rPr lang="en-US" dirty="0"/>
              <a:t>reality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semantic specifics of these two text types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Literary texts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literary texts as </a:t>
            </a:r>
            <a:r>
              <a:rPr lang="en-US" b="1" dirty="0"/>
              <a:t>the product of </a:t>
            </a:r>
            <a:r>
              <a:rPr lang="en-US" b="1" dirty="0" smtClean="0"/>
              <a:t>author’s imagination </a:t>
            </a:r>
            <a:r>
              <a:rPr lang="en-US" dirty="0"/>
              <a:t>offer a breeding ground </a:t>
            </a:r>
            <a:r>
              <a:rPr lang="en-US" b="1" dirty="0"/>
              <a:t>for vagueness of meaning, ambiguity and multiple</a:t>
            </a:r>
            <a:br>
              <a:rPr lang="en-US" b="1" dirty="0"/>
            </a:br>
            <a:r>
              <a:rPr lang="en-US" b="1" dirty="0" smtClean="0"/>
              <a:t>interpretations</a:t>
            </a:r>
          </a:p>
          <a:p>
            <a:r>
              <a:rPr lang="en-US" dirty="0"/>
              <a:t>literary texts are produced to be assimilated </a:t>
            </a:r>
            <a:r>
              <a:rPr lang="en-US" b="1" dirty="0"/>
              <a:t>slowly or repeatedly and </a:t>
            </a:r>
            <a:r>
              <a:rPr lang="en-US" b="1" dirty="0" smtClean="0"/>
              <a:t>widely appreciated </a:t>
            </a:r>
            <a:r>
              <a:rPr lang="en-US" b="1" dirty="0"/>
              <a:t>by </a:t>
            </a:r>
            <a:r>
              <a:rPr lang="en-US" b="1" dirty="0" smtClean="0"/>
              <a:t>readership</a:t>
            </a:r>
          </a:p>
          <a:p>
            <a:r>
              <a:rPr lang="en-US" dirty="0"/>
              <a:t>literary </a:t>
            </a:r>
            <a:r>
              <a:rPr lang="en-US" dirty="0" smtClean="0"/>
              <a:t>text are </a:t>
            </a:r>
            <a:r>
              <a:rPr lang="en-US" b="1" dirty="0"/>
              <a:t>not intended </a:t>
            </a:r>
            <a:r>
              <a:rPr lang="en-US" dirty="0"/>
              <a:t>for </a:t>
            </a:r>
            <a:r>
              <a:rPr lang="en-US" b="1" dirty="0" smtClean="0"/>
              <a:t>any specific </a:t>
            </a:r>
            <a:r>
              <a:rPr lang="en-US" b="1" dirty="0"/>
              <a:t>purpose</a:t>
            </a:r>
            <a:r>
              <a:rPr lang="en-US" dirty="0"/>
              <a:t>; they can convey a range of intentions </a:t>
            </a:r>
            <a:r>
              <a:rPr lang="en-US" b="1" dirty="0"/>
              <a:t>(to inspire, offer advice or </a:t>
            </a:r>
            <a:r>
              <a:rPr lang="en-US" b="1" dirty="0" smtClean="0"/>
              <a:t>even shock)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Non literary texts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non-literary texts are based </a:t>
            </a:r>
            <a:r>
              <a:rPr lang="en-US" b="1" dirty="0"/>
              <a:t>on precision, reason </a:t>
            </a:r>
            <a:r>
              <a:rPr lang="en-US" dirty="0"/>
              <a:t>and can be characterized by</a:t>
            </a:r>
            <a:br>
              <a:rPr lang="en-US" dirty="0"/>
            </a:br>
            <a:r>
              <a:rPr lang="en-US" b="1" dirty="0"/>
              <a:t>more or less logical </a:t>
            </a:r>
            <a:r>
              <a:rPr lang="en-US" b="1" dirty="0" smtClean="0"/>
              <a:t>argumentative progression</a:t>
            </a:r>
          </a:p>
          <a:p>
            <a:r>
              <a:rPr lang="en-US" dirty="0"/>
              <a:t>non-literary texts are written to be </a:t>
            </a:r>
            <a:r>
              <a:rPr lang="en-US" b="1" dirty="0"/>
              <a:t>skimmed or </a:t>
            </a:r>
            <a:r>
              <a:rPr lang="en-US" b="1" dirty="0" smtClean="0"/>
              <a:t>scanned</a:t>
            </a:r>
          </a:p>
          <a:p>
            <a:r>
              <a:rPr lang="en-US" dirty="0"/>
              <a:t>Non-literary </a:t>
            </a:r>
            <a:r>
              <a:rPr lang="en-US" dirty="0" smtClean="0"/>
              <a:t>texts are </a:t>
            </a:r>
            <a:r>
              <a:rPr lang="en-US" dirty="0"/>
              <a:t>expected to </a:t>
            </a:r>
            <a:r>
              <a:rPr lang="en-US" dirty="0" smtClean="0"/>
              <a:t>fulfill </a:t>
            </a:r>
            <a:r>
              <a:rPr lang="en-US" dirty="0"/>
              <a:t>a</a:t>
            </a:r>
            <a:br>
              <a:rPr lang="en-US" dirty="0"/>
            </a:br>
            <a:r>
              <a:rPr lang="en-US" b="1" dirty="0"/>
              <a:t>certain pragmatic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Concerning linguistic </a:t>
            </a:r>
            <a:r>
              <a:rPr lang="en-US" dirty="0" smtClean="0"/>
              <a:t>properties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Literary texts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language of </a:t>
            </a:r>
            <a:r>
              <a:rPr lang="en-US" dirty="0"/>
              <a:t>literary texts is </a:t>
            </a:r>
            <a:r>
              <a:rPr lang="en-US" b="1" dirty="0" smtClean="0"/>
              <a:t>susceptible</a:t>
            </a:r>
            <a:r>
              <a:rPr lang="en-US" dirty="0" smtClean="0"/>
              <a:t> </a:t>
            </a:r>
            <a:r>
              <a:rPr lang="en-US" dirty="0"/>
              <a:t>to getting old quicker because the text’s stylistic layer is</a:t>
            </a:r>
            <a:br>
              <a:rPr lang="en-US" dirty="0"/>
            </a:br>
            <a:r>
              <a:rPr lang="en-US" dirty="0"/>
              <a:t>burdened more in comparison to non-literary 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Non literary texts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what is getting old in</a:t>
            </a:r>
            <a:br>
              <a:rPr lang="en-US" dirty="0"/>
            </a:br>
            <a:r>
              <a:rPr lang="en-US" dirty="0"/>
              <a:t>non-literary text is actual </a:t>
            </a:r>
            <a:r>
              <a:rPr lang="en-US" b="1" dirty="0"/>
              <a:t>text information </a:t>
            </a:r>
            <a:r>
              <a:rPr lang="en-US" dirty="0"/>
              <a:t>only (Popovič, 1977: 192)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terms of </a:t>
            </a:r>
            <a:r>
              <a:rPr lang="en-US" dirty="0"/>
              <a:t>lexical specificities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Literary texts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lexical facet of literary texts cannot be squeezed </a:t>
            </a:r>
            <a:r>
              <a:rPr lang="en-US" dirty="0" smtClean="0"/>
              <a:t>into any sort of </a:t>
            </a:r>
            <a:r>
              <a:rPr lang="en-US" b="1" dirty="0" smtClean="0"/>
              <a:t>universal patterning, </a:t>
            </a:r>
            <a:r>
              <a:rPr lang="en-US" dirty="0" smtClean="0"/>
              <a:t>depending </a:t>
            </a:r>
            <a:r>
              <a:rPr lang="en-US" dirty="0"/>
              <a:t>on author and his/her lexical </a:t>
            </a:r>
            <a:r>
              <a:rPr lang="en-US" b="1" dirty="0"/>
              <a:t>richness</a:t>
            </a:r>
            <a:r>
              <a:rPr lang="en-US" dirty="0"/>
              <a:t> </a:t>
            </a:r>
            <a:r>
              <a:rPr lang="en-US" dirty="0" smtClean="0"/>
              <a:t>it varies </a:t>
            </a:r>
            <a:r>
              <a:rPr lang="en-US" dirty="0"/>
              <a:t>from text to </a:t>
            </a:r>
            <a:r>
              <a:rPr lang="en-US" dirty="0" smtClean="0"/>
              <a:t>text</a:t>
            </a:r>
          </a:p>
          <a:p>
            <a:r>
              <a:rPr lang="en-US" dirty="0"/>
              <a:t>literary texts, </a:t>
            </a:r>
            <a:r>
              <a:rPr lang="en-US" dirty="0" smtClean="0"/>
              <a:t>abound </a:t>
            </a:r>
            <a:r>
              <a:rPr lang="en-US" dirty="0"/>
              <a:t>in</a:t>
            </a:r>
            <a:br>
              <a:rPr lang="en-US" dirty="0"/>
            </a:br>
            <a:r>
              <a:rPr lang="en-US" b="1" dirty="0"/>
              <a:t>metaphors, similes, personifications </a:t>
            </a:r>
            <a:r>
              <a:rPr lang="en-US" dirty="0"/>
              <a:t>and other </a:t>
            </a:r>
            <a:r>
              <a:rPr lang="en-US" b="1" dirty="0"/>
              <a:t>poetic devices </a:t>
            </a:r>
            <a:r>
              <a:rPr lang="en-US" dirty="0"/>
              <a:t>which in a way make </a:t>
            </a:r>
            <a:r>
              <a:rPr lang="en-US" dirty="0" smtClean="0"/>
              <a:t>the language </a:t>
            </a:r>
            <a:r>
              <a:rPr lang="en-US" dirty="0"/>
              <a:t>of literature truly </a:t>
            </a:r>
            <a:r>
              <a:rPr lang="en-US" b="1" dirty="0" smtClean="0"/>
              <a:t>specialized</a:t>
            </a:r>
            <a:endParaRPr lang="en-US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Non literary texts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vocabulary of non-literary texts is based </a:t>
            </a:r>
            <a:r>
              <a:rPr lang="en-US" b="1" dirty="0"/>
              <a:t>on a high degree </a:t>
            </a:r>
            <a:r>
              <a:rPr lang="en-US" b="1" dirty="0" smtClean="0"/>
              <a:t>of Notionality</a:t>
            </a:r>
            <a:r>
              <a:rPr lang="en-US" dirty="0" smtClean="0"/>
              <a:t>, </a:t>
            </a:r>
            <a:r>
              <a:rPr lang="en-US" dirty="0"/>
              <a:t>standardized language </a:t>
            </a:r>
            <a:r>
              <a:rPr lang="en-US" b="1" dirty="0"/>
              <a:t>schemata and clichés </a:t>
            </a:r>
            <a:r>
              <a:rPr lang="en-US" dirty="0"/>
              <a:t>with </a:t>
            </a:r>
            <a:r>
              <a:rPr lang="en-US" b="1" dirty="0"/>
              <a:t>no register blending</a:t>
            </a:r>
            <a:br>
              <a:rPr lang="en-US" b="1" dirty="0"/>
            </a:br>
            <a:r>
              <a:rPr lang="en-US" b="1" dirty="0" smtClean="0"/>
              <a:t>permitted</a:t>
            </a:r>
          </a:p>
          <a:p>
            <a:r>
              <a:rPr lang="en-US" dirty="0" smtClean="0"/>
              <a:t>Non literary </a:t>
            </a:r>
            <a:r>
              <a:rPr lang="en-US" dirty="0"/>
              <a:t>texts</a:t>
            </a:r>
            <a:r>
              <a:rPr lang="en-US" b="1" dirty="0"/>
              <a:t>, no specialized subject matter </a:t>
            </a:r>
            <a:r>
              <a:rPr lang="en-US" dirty="0"/>
              <a:t>knowledge is usually required for a </a:t>
            </a:r>
            <a:r>
              <a:rPr lang="en-US" dirty="0" smtClean="0"/>
              <a:t>literary text’s </a:t>
            </a:r>
            <a:r>
              <a:rPr lang="en-US" dirty="0"/>
              <a:t>comprehension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Contrasting literary and non literary texts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Literary texts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Translation</a:t>
            </a:r>
            <a:r>
              <a:rPr lang="en-US" dirty="0" smtClean="0"/>
              <a:t> of </a:t>
            </a:r>
            <a:r>
              <a:rPr lang="en-US" dirty="0"/>
              <a:t>literary text is freer and more </a:t>
            </a:r>
            <a:r>
              <a:rPr lang="en-US" b="1" dirty="0"/>
              <a:t>creative</a:t>
            </a:r>
            <a:r>
              <a:rPr lang="en-US" dirty="0"/>
              <a:t> for it is supposed to offer an </a:t>
            </a:r>
            <a:r>
              <a:rPr lang="en-US" b="1" dirty="0" smtClean="0"/>
              <a:t>undistorted interpretation </a:t>
            </a:r>
            <a:r>
              <a:rPr lang="en-US" dirty="0"/>
              <a:t>of the </a:t>
            </a:r>
            <a:r>
              <a:rPr lang="en-US" dirty="0" smtClean="0"/>
              <a:t>fictitious metaculture</a:t>
            </a:r>
            <a:r>
              <a:rPr lang="en-US" dirty="0"/>
              <a:t>, serving as a gateway to the </a:t>
            </a:r>
            <a:r>
              <a:rPr lang="en-US" b="1" dirty="0"/>
              <a:t>fictitious </a:t>
            </a:r>
            <a:r>
              <a:rPr lang="en-US" b="1" dirty="0" smtClean="0"/>
              <a:t>world</a:t>
            </a:r>
            <a:r>
              <a:rPr lang="en-US" dirty="0" smtClean="0"/>
              <a:t> and </a:t>
            </a:r>
            <a:r>
              <a:rPr lang="en-US" dirty="0"/>
              <a:t>its </a:t>
            </a:r>
            <a:r>
              <a:rPr lang="en-US" dirty="0" smtClean="0"/>
              <a:t>culture</a:t>
            </a:r>
          </a:p>
          <a:p>
            <a:r>
              <a:rPr lang="en-US" dirty="0" smtClean="0"/>
              <a:t>In </a:t>
            </a:r>
            <a:r>
              <a:rPr lang="en-US" dirty="0"/>
              <a:t>literary texts writer’s personality is </a:t>
            </a:r>
            <a:r>
              <a:rPr lang="en-US" b="1" dirty="0"/>
              <a:t>fully exposed </a:t>
            </a:r>
            <a:r>
              <a:rPr lang="en-US" dirty="0"/>
              <a:t>given the </a:t>
            </a:r>
            <a:r>
              <a:rPr lang="en-US" b="1" dirty="0"/>
              <a:t>communication</a:t>
            </a:r>
            <a:br>
              <a:rPr lang="en-US" b="1" dirty="0"/>
            </a:br>
            <a:r>
              <a:rPr lang="en-US" b="1" dirty="0"/>
              <a:t>of his/her world-views, attitudes, and convictions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Non literary texts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Non literary </a:t>
            </a:r>
            <a:r>
              <a:rPr lang="en-US" dirty="0"/>
              <a:t>text demands frequently complete faithfulness to the ST and </a:t>
            </a:r>
            <a:r>
              <a:rPr lang="en-US" b="1" dirty="0"/>
              <a:t>utmost precision in</a:t>
            </a:r>
            <a:br>
              <a:rPr lang="en-US" b="1" dirty="0"/>
            </a:br>
            <a:r>
              <a:rPr lang="en-US" b="1" dirty="0"/>
              <a:t>terminology</a:t>
            </a:r>
            <a:r>
              <a:rPr lang="en-US" dirty="0"/>
              <a:t>, </a:t>
            </a:r>
            <a:r>
              <a:rPr lang="en-US" b="1" dirty="0"/>
              <a:t>not admitting a very creative participation for the </a:t>
            </a:r>
            <a:r>
              <a:rPr lang="en-US" b="1" dirty="0" smtClean="0"/>
              <a:t>translator</a:t>
            </a:r>
          </a:p>
          <a:p>
            <a:r>
              <a:rPr lang="en-US" dirty="0"/>
              <a:t>Secondly, in nonliterary texts the </a:t>
            </a:r>
            <a:r>
              <a:rPr lang="en-US" b="1" dirty="0"/>
              <a:t>author’s personality is hidden </a:t>
            </a:r>
            <a:r>
              <a:rPr lang="en-US" dirty="0"/>
              <a:t>to say the very least, if not invisible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we distinguish different types </a:t>
            </a:r>
            <a:r>
              <a:rPr lang="en-US" smtClean="0"/>
              <a:t>of texts?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“the specific classes of texts characteristic of a given scientific community or professional group </a:t>
            </a:r>
            <a:r>
              <a:rPr lang="en-US" dirty="0" smtClean="0"/>
              <a:t>are </a:t>
            </a:r>
            <a:r>
              <a:rPr lang="en-US" dirty="0"/>
              <a:t>distinguished from each other by certain features of vocabulary, form and style, which are wholly function-specific and conventional in nature” </a:t>
            </a:r>
          </a:p>
          <a:p>
            <a:pPr>
              <a:buNone/>
            </a:pPr>
            <a:r>
              <a:rPr lang="en-US" dirty="0" smtClean="0"/>
              <a:t>                             (Alcatraz </a:t>
            </a:r>
            <a:r>
              <a:rPr lang="en-US" dirty="0"/>
              <a:t>and Hughes, </a:t>
            </a:r>
            <a:r>
              <a:rPr lang="en-US" dirty="0" smtClean="0"/>
              <a:t>2002)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contrast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Literary texts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“literary [translation] is</a:t>
            </a:r>
            <a:br>
              <a:rPr lang="en-US" dirty="0"/>
            </a:br>
            <a:r>
              <a:rPr lang="en-US" dirty="0"/>
              <a:t>viewed as traditional, old-fashioned, academic, ivory-tower, out of touch, the nonliterary is philistine, market-led, coal in the bath [and] uncivilized</a:t>
            </a:r>
            <a:r>
              <a:rPr lang="en-US" dirty="0" smtClean="0"/>
              <a:t>”.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Non literary texts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Thirdly, </a:t>
            </a:r>
            <a:r>
              <a:rPr lang="en-US" b="1" dirty="0"/>
              <a:t>the interpretation aspect </a:t>
            </a:r>
            <a:r>
              <a:rPr lang="en-US" b="1" dirty="0" smtClean="0"/>
              <a:t>in the </a:t>
            </a:r>
            <a:r>
              <a:rPr lang="en-US" b="1" dirty="0"/>
              <a:t>non-literary text fulfils only an auxiliary function</a:t>
            </a:r>
            <a:r>
              <a:rPr lang="en-US" dirty="0"/>
              <a:t> in stark contrast to </a:t>
            </a:r>
            <a:r>
              <a:rPr lang="en-US" dirty="0" smtClean="0"/>
              <a:t>literary translation. </a:t>
            </a:r>
            <a:r>
              <a:rPr lang="en-US" dirty="0"/>
              <a:t>Consequently, the </a:t>
            </a:r>
            <a:r>
              <a:rPr lang="en-US" b="1" dirty="0"/>
              <a:t>non-literary translator </a:t>
            </a:r>
            <a:r>
              <a:rPr lang="en-US" b="1" dirty="0" smtClean="0"/>
              <a:t>is required </a:t>
            </a:r>
            <a:r>
              <a:rPr lang="en-US" b="1" dirty="0"/>
              <a:t>to be an expert </a:t>
            </a:r>
            <a:r>
              <a:rPr lang="en-US" dirty="0"/>
              <a:t>in the field in which he/she translates in order to </a:t>
            </a:r>
            <a:r>
              <a:rPr lang="en-US" b="1" dirty="0"/>
              <a:t>be able </a:t>
            </a:r>
            <a:r>
              <a:rPr lang="en-US" b="1" dirty="0" smtClean="0"/>
              <a:t>to perform </a:t>
            </a:r>
            <a:r>
              <a:rPr lang="en-US" b="1" dirty="0"/>
              <a:t>an adequate intrasemiotic </a:t>
            </a:r>
            <a:r>
              <a:rPr lang="en-US" b="1" dirty="0" smtClean="0"/>
              <a:t>translation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8077200" cy="3657600"/>
          </a:xfrm>
        </p:spPr>
        <p:txBody>
          <a:bodyPr/>
          <a:lstStyle/>
          <a:p>
            <a:r>
              <a:rPr lang="en-US" dirty="0" smtClean="0"/>
              <a:t>                    Thank you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        </a:t>
            </a:r>
            <a:r>
              <a:rPr lang="en-US" dirty="0" smtClean="0">
                <a:sym typeface="Wingdings" pitchFamily="2" charset="2"/>
              </a:rPr>
              <a:t>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                                                    </a:t>
            </a:r>
            <a:r>
              <a:rPr lang="en-US" sz="6000" dirty="0" smtClean="0"/>
              <a:t>              </a:t>
            </a:r>
            <a:r>
              <a:rPr lang="en-US" dirty="0" smtClean="0"/>
              <a:t> </a:t>
            </a:r>
            <a:endParaRPr lang="en-US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Defining a text general preliminaries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 has certain features</a:t>
            </a:r>
          </a:p>
          <a:p>
            <a:r>
              <a:rPr lang="en-US" dirty="0" smtClean="0"/>
              <a:t>Specific language medium</a:t>
            </a:r>
          </a:p>
          <a:p>
            <a:r>
              <a:rPr lang="en-US" dirty="0" smtClean="0"/>
              <a:t>Enables for the formation of cognitive ideas</a:t>
            </a:r>
          </a:p>
          <a:p>
            <a:r>
              <a:rPr lang="en-US" dirty="0" smtClean="0"/>
              <a:t>Aims at imparting information</a:t>
            </a:r>
          </a:p>
          <a:p>
            <a:r>
              <a:rPr lang="en-US" dirty="0" smtClean="0"/>
              <a:t>Forms a coherent sequence of utterances</a:t>
            </a:r>
          </a:p>
          <a:p>
            <a:r>
              <a:rPr lang="en-US" dirty="0" smtClean="0"/>
              <a:t>Endowed with referential continuity or logical reasoning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text was viewed initially?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was viewed as an organized unit larger than a sentence </a:t>
            </a:r>
            <a:r>
              <a:rPr lang="en-US" dirty="0"/>
              <a:t>which consists of a sequence of formally </a:t>
            </a:r>
            <a:r>
              <a:rPr lang="en-US" dirty="0" smtClean="0"/>
              <a:t>and </a:t>
            </a:r>
            <a:r>
              <a:rPr lang="en-US" dirty="0"/>
              <a:t>semantically linked utterances unified thematically as well. This</a:t>
            </a:r>
            <a:br>
              <a:rPr lang="en-US" dirty="0"/>
            </a:br>
            <a:r>
              <a:rPr lang="en-US" dirty="0"/>
              <a:t>means that a text was understood as a network made of intertwined syntactic wholes:</a:t>
            </a:r>
            <a:br>
              <a:rPr lang="en-US" dirty="0"/>
            </a:br>
            <a:r>
              <a:rPr lang="en-US" dirty="0" smtClean="0"/>
              <a:t>(individual </a:t>
            </a:r>
            <a:r>
              <a:rPr lang="en-US" dirty="0"/>
              <a:t>sentences and </a:t>
            </a:r>
            <a:r>
              <a:rPr lang="en-US" dirty="0" smtClean="0"/>
              <a:t>paragraphs)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did this view altered?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. This, by a long way, oversimplified formal conception of a text was substantially altered after the so-called </a:t>
            </a:r>
            <a:r>
              <a:rPr lang="en-US" b="1" dirty="0" smtClean="0"/>
              <a:t>communicative pragmatic </a:t>
            </a:r>
            <a:r>
              <a:rPr lang="en-US" dirty="0" smtClean="0"/>
              <a:t>turn in linguistic studies at the outset of the </a:t>
            </a:r>
            <a:r>
              <a:rPr lang="en-US" b="1" dirty="0" smtClean="0"/>
              <a:t>1990s </a:t>
            </a:r>
            <a:r>
              <a:rPr lang="en-US" dirty="0" smtClean="0"/>
              <a:t>when a text started to be</a:t>
            </a:r>
            <a:br>
              <a:rPr lang="en-US" dirty="0" smtClean="0"/>
            </a:br>
            <a:r>
              <a:rPr lang="en-US" dirty="0" smtClean="0"/>
              <a:t>conceived of as </a:t>
            </a:r>
            <a:r>
              <a:rPr lang="en-US" b="1" dirty="0" smtClean="0"/>
              <a:t>“text-in-function”, “text-in-situation”, as a “socio-communicative</a:t>
            </a:r>
            <a:br>
              <a:rPr lang="en-US" b="1" dirty="0" smtClean="0"/>
            </a:br>
            <a:r>
              <a:rPr lang="en-US" b="1" dirty="0" smtClean="0"/>
              <a:t>functional unit”</a:t>
            </a:r>
            <a:endParaRPr lang="en-US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non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029199"/>
          </a:xfrm>
        </p:spPr>
        <p:txBody>
          <a:bodyPr>
            <a:normAutofit/>
          </a:bodyPr>
          <a:lstStyle/>
          <a:p>
            <a:r>
              <a:rPr lang="en-US" dirty="0"/>
              <a:t>de </a:t>
            </a:r>
            <a:r>
              <a:rPr lang="en-US" dirty="0" smtClean="0"/>
              <a:t>Beaugrande and </a:t>
            </a:r>
            <a:r>
              <a:rPr lang="en-US" dirty="0"/>
              <a:t>Dressler (2002: </a:t>
            </a:r>
            <a:r>
              <a:rPr lang="en-US" dirty="0" smtClean="0"/>
              <a:t>10) interpret </a:t>
            </a:r>
            <a:r>
              <a:rPr lang="en-US" dirty="0"/>
              <a:t>text as </a:t>
            </a:r>
            <a:endParaRPr lang="en-US" dirty="0" smtClean="0"/>
          </a:p>
          <a:p>
            <a:pPr lvl="1"/>
            <a:r>
              <a:rPr lang="en-US" b="1" dirty="0" smtClean="0"/>
              <a:t>a </a:t>
            </a:r>
            <a:r>
              <a:rPr lang="en-US" b="1" dirty="0"/>
              <a:t>“communicative occurrence” </a:t>
            </a:r>
            <a:r>
              <a:rPr lang="en-US" dirty="0"/>
              <a:t>which </a:t>
            </a:r>
            <a:r>
              <a:rPr lang="en-US" dirty="0" smtClean="0"/>
              <a:t>must meet </a:t>
            </a:r>
            <a:r>
              <a:rPr lang="en-US" dirty="0"/>
              <a:t>certain standards/criteria of textuality, these being: cohesion, </a:t>
            </a:r>
            <a:r>
              <a:rPr lang="en-US" dirty="0" smtClean="0"/>
              <a:t>coherence, in it </a:t>
            </a:r>
            <a:r>
              <a:rPr lang="en-US" dirty="0"/>
              <a:t>If any </a:t>
            </a:r>
            <a:r>
              <a:rPr lang="en-US" dirty="0" smtClean="0"/>
              <a:t>of these </a:t>
            </a:r>
            <a:r>
              <a:rPr lang="en-US" dirty="0"/>
              <a:t>standards is not considered to have been satisfied, the text will not be</a:t>
            </a:r>
            <a:br>
              <a:rPr lang="en-US" dirty="0"/>
            </a:br>
            <a:r>
              <a:rPr lang="en-US" dirty="0"/>
              <a:t>communicative and in turn</a:t>
            </a:r>
            <a:r>
              <a:rPr lang="en-US" b="1" dirty="0"/>
              <a:t>, </a:t>
            </a:r>
            <a:r>
              <a:rPr lang="en-US" b="1" dirty="0" smtClean="0"/>
              <a:t>non communicative </a:t>
            </a:r>
            <a:r>
              <a:rPr lang="en-US" b="1" dirty="0"/>
              <a:t>texts </a:t>
            </a:r>
            <a:r>
              <a:rPr lang="en-US" dirty="0"/>
              <a:t>are treated as </a:t>
            </a:r>
            <a:r>
              <a:rPr lang="en-US" b="1" dirty="0"/>
              <a:t>non-texts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 literary texts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label “non-literary text”, as broad as it may seem, covers a wide range of</a:t>
            </a:r>
            <a:br>
              <a:rPr lang="en-US" dirty="0"/>
            </a:br>
            <a:r>
              <a:rPr lang="en-US" dirty="0"/>
              <a:t>texts </a:t>
            </a:r>
            <a:r>
              <a:rPr lang="en-US" dirty="0" smtClean="0"/>
              <a:t>from</a:t>
            </a:r>
          </a:p>
          <a:p>
            <a:r>
              <a:rPr lang="en-US" dirty="0" smtClean="0"/>
              <a:t> administrative texts </a:t>
            </a:r>
          </a:p>
          <a:p>
            <a:r>
              <a:rPr lang="en-US" dirty="0" smtClean="0"/>
              <a:t>legal </a:t>
            </a:r>
            <a:r>
              <a:rPr lang="en-US" dirty="0"/>
              <a:t>and other official documents, via economic </a:t>
            </a:r>
            <a:r>
              <a:rPr lang="en-US" dirty="0" smtClean="0"/>
              <a:t>and business texts </a:t>
            </a:r>
          </a:p>
          <a:p>
            <a:r>
              <a:rPr lang="en-US" dirty="0" smtClean="0"/>
              <a:t>scientific</a:t>
            </a:r>
            <a:r>
              <a:rPr lang="en-US" dirty="0"/>
              <a:t>, technical up to publicist texts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Features of a  non literary </a:t>
            </a:r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462560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Notionality is the consequence of thematic structuring of non literary text it is  the</a:t>
            </a:r>
            <a:r>
              <a:rPr lang="en-US" dirty="0"/>
              <a:t> condition or quality of being notional, </a:t>
            </a:r>
            <a:r>
              <a:rPr lang="en-US" dirty="0" smtClean="0"/>
              <a:t>         hypothetical</a:t>
            </a:r>
            <a:r>
              <a:rPr lang="en-US" dirty="0"/>
              <a:t>, </a:t>
            </a:r>
            <a:r>
              <a:rPr lang="en-US" dirty="0" smtClean="0"/>
              <a:t>and abstract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pragmatic </a:t>
            </a:r>
            <a:r>
              <a:rPr lang="en-US" dirty="0"/>
              <a:t>content requires precision and unambiguously stated </a:t>
            </a:r>
            <a:r>
              <a:rPr lang="en-US" dirty="0" smtClean="0"/>
              <a:t>terms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Language of non literary texts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is a </a:t>
            </a:r>
            <a:r>
              <a:rPr lang="en-US" dirty="0" smtClean="0"/>
              <a:t>striking tendency </a:t>
            </a:r>
            <a:r>
              <a:rPr lang="en-US" dirty="0"/>
              <a:t>towards stereotypical structures and language clichés in </a:t>
            </a:r>
            <a:r>
              <a:rPr lang="en-US" dirty="0" smtClean="0"/>
              <a:t>general</a:t>
            </a:r>
          </a:p>
          <a:p>
            <a:r>
              <a:rPr lang="en-US" dirty="0" smtClean="0"/>
              <a:t>Precisely these </a:t>
            </a:r>
            <a:r>
              <a:rPr lang="en-US" dirty="0"/>
              <a:t>means of expressions make the non-literary style more or less </a:t>
            </a:r>
            <a:r>
              <a:rPr lang="en-US" dirty="0" smtClean="0"/>
              <a:t>formalized</a:t>
            </a:r>
          </a:p>
          <a:p>
            <a:r>
              <a:rPr lang="en-US" dirty="0" smtClean="0"/>
              <a:t>The direct </a:t>
            </a:r>
            <a:r>
              <a:rPr lang="en-US" dirty="0"/>
              <a:t>relationship between language on the one hand and extra-linguistic reality on </a:t>
            </a:r>
            <a:r>
              <a:rPr lang="en-US" dirty="0" smtClean="0"/>
              <a:t>the other </a:t>
            </a:r>
            <a:r>
              <a:rPr lang="en-US" dirty="0"/>
              <a:t>seems crucial in the non-literary style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139</TotalTime>
  <Words>842</Words>
  <Application>Microsoft Office PowerPoint</Application>
  <PresentationFormat>On-screen Show (4:3)</PresentationFormat>
  <Paragraphs>91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Module</vt:lpstr>
      <vt:lpstr>PowerPoint Presentation</vt:lpstr>
      <vt:lpstr>How we distinguish different types of texts?</vt:lpstr>
      <vt:lpstr>Defining a text general preliminaries</vt:lpstr>
      <vt:lpstr>How text was viewed initially? </vt:lpstr>
      <vt:lpstr>When did this view altered?</vt:lpstr>
      <vt:lpstr>What is a non text</vt:lpstr>
      <vt:lpstr>Non literary texts</vt:lpstr>
      <vt:lpstr>Features of a  non literary text</vt:lpstr>
      <vt:lpstr>Language of non literary texts </vt:lpstr>
      <vt:lpstr> Popovic says: </vt:lpstr>
      <vt:lpstr>Hybrid texts</vt:lpstr>
      <vt:lpstr>Literary Text</vt:lpstr>
      <vt:lpstr>Features of a literary text</vt:lpstr>
      <vt:lpstr>How literary texts are formed?</vt:lpstr>
      <vt:lpstr>Comparison of literary and non literary texts</vt:lpstr>
      <vt:lpstr>semantic specifics of these two text types</vt:lpstr>
      <vt:lpstr>Concerning linguistic properties</vt:lpstr>
      <vt:lpstr>In terms of lexical specificities</vt:lpstr>
      <vt:lpstr>Contrasting literary and non literary texts</vt:lpstr>
      <vt:lpstr>contrast</vt:lpstr>
      <vt:lpstr>                    Thank you                         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</dc:title>
  <dc:creator>sania</dc:creator>
  <cp:lastModifiedBy>shazpc</cp:lastModifiedBy>
  <cp:revision>19</cp:revision>
  <dcterms:created xsi:type="dcterms:W3CDTF">2017-06-02T23:38:13Z</dcterms:created>
  <dcterms:modified xsi:type="dcterms:W3CDTF">2017-06-03T03:54:00Z</dcterms:modified>
</cp:coreProperties>
</file>