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12/1/2020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grammar.net/english-grammar/nou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grammar.net/english-grammar/nou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grammar.net/english-grammar/adjectiv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grammar.net/english-grammar/determine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71546"/>
            <a:ext cx="7851648" cy="1257296"/>
          </a:xfrm>
        </p:spPr>
        <p:txBody>
          <a:bodyPr>
            <a:normAutofit/>
          </a:bodyPr>
          <a:lstStyle/>
          <a:p>
            <a:pPr algn="ctr"/>
            <a:r>
              <a:rPr lang="en-GB" sz="6600" dirty="0" smtClean="0"/>
              <a:t>Uses of Articles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62416"/>
            <a:ext cx="7854696" cy="1752600"/>
          </a:xfrm>
        </p:spPr>
        <p:txBody>
          <a:bodyPr/>
          <a:lstStyle/>
          <a:p>
            <a:pPr algn="ctr"/>
            <a:r>
              <a:rPr lang="en-GB" dirty="0" smtClean="0"/>
              <a:t>By</a:t>
            </a:r>
          </a:p>
          <a:p>
            <a:pPr algn="ctr"/>
            <a:r>
              <a:rPr lang="en-GB" dirty="0" err="1" smtClean="0"/>
              <a:t>Tanveer</a:t>
            </a:r>
            <a:r>
              <a:rPr lang="en-GB" dirty="0" smtClean="0"/>
              <a:t> </a:t>
            </a:r>
            <a:r>
              <a:rPr lang="en-GB" dirty="0" err="1" smtClean="0"/>
              <a:t>Gul</a:t>
            </a:r>
            <a:endParaRPr lang="en-GB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018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base"/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Using Definite Article: </a:t>
            </a:r>
            <a:r>
              <a:rPr lang="en-GB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</a:t>
            </a:r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GB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5143536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GB" b="1" u="sng" dirty="0" smtClean="0"/>
              <a:t>Rule 1:</a:t>
            </a:r>
            <a:endParaRPr lang="en-GB" dirty="0" smtClean="0"/>
          </a:p>
          <a:p>
            <a:pPr fontAlgn="base"/>
            <a:r>
              <a:rPr lang="en-GB" i="1" dirty="0" smtClean="0"/>
              <a:t>‘The’</a:t>
            </a:r>
            <a:r>
              <a:rPr lang="en-GB" dirty="0" smtClean="0"/>
              <a:t> is used to indicate a particular person(s) or thing(s) in the case of common nouns. Proper nouns generally do not take an article.</a:t>
            </a:r>
          </a:p>
          <a:p>
            <a:pPr fontAlgn="base">
              <a:buNone/>
            </a:pPr>
            <a:endParaRPr lang="en-GB" b="1" dirty="0" smtClean="0"/>
          </a:p>
          <a:p>
            <a:pPr fontAlgn="base">
              <a:buNone/>
            </a:pPr>
            <a:r>
              <a:rPr lang="en-GB" b="1" dirty="0" smtClean="0"/>
              <a:t>Example:</a:t>
            </a:r>
            <a:endParaRPr lang="en-GB" dirty="0" smtClean="0"/>
          </a:p>
          <a:p>
            <a:pPr lvl="1" fontAlgn="base"/>
            <a:r>
              <a:rPr lang="en-GB" dirty="0" smtClean="0"/>
              <a:t>The man is running. (A particular man)</a:t>
            </a:r>
          </a:p>
          <a:p>
            <a:pPr lvl="1" fontAlgn="base"/>
            <a:r>
              <a:rPr lang="en-GB" dirty="0" smtClean="0"/>
              <a:t>I saw the boy stealing.</a:t>
            </a:r>
          </a:p>
          <a:p>
            <a:pPr lvl="1" fontAlgn="base"/>
            <a:r>
              <a:rPr lang="en-GB" dirty="0" smtClean="0"/>
              <a:t>Where is the pen I gave you last year?</a:t>
            </a:r>
          </a:p>
          <a:p>
            <a:pPr lvl="1" fontAlgn="base"/>
            <a:r>
              <a:rPr lang="en-GB" dirty="0" smtClean="0"/>
              <a:t>I gave him a ball, but he lost the ball. (‘a ball’ became ‘the ball’ in the second clause because that ball was not a random ball anymore.)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143668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GB" b="1" u="sng" dirty="0" smtClean="0"/>
              <a:t>Rule 2:</a:t>
            </a:r>
            <a:endParaRPr lang="en-GB" dirty="0" smtClean="0"/>
          </a:p>
          <a:p>
            <a:pPr fontAlgn="base"/>
            <a:r>
              <a:rPr lang="en-GB" sz="3300" dirty="0" smtClean="0"/>
              <a:t>Sometimes ‘</a:t>
            </a:r>
            <a:r>
              <a:rPr lang="en-GB" sz="3300" i="1" dirty="0" smtClean="0"/>
              <a:t>the’ </a:t>
            </a:r>
            <a:r>
              <a:rPr lang="en-GB" sz="3300" dirty="0" smtClean="0"/>
              <a:t>is used to generalize a group/whole class.</a:t>
            </a:r>
          </a:p>
          <a:p>
            <a:pPr fontAlgn="base">
              <a:buNone/>
            </a:pPr>
            <a:endParaRPr lang="en-GB" b="1" dirty="0" smtClean="0"/>
          </a:p>
          <a:p>
            <a:pPr fontAlgn="base">
              <a:buNone/>
            </a:pPr>
            <a:r>
              <a:rPr lang="en-GB" b="1" dirty="0" smtClean="0"/>
              <a:t>Example:</a:t>
            </a:r>
          </a:p>
          <a:p>
            <a:pPr fontAlgn="base">
              <a:buNone/>
            </a:pPr>
            <a:endParaRPr lang="en-GB" dirty="0" smtClean="0"/>
          </a:p>
          <a:p>
            <a:pPr lvl="2" fontAlgn="base"/>
            <a:r>
              <a:rPr lang="en-GB" sz="2800" dirty="0" smtClean="0"/>
              <a:t>The dog is a faithful animal. (Refers to the whole species of dog.)</a:t>
            </a:r>
          </a:p>
          <a:p>
            <a:pPr lvl="2" fontAlgn="base"/>
            <a:endParaRPr lang="en-GB" sz="2800" dirty="0" smtClean="0"/>
          </a:p>
          <a:p>
            <a:pPr lvl="2" fontAlgn="base"/>
            <a:r>
              <a:rPr lang="en-GB" sz="2800" dirty="0" smtClean="0"/>
              <a:t>The English are industrious. (Refers to the people of England as a nation)</a:t>
            </a:r>
          </a:p>
          <a:p>
            <a:pPr lvl="2" fontAlgn="base"/>
            <a:endParaRPr lang="en-GB" sz="2800" dirty="0" smtClean="0"/>
          </a:p>
          <a:p>
            <a:pPr lvl="2" fontAlgn="base"/>
            <a:r>
              <a:rPr lang="en-GB" sz="2800" dirty="0" smtClean="0"/>
              <a:t>The honest are respected. (</a:t>
            </a:r>
            <a:r>
              <a:rPr lang="en-GB" sz="2800" dirty="0" err="1" smtClean="0"/>
              <a:t>The+adjectives</a:t>
            </a:r>
            <a:r>
              <a:rPr lang="en-GB" sz="2800" dirty="0" smtClean="0"/>
              <a:t> = plural noun)</a:t>
            </a:r>
          </a:p>
          <a:p>
            <a:pPr lvl="2" fontAlgn="base"/>
            <a:endParaRPr lang="en-GB" sz="2800" dirty="0" smtClean="0"/>
          </a:p>
          <a:p>
            <a:pPr lvl="2" fontAlgn="base"/>
            <a:r>
              <a:rPr lang="en-GB" sz="2600" dirty="0" smtClean="0"/>
              <a:t>The poor are not always dishonest. (</a:t>
            </a:r>
            <a:r>
              <a:rPr lang="en-GB" sz="2600" dirty="0" err="1" smtClean="0"/>
              <a:t>The+adjectives</a:t>
            </a:r>
            <a:r>
              <a:rPr lang="en-GB" sz="2600" dirty="0" smtClean="0"/>
              <a:t> = plural noun)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681682"/>
          </a:xfrm>
        </p:spPr>
        <p:txBody>
          <a:bodyPr/>
          <a:lstStyle/>
          <a:p>
            <a:pPr fontAlgn="base">
              <a:buNone/>
            </a:pPr>
            <a:r>
              <a:rPr lang="en-GB" b="1" u="sng" dirty="0" smtClean="0"/>
              <a:t>Rule 3:</a:t>
            </a:r>
            <a:endParaRPr lang="en-GB" dirty="0" smtClean="0"/>
          </a:p>
          <a:p>
            <a:pPr fontAlgn="base"/>
            <a:r>
              <a:rPr lang="en-GB" sz="2800" dirty="0" smtClean="0"/>
              <a:t>To particularise a non-count noun ‘the’ is required before it.</a:t>
            </a:r>
          </a:p>
          <a:p>
            <a:pPr fontAlgn="base">
              <a:buNone/>
            </a:pPr>
            <a:endParaRPr lang="en-GB" b="1" dirty="0" smtClean="0"/>
          </a:p>
          <a:p>
            <a:pPr fontAlgn="base">
              <a:buNone/>
            </a:pPr>
            <a:endParaRPr lang="en-GB" b="1" dirty="0" smtClean="0"/>
          </a:p>
          <a:p>
            <a:pPr fontAlgn="base">
              <a:buNone/>
            </a:pPr>
            <a:r>
              <a:rPr lang="en-GB" b="1" dirty="0" smtClean="0"/>
              <a:t>Example:</a:t>
            </a:r>
          </a:p>
          <a:p>
            <a:pPr fontAlgn="base">
              <a:buNone/>
            </a:pPr>
            <a:endParaRPr lang="en-GB" dirty="0" smtClean="0"/>
          </a:p>
          <a:p>
            <a:pPr lvl="2" fontAlgn="base"/>
            <a:r>
              <a:rPr lang="en-GB" sz="2800" dirty="0" smtClean="0"/>
              <a:t>The water of the Arctic ocean is freezing.</a:t>
            </a:r>
          </a:p>
          <a:p>
            <a:pPr lvl="2" fontAlgn="base"/>
            <a:r>
              <a:rPr lang="en-GB" sz="2800" dirty="0" smtClean="0"/>
              <a:t>Please return the money I lent you last year.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14356"/>
            <a:ext cx="8401080" cy="5610244"/>
          </a:xfrm>
        </p:spPr>
        <p:txBody>
          <a:bodyPr/>
          <a:lstStyle/>
          <a:p>
            <a:pPr fontAlgn="base">
              <a:buNone/>
            </a:pPr>
            <a:r>
              <a:rPr lang="en-GB" b="1" u="sng" dirty="0" smtClean="0"/>
              <a:t>Rule 4:</a:t>
            </a:r>
          </a:p>
          <a:p>
            <a:pPr fontAlgn="base">
              <a:buNone/>
            </a:pPr>
            <a:endParaRPr lang="en-GB" dirty="0" smtClean="0"/>
          </a:p>
          <a:p>
            <a:pPr fontAlgn="base"/>
            <a:r>
              <a:rPr lang="en-GB" dirty="0" smtClean="0"/>
              <a:t>‘The’ is mandatory before a thing which is only one of a kind in the universe.</a:t>
            </a:r>
          </a:p>
          <a:p>
            <a:pPr fontAlgn="base">
              <a:buNone/>
            </a:pPr>
            <a:endParaRPr lang="en-GB" b="1" dirty="0" smtClean="0"/>
          </a:p>
          <a:p>
            <a:pPr fontAlgn="base">
              <a:buNone/>
            </a:pPr>
            <a:r>
              <a:rPr lang="en-GB" b="1" dirty="0" smtClean="0"/>
              <a:t>Example:</a:t>
            </a:r>
          </a:p>
          <a:p>
            <a:pPr fontAlgn="base">
              <a:buNone/>
            </a:pPr>
            <a:endParaRPr lang="en-GB" dirty="0" smtClean="0"/>
          </a:p>
          <a:p>
            <a:pPr lvl="2" fontAlgn="base"/>
            <a:r>
              <a:rPr lang="en-GB" sz="2800" dirty="0" smtClean="0"/>
              <a:t>The moon is shining tonight.</a:t>
            </a:r>
          </a:p>
          <a:p>
            <a:pPr lvl="2" fontAlgn="base"/>
            <a:r>
              <a:rPr lang="en-GB" sz="2800" dirty="0" smtClean="0"/>
              <a:t>The earth is moving around the sun.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7306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base"/>
            <a:r>
              <a:rPr lang="en-GB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Use of ‘</a:t>
            </a:r>
            <a:r>
              <a:rPr lang="en-GB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the’</a:t>
            </a:r>
            <a:r>
              <a:rPr lang="en-GB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before geographical places :</a:t>
            </a:r>
            <a:br>
              <a:rPr lang="en-GB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GB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GB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GB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82442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GB" i="1" u="sng" dirty="0" smtClean="0"/>
              <a:t>‘</a:t>
            </a:r>
            <a:r>
              <a:rPr lang="en-GB" b="1" i="1" u="sng" dirty="0" smtClean="0"/>
              <a:t>The’</a:t>
            </a:r>
            <a:r>
              <a:rPr lang="en-GB" b="1" u="sng" dirty="0" smtClean="0"/>
              <a:t> must precede:</a:t>
            </a:r>
            <a:endParaRPr lang="en-GB" dirty="0" smtClean="0"/>
          </a:p>
          <a:p>
            <a:pPr lvl="0" fontAlgn="base"/>
            <a:r>
              <a:rPr lang="en-GB" dirty="0" smtClean="0">
                <a:solidFill>
                  <a:srgbClr val="FF0000"/>
                </a:solidFill>
              </a:rPr>
              <a:t>Names of oceans</a:t>
            </a:r>
            <a:r>
              <a:rPr lang="en-GB" dirty="0" smtClean="0"/>
              <a:t>, gulfs, seas, and rivers: </a:t>
            </a:r>
            <a:r>
              <a:rPr lang="en-GB" i="1" dirty="0" smtClean="0"/>
              <a:t>the Pacific, the Atlantic, the Coral Sea, the Timor Sea, the Persian </a:t>
            </a:r>
            <a:r>
              <a:rPr lang="en-GB" i="1" dirty="0" err="1" smtClean="0"/>
              <a:t>Gulf,the</a:t>
            </a:r>
            <a:r>
              <a:rPr lang="en-GB" i="1" dirty="0" smtClean="0"/>
              <a:t> Nile, the Murray River, the Darling River, etc.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>
                <a:solidFill>
                  <a:srgbClr val="FF0000"/>
                </a:solidFill>
              </a:rPr>
              <a:t>Names of countries with united states or islands</a:t>
            </a:r>
            <a:r>
              <a:rPr lang="en-GB" dirty="0" smtClean="0"/>
              <a:t>: </a:t>
            </a:r>
            <a:r>
              <a:rPr lang="en-GB" i="1" dirty="0" smtClean="0"/>
              <a:t>the United States of America (the USA), the UK, the UAE, the Philippines, etc.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467368"/>
          </a:xfrm>
        </p:spPr>
        <p:txBody>
          <a:bodyPr>
            <a:normAutofit/>
          </a:bodyPr>
          <a:lstStyle/>
          <a:p>
            <a:pPr lvl="0" fontAlgn="base"/>
            <a:r>
              <a:rPr lang="en-GB" sz="2800" dirty="0" smtClean="0">
                <a:solidFill>
                  <a:srgbClr val="FF0000"/>
                </a:solidFill>
              </a:rPr>
              <a:t>Names of great lakes</a:t>
            </a:r>
            <a:r>
              <a:rPr lang="en-GB" sz="2800" dirty="0" smtClean="0"/>
              <a:t>: </a:t>
            </a:r>
            <a:r>
              <a:rPr lang="en-GB" sz="2800" i="1" dirty="0" smtClean="0"/>
              <a:t>the Great Lakes, the African Great Lakes</a:t>
            </a:r>
          </a:p>
          <a:p>
            <a:pPr lvl="0" fontAlgn="base"/>
            <a:endParaRPr lang="en-GB" sz="2800" dirty="0" smtClean="0"/>
          </a:p>
          <a:p>
            <a:pPr lvl="0" fontAlgn="base"/>
            <a:r>
              <a:rPr lang="en-GB" sz="2800" dirty="0" smtClean="0">
                <a:solidFill>
                  <a:srgbClr val="FF0000"/>
                </a:solidFill>
              </a:rPr>
              <a:t>Names of mountain </a:t>
            </a:r>
            <a:r>
              <a:rPr lang="en-GB" sz="2800" b="1" dirty="0" smtClean="0">
                <a:solidFill>
                  <a:srgbClr val="FF0000"/>
                </a:solidFill>
              </a:rPr>
              <a:t>ranges</a:t>
            </a:r>
            <a:r>
              <a:rPr lang="en-GB" sz="2800" dirty="0" smtClean="0"/>
              <a:t>: </a:t>
            </a:r>
            <a:r>
              <a:rPr lang="en-GB" sz="2800" i="1" dirty="0" smtClean="0"/>
              <a:t>the Himalayas, the Alps, the Andes, etc.</a:t>
            </a:r>
          </a:p>
          <a:p>
            <a:pPr lvl="0" fontAlgn="base"/>
            <a:endParaRPr lang="en-GB" sz="2800" dirty="0" smtClean="0"/>
          </a:p>
          <a:p>
            <a:pPr lvl="0" fontAlgn="base"/>
            <a:r>
              <a:rPr lang="en-GB" sz="2800" dirty="0" smtClean="0">
                <a:solidFill>
                  <a:srgbClr val="FF0000"/>
                </a:solidFill>
              </a:rPr>
              <a:t>Names of a group of Islands</a:t>
            </a:r>
            <a:r>
              <a:rPr lang="en-GB" sz="2800" dirty="0" smtClean="0"/>
              <a:t>: </a:t>
            </a:r>
            <a:r>
              <a:rPr lang="en-GB" sz="2800" i="1" dirty="0" smtClean="0"/>
              <a:t>the West Indies, the </a:t>
            </a:r>
            <a:r>
              <a:rPr lang="en-GB" sz="2800" i="1" dirty="0" err="1" smtClean="0"/>
              <a:t>Andamans</a:t>
            </a:r>
            <a:r>
              <a:rPr lang="en-GB" sz="2800" i="1" dirty="0" smtClean="0"/>
              <a:t>, etc.</a:t>
            </a:r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802"/>
            <a:ext cx="8229600" cy="1143000"/>
          </a:xfrm>
        </p:spPr>
        <p:txBody>
          <a:bodyPr>
            <a:noAutofit/>
          </a:bodyPr>
          <a:lstStyle/>
          <a:p>
            <a:r>
              <a:rPr lang="en-GB" sz="48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‘The’</a:t>
            </a:r>
            <a:r>
              <a:rPr lang="en-GB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 must not precede:</a:t>
            </a:r>
            <a:br>
              <a:rPr lang="en-GB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en-GB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4967302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en-GB" sz="2800" dirty="0" smtClean="0">
                <a:solidFill>
                  <a:srgbClr val="FF0000"/>
                </a:solidFill>
              </a:rPr>
              <a:t>Names of continents</a:t>
            </a:r>
            <a:r>
              <a:rPr lang="en-GB" sz="2800" dirty="0" smtClean="0"/>
              <a:t>: </a:t>
            </a:r>
            <a:r>
              <a:rPr lang="en-GB" sz="2800" i="1" dirty="0" smtClean="0"/>
              <a:t>Asia, Europe, Australia, Africa, South America, North America, Antarctica.</a:t>
            </a:r>
          </a:p>
          <a:p>
            <a:pPr lvl="0" fontAlgn="base"/>
            <a:endParaRPr lang="en-GB" sz="2800" dirty="0" smtClean="0"/>
          </a:p>
          <a:p>
            <a:pPr lvl="0" fontAlgn="base"/>
            <a:r>
              <a:rPr lang="en-GB" sz="2800" dirty="0" smtClean="0">
                <a:solidFill>
                  <a:srgbClr val="FF0000"/>
                </a:solidFill>
              </a:rPr>
              <a:t>Names of countries</a:t>
            </a:r>
            <a:r>
              <a:rPr lang="en-GB" sz="2800" dirty="0" smtClean="0"/>
              <a:t>: </a:t>
            </a:r>
            <a:r>
              <a:rPr lang="en-GB" sz="2800" i="1" dirty="0" smtClean="0"/>
              <a:t>Australia, Bolivia, England, France, Spain</a:t>
            </a:r>
            <a:r>
              <a:rPr lang="en-GB" sz="2800" dirty="0" smtClean="0"/>
              <a:t>, etc.</a:t>
            </a:r>
          </a:p>
          <a:p>
            <a:pPr lvl="0" fontAlgn="base"/>
            <a:endParaRPr lang="en-GB" sz="2800" dirty="0" smtClean="0"/>
          </a:p>
          <a:p>
            <a:pPr lvl="0" fontAlgn="base"/>
            <a:r>
              <a:rPr lang="en-GB" sz="2800" dirty="0" smtClean="0">
                <a:solidFill>
                  <a:srgbClr val="FF0000"/>
                </a:solidFill>
              </a:rPr>
              <a:t>Names of states, cities, or towns</a:t>
            </a:r>
            <a:r>
              <a:rPr lang="en-GB" sz="2800" dirty="0" smtClean="0"/>
              <a:t>: </a:t>
            </a:r>
            <a:r>
              <a:rPr lang="en-GB" sz="2800" i="1" dirty="0" smtClean="0"/>
              <a:t>Los Angeles, Alaska, Sydney, London,</a:t>
            </a:r>
          </a:p>
          <a:p>
            <a:pPr lvl="0" fontAlgn="base"/>
            <a:endParaRPr lang="en-GB" sz="2800" dirty="0" smtClean="0"/>
          </a:p>
          <a:p>
            <a:pPr lvl="0" fontAlgn="base"/>
            <a:r>
              <a:rPr lang="en-GB" sz="2800" dirty="0" smtClean="0">
                <a:solidFill>
                  <a:srgbClr val="FF0000"/>
                </a:solidFill>
              </a:rPr>
              <a:t>Names of streets</a:t>
            </a:r>
            <a:r>
              <a:rPr lang="en-GB" sz="2800" dirty="0" smtClean="0"/>
              <a:t>: </a:t>
            </a:r>
            <a:r>
              <a:rPr lang="en-GB" sz="2800" i="1" dirty="0" smtClean="0"/>
              <a:t>George street, Albion Street, New town street,</a:t>
            </a:r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253054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en-GB" dirty="0" smtClean="0">
                <a:solidFill>
                  <a:srgbClr val="FF0000"/>
                </a:solidFill>
              </a:rPr>
              <a:t>Names of </a:t>
            </a:r>
            <a:r>
              <a:rPr lang="en-GB" b="1" dirty="0" smtClean="0">
                <a:solidFill>
                  <a:srgbClr val="FF0000"/>
                </a:solidFill>
              </a:rPr>
              <a:t>singular</a:t>
            </a:r>
            <a:r>
              <a:rPr lang="en-GB" dirty="0" smtClean="0">
                <a:solidFill>
                  <a:srgbClr val="FF0000"/>
                </a:solidFill>
              </a:rPr>
              <a:t> lakes and bays</a:t>
            </a:r>
            <a:r>
              <a:rPr lang="en-GB" dirty="0" smtClean="0"/>
              <a:t>: </a:t>
            </a:r>
            <a:r>
              <a:rPr lang="en-GB" i="1" dirty="0" smtClean="0"/>
              <a:t>Lake Carey, Lake Eyre, Lake Hillier, Shark Bay,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>
                <a:solidFill>
                  <a:srgbClr val="FF0000"/>
                </a:solidFill>
              </a:rPr>
              <a:t>Names of </a:t>
            </a:r>
            <a:r>
              <a:rPr lang="en-GB" b="1" dirty="0" smtClean="0">
                <a:solidFill>
                  <a:srgbClr val="FF0000"/>
                </a:solidFill>
              </a:rPr>
              <a:t>single</a:t>
            </a:r>
            <a:r>
              <a:rPr lang="en-GB" dirty="0" smtClean="0">
                <a:solidFill>
                  <a:srgbClr val="FF0000"/>
                </a:solidFill>
              </a:rPr>
              <a:t> mountains</a:t>
            </a:r>
            <a:r>
              <a:rPr lang="en-GB" dirty="0" smtClean="0"/>
              <a:t>: </a:t>
            </a:r>
            <a:r>
              <a:rPr lang="en-GB" i="1" dirty="0" smtClean="0"/>
              <a:t>Mount Everest, Mount Solitary, Mount </a:t>
            </a:r>
            <a:r>
              <a:rPr lang="en-GB" i="1" dirty="0" err="1" smtClean="0"/>
              <a:t>Bindo</a:t>
            </a:r>
            <a:r>
              <a:rPr lang="en-GB" i="1" dirty="0" smtClean="0"/>
              <a:t>, Mount Fuji</a:t>
            </a:r>
            <a:r>
              <a:rPr lang="en-GB" dirty="0" smtClean="0"/>
              <a:t>, etc.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>
                <a:solidFill>
                  <a:srgbClr val="FF0000"/>
                </a:solidFill>
              </a:rPr>
              <a:t>Names of </a:t>
            </a:r>
            <a:r>
              <a:rPr lang="en-GB" b="1" dirty="0" smtClean="0">
                <a:solidFill>
                  <a:srgbClr val="FF0000"/>
                </a:solidFill>
              </a:rPr>
              <a:t>single</a:t>
            </a:r>
            <a:r>
              <a:rPr lang="en-GB" dirty="0" smtClean="0">
                <a:solidFill>
                  <a:srgbClr val="FF0000"/>
                </a:solidFill>
              </a:rPr>
              <a:t> islands</a:t>
            </a:r>
            <a:r>
              <a:rPr lang="en-GB" dirty="0" smtClean="0"/>
              <a:t>: </a:t>
            </a:r>
            <a:r>
              <a:rPr lang="en-GB" i="1" dirty="0" smtClean="0"/>
              <a:t>Easter Island, Bare Island, Bird Island, Fatima Island,</a:t>
            </a:r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>
                <a:solidFill>
                  <a:srgbClr val="FF0000"/>
                </a:solidFill>
              </a:rPr>
              <a:t>Names of languages</a:t>
            </a:r>
            <a:r>
              <a:rPr lang="en-GB" dirty="0" smtClean="0"/>
              <a:t>:</a:t>
            </a:r>
            <a:r>
              <a:rPr lang="en-GB" i="1" dirty="0" smtClean="0"/>
              <a:t> Spanish, Russian, English, </a:t>
            </a:r>
            <a:r>
              <a:rPr lang="en-GB" dirty="0" smtClean="0"/>
              <a:t> (When </a:t>
            </a:r>
            <a:r>
              <a:rPr lang="en-GB" i="1" dirty="0" smtClean="0"/>
              <a:t>‘the’</a:t>
            </a:r>
            <a:r>
              <a:rPr lang="en-GB" dirty="0" smtClean="0"/>
              <a:t> precedes these nouns, they refer to the population of those languages</a:t>
            </a:r>
            <a:r>
              <a:rPr lang="en-GB" dirty="0" smtClean="0"/>
              <a:t>.)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28704" y="642926"/>
            <a:ext cx="7972452" cy="571496"/>
          </a:xfrm>
        </p:spPr>
        <p:txBody>
          <a:bodyPr>
            <a:noAutofit/>
          </a:bodyPr>
          <a:lstStyle/>
          <a:p>
            <a:r>
              <a:rPr lang="en-GB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‘The’</a:t>
            </a:r>
            <a:r>
              <a:rPr lang="en-GB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must not precede:</a:t>
            </a:r>
            <a:br>
              <a:rPr lang="en-GB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4967302"/>
          </a:xfrm>
        </p:spPr>
        <p:txBody>
          <a:bodyPr/>
          <a:lstStyle/>
          <a:p>
            <a:pPr lvl="0" fontAlgn="base"/>
            <a:r>
              <a:rPr lang="en-GB" dirty="0" smtClean="0">
                <a:solidFill>
                  <a:srgbClr val="FF0000"/>
                </a:solidFill>
              </a:rPr>
              <a:t>Names of sports</a:t>
            </a:r>
            <a:r>
              <a:rPr lang="en-GB" dirty="0" smtClean="0"/>
              <a:t>: </a:t>
            </a:r>
            <a:r>
              <a:rPr lang="en-GB" i="1" dirty="0" smtClean="0"/>
              <a:t>cricket, football, basketball,</a:t>
            </a:r>
          </a:p>
          <a:p>
            <a:pPr lvl="0" fontAlgn="base"/>
            <a:endParaRPr lang="en-GB" i="1" dirty="0" smtClean="0"/>
          </a:p>
          <a:p>
            <a:pPr lvl="0" fontAlgn="base"/>
            <a:endParaRPr lang="en-GB" dirty="0" smtClean="0"/>
          </a:p>
          <a:p>
            <a:pPr lvl="0" fontAlgn="base"/>
            <a:r>
              <a:rPr lang="en-GB" dirty="0" smtClean="0">
                <a:solidFill>
                  <a:srgbClr val="FF0000"/>
                </a:solidFill>
              </a:rPr>
              <a:t>Names of discipline/subject of studies</a:t>
            </a:r>
            <a:r>
              <a:rPr lang="en-GB" dirty="0" smtClean="0"/>
              <a:t>:</a:t>
            </a:r>
            <a:r>
              <a:rPr lang="en-GB" i="1" dirty="0" smtClean="0"/>
              <a:t> biology, history, computer, science, mathematics,  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28704" y="714364"/>
            <a:ext cx="7972452" cy="571496"/>
          </a:xfrm>
        </p:spPr>
        <p:txBody>
          <a:bodyPr>
            <a:noAutofit/>
          </a:bodyPr>
          <a:lstStyle/>
          <a:p>
            <a:r>
              <a:rPr lang="en-GB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‘The’</a:t>
            </a:r>
            <a:r>
              <a:rPr lang="en-GB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must not precede:</a:t>
            </a:r>
            <a:br>
              <a:rPr lang="en-GB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GB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389120"/>
          </a:xfrm>
        </p:spPr>
        <p:txBody>
          <a:bodyPr>
            <a:normAutofit/>
          </a:bodyPr>
          <a:lstStyle/>
          <a:p>
            <a:pPr fontAlgn="base"/>
            <a:r>
              <a:rPr lang="en-GB" sz="3200" b="1" dirty="0" smtClean="0"/>
              <a:t>Note:</a:t>
            </a:r>
          </a:p>
          <a:p>
            <a:pPr fontAlgn="base">
              <a:buNone/>
            </a:pPr>
            <a:endParaRPr lang="en-GB" sz="3200" dirty="0" smtClean="0"/>
          </a:p>
          <a:p>
            <a:pPr>
              <a:buNone/>
            </a:pPr>
            <a:r>
              <a:rPr lang="en-GB" sz="3200" i="1" dirty="0" smtClean="0"/>
              <a:t>			‘The’</a:t>
            </a:r>
            <a:r>
              <a:rPr lang="en-GB" sz="3200" dirty="0" smtClean="0"/>
              <a:t> is a widely used article in English. Except for the list mentioned above and proper nouns, </a:t>
            </a:r>
            <a:r>
              <a:rPr lang="en-GB" sz="3200" i="1" dirty="0" smtClean="0"/>
              <a:t>‘the’</a:t>
            </a:r>
            <a:r>
              <a:rPr lang="en-GB" sz="3200" dirty="0" smtClean="0"/>
              <a:t> is used before almost all the nouns which mean something definite/particular.</a:t>
            </a:r>
            <a:endParaRPr lang="en-GB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 smtClean="0"/>
              <a:t>Definition of Articles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89586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An </a:t>
            </a:r>
            <a:r>
              <a:rPr lang="en-GB" sz="2800" b="1" dirty="0" smtClean="0"/>
              <a:t>article</a:t>
            </a:r>
            <a:r>
              <a:rPr lang="en-GB" sz="2800" dirty="0" smtClean="0"/>
              <a:t> is a word used to modify a noun, which is a person, place, object, or idea. Technically, an article is an </a:t>
            </a:r>
            <a:r>
              <a:rPr lang="en-GB" sz="2800" b="1" dirty="0" smtClean="0"/>
              <a:t>adjective</a:t>
            </a:r>
            <a:r>
              <a:rPr lang="en-GB" sz="2800" dirty="0" smtClean="0"/>
              <a:t>, which is any word that modifies a noun.</a:t>
            </a:r>
          </a:p>
          <a:p>
            <a:endParaRPr lang="en-GB" sz="2800" dirty="0" smtClean="0"/>
          </a:p>
          <a:p>
            <a:r>
              <a:rPr lang="en-GB" sz="2800" dirty="0" smtClean="0"/>
              <a:t> Usually adjectives modify nouns through description, but articles are used instead to point out or refer to nouns. 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" y="1071546"/>
            <a:ext cx="8543956" cy="525305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There are two different types of articles that we use in writing and conversation to point out or refer to a noun or group of nouns: </a:t>
            </a:r>
            <a:r>
              <a:rPr lang="en-GB" sz="2800" b="1" dirty="0" smtClean="0"/>
              <a:t>definite</a:t>
            </a:r>
            <a:r>
              <a:rPr lang="en-GB" sz="2800" dirty="0" smtClean="0"/>
              <a:t> and </a:t>
            </a:r>
            <a:r>
              <a:rPr lang="en-GB" sz="2800" b="1" dirty="0" smtClean="0"/>
              <a:t>indefinite</a:t>
            </a:r>
            <a:r>
              <a:rPr lang="en-GB" sz="2800" dirty="0" smtClean="0"/>
              <a:t> articles.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Each of the articles has different uses in different situations.</a:t>
            </a:r>
          </a:p>
          <a:p>
            <a:endParaRPr lang="en-GB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1278"/>
            <a:ext cx="8186766" cy="72464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Using Indefinite Article: </a:t>
            </a:r>
            <a:r>
              <a:rPr lang="en-GB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&amp; an</a:t>
            </a:r>
            <a:r>
              <a:rPr lang="en-GB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GB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GB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501122" cy="5286412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GB" b="1" u="sng" dirty="0" smtClean="0"/>
              <a:t>Rule 1:</a:t>
            </a:r>
            <a:endParaRPr lang="en-GB" dirty="0" smtClean="0"/>
          </a:p>
          <a:p>
            <a:pPr fontAlgn="base"/>
            <a:r>
              <a:rPr lang="en-GB" sz="3000" dirty="0" smtClean="0"/>
              <a:t>A </a:t>
            </a:r>
            <a:r>
              <a:rPr lang="en-GB" sz="3000" dirty="0" smtClean="0">
                <a:hlinkClick r:id="rId2" tooltip="common noun"/>
              </a:rPr>
              <a:t>common noun</a:t>
            </a:r>
            <a:r>
              <a:rPr lang="en-GB" sz="3000" dirty="0" smtClean="0"/>
              <a:t> in the </a:t>
            </a:r>
            <a:r>
              <a:rPr lang="en-GB" sz="3000" b="1" dirty="0" smtClean="0"/>
              <a:t>singular</a:t>
            </a:r>
            <a:r>
              <a:rPr lang="en-GB" sz="3000" dirty="0" smtClean="0"/>
              <a:t> number always requires an article before it. But a plural common noun does not require an article always. A plural common noun can have the article ‘the’ if we want to particularise that noun.</a:t>
            </a:r>
          </a:p>
          <a:p>
            <a:pPr fontAlgn="base">
              <a:buNone/>
            </a:pPr>
            <a:r>
              <a:rPr lang="en-GB" b="1" dirty="0" smtClean="0"/>
              <a:t>Example:</a:t>
            </a:r>
            <a:endParaRPr lang="en-GB" dirty="0" smtClean="0"/>
          </a:p>
          <a:p>
            <a:pPr lvl="1" fontAlgn="base"/>
            <a:r>
              <a:rPr lang="en-GB" sz="2600" dirty="0" smtClean="0"/>
              <a:t>I saw </a:t>
            </a:r>
            <a:r>
              <a:rPr lang="en-GB" sz="2600" u="sng" dirty="0" smtClean="0"/>
              <a:t>a</a:t>
            </a:r>
            <a:r>
              <a:rPr lang="en-GB" sz="2600" dirty="0" smtClean="0"/>
              <a:t> snake. (Refers to a random snake)</a:t>
            </a:r>
          </a:p>
          <a:p>
            <a:pPr lvl="1" fontAlgn="base"/>
            <a:r>
              <a:rPr lang="en-GB" sz="2600" dirty="0" smtClean="0"/>
              <a:t>I saw snakes in a zoo. (No article is required)</a:t>
            </a:r>
          </a:p>
          <a:p>
            <a:pPr lvl="1" fontAlgn="base"/>
            <a:r>
              <a:rPr lang="en-GB" sz="2600" dirty="0" smtClean="0"/>
              <a:t>I have seen the snake again. (Refers to the snake I have already seen earlier)</a:t>
            </a:r>
          </a:p>
          <a:p>
            <a:pPr lvl="1" fontAlgn="base"/>
            <a:r>
              <a:rPr lang="en-GB" sz="2600" dirty="0" smtClean="0"/>
              <a:t>I have seen the snakes again before leaving the zoo. (Refers to the particular snakes of the zoo which I saw earlier.)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642918"/>
            <a:ext cx="8329642" cy="5681682"/>
          </a:xfrm>
        </p:spPr>
        <p:txBody>
          <a:bodyPr/>
          <a:lstStyle/>
          <a:p>
            <a:pPr fontAlgn="base"/>
            <a:r>
              <a:rPr lang="en-GB" b="1" u="sng" dirty="0" smtClean="0"/>
              <a:t>Rule 2:</a:t>
            </a:r>
            <a:endParaRPr lang="en-GB" dirty="0" smtClean="0"/>
          </a:p>
          <a:p>
            <a:pPr fontAlgn="base"/>
            <a:r>
              <a:rPr lang="en-GB" dirty="0" smtClean="0"/>
              <a:t>The choice between the two indefinite articles – </a:t>
            </a:r>
            <a:r>
              <a:rPr lang="en-GB" i="1" dirty="0" smtClean="0"/>
              <a:t>a &amp; an</a:t>
            </a:r>
            <a:r>
              <a:rPr lang="en-GB" dirty="0" smtClean="0"/>
              <a:t> – is determined by sound. </a:t>
            </a:r>
          </a:p>
          <a:p>
            <a:pPr fontAlgn="base">
              <a:buNone/>
            </a:pPr>
            <a:r>
              <a:rPr lang="en-GB" dirty="0" smtClean="0"/>
              <a:t>		Words beginning with consonant sounds precede ‘</a:t>
            </a:r>
            <a:r>
              <a:rPr lang="en-GB" i="1" dirty="0" smtClean="0"/>
              <a:t>a’</a:t>
            </a:r>
            <a:r>
              <a:rPr lang="en-GB" dirty="0" smtClean="0"/>
              <a:t> and words beginning with vowel sounds precede ‘</a:t>
            </a:r>
            <a:r>
              <a:rPr lang="en-GB" i="1" dirty="0" smtClean="0"/>
              <a:t>an’</a:t>
            </a:r>
            <a:r>
              <a:rPr lang="en-GB" dirty="0" smtClean="0"/>
              <a:t>. There are some special cases also. </a:t>
            </a:r>
          </a:p>
          <a:p>
            <a:pPr fontAlgn="base">
              <a:buNone/>
            </a:pPr>
            <a:endParaRPr lang="en-GB" dirty="0" smtClean="0"/>
          </a:p>
          <a:p>
            <a:pPr fontAlgn="base">
              <a:buNone/>
            </a:pPr>
            <a:r>
              <a:rPr lang="en-GB" dirty="0" smtClean="0"/>
              <a:t>For instance,</a:t>
            </a:r>
          </a:p>
          <a:p>
            <a:pPr lvl="2" fontAlgn="base"/>
            <a:r>
              <a:rPr lang="en-GB" sz="2400" dirty="0" smtClean="0"/>
              <a:t>a university, a union, a useful book, etc.</a:t>
            </a:r>
          </a:p>
          <a:p>
            <a:pPr lvl="2" fontAlgn="base"/>
            <a:r>
              <a:rPr lang="en-GB" sz="2400" dirty="0" smtClean="0"/>
              <a:t>a one-dollar note, a one-man army, etc.</a:t>
            </a:r>
          </a:p>
          <a:p>
            <a:pPr lvl="2" fontAlgn="base"/>
            <a:r>
              <a:rPr lang="en-GB" sz="2400" dirty="0" smtClean="0"/>
              <a:t>an MA, a BA, an LLB, a BSC, etc.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5824558"/>
          </a:xfrm>
        </p:spPr>
        <p:txBody>
          <a:bodyPr>
            <a:normAutofit/>
          </a:bodyPr>
          <a:lstStyle/>
          <a:p>
            <a:pPr fontAlgn="base"/>
            <a:r>
              <a:rPr lang="en-GB" b="1" u="sng" dirty="0" smtClean="0"/>
              <a:t>Rule 3:</a:t>
            </a:r>
            <a:endParaRPr lang="en-GB" dirty="0" smtClean="0"/>
          </a:p>
          <a:p>
            <a:pPr fontAlgn="base"/>
            <a:r>
              <a:rPr lang="en-GB" i="1" dirty="0" smtClean="0"/>
              <a:t>A or an - </a:t>
            </a:r>
            <a:r>
              <a:rPr lang="en-GB" dirty="0" smtClean="0"/>
              <a:t>sometimes makes a </a:t>
            </a:r>
            <a:r>
              <a:rPr lang="en-GB" dirty="0" smtClean="0">
                <a:hlinkClick r:id="rId2" tooltip="Proper Noun"/>
              </a:rPr>
              <a:t>Proper Noun</a:t>
            </a:r>
            <a:r>
              <a:rPr lang="en-GB" dirty="0" smtClean="0"/>
              <a:t> a Common Noun. Proper nouns generally do not take any articles, but when a proper noun needs to be used as a common noun, you must bring </a:t>
            </a:r>
            <a:r>
              <a:rPr lang="en-GB" i="1" dirty="0" smtClean="0"/>
              <a:t>a or an - </a:t>
            </a:r>
            <a:r>
              <a:rPr lang="en-GB" dirty="0" smtClean="0"/>
              <a:t>for it.  </a:t>
            </a:r>
          </a:p>
          <a:p>
            <a:pPr fontAlgn="base"/>
            <a:endParaRPr lang="en-GB" b="1" dirty="0" smtClean="0"/>
          </a:p>
          <a:p>
            <a:pPr fontAlgn="base"/>
            <a:r>
              <a:rPr lang="en-GB" b="1" dirty="0" smtClean="0"/>
              <a:t>Example: </a:t>
            </a:r>
            <a:endParaRPr lang="en-GB" dirty="0" smtClean="0"/>
          </a:p>
          <a:p>
            <a:pPr lvl="1" fontAlgn="base"/>
            <a:r>
              <a:rPr lang="en-GB" dirty="0" smtClean="0"/>
              <a:t>He thinks he is a Shakespeare. (Here, ‘Shakespeare’ does not refer to the actual person but someone like him.)</a:t>
            </a:r>
          </a:p>
          <a:p>
            <a:pPr lvl="1" fontAlgn="base"/>
            <a:endParaRPr lang="en-GB" dirty="0" smtClean="0"/>
          </a:p>
          <a:p>
            <a:pPr lvl="1" fontAlgn="base"/>
            <a:r>
              <a:rPr lang="en-GB" dirty="0" smtClean="0"/>
              <a:t>He seems to be an Australian. (‘Australia’ is a proper noun but ‘Australian’ is a common noun because there is only one Australia but a million of Australians.)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467368"/>
          </a:xfrm>
        </p:spPr>
        <p:txBody>
          <a:bodyPr/>
          <a:lstStyle/>
          <a:p>
            <a:pPr fontAlgn="base">
              <a:buNone/>
            </a:pPr>
            <a:r>
              <a:rPr lang="en-GB" b="1" u="sng" dirty="0" smtClean="0"/>
              <a:t>Rule 4:</a:t>
            </a:r>
            <a:endParaRPr lang="en-GB" dirty="0" smtClean="0"/>
          </a:p>
          <a:p>
            <a:pPr fontAlgn="base"/>
            <a:r>
              <a:rPr lang="en-GB" dirty="0" smtClean="0"/>
              <a:t>Sometimes indefinite articles are used to refer the number ‘one’/’each’/’per’.</a:t>
            </a:r>
          </a:p>
          <a:p>
            <a:pPr fontAlgn="base">
              <a:buNone/>
            </a:pPr>
            <a:endParaRPr lang="en-GB" b="1" dirty="0" smtClean="0"/>
          </a:p>
          <a:p>
            <a:pPr fontAlgn="base">
              <a:buNone/>
            </a:pPr>
            <a:r>
              <a:rPr lang="en-GB" b="1" dirty="0" smtClean="0"/>
              <a:t>Example:</a:t>
            </a:r>
            <a:endParaRPr lang="en-GB" dirty="0" smtClean="0"/>
          </a:p>
          <a:p>
            <a:pPr lvl="2" fontAlgn="base"/>
            <a:r>
              <a:rPr lang="en-GB" sz="2800" dirty="0" smtClean="0"/>
              <a:t>I earned a thousand dollar in that job. (One thousand dollar)</a:t>
            </a:r>
          </a:p>
          <a:p>
            <a:pPr lvl="2" fontAlgn="base"/>
            <a:r>
              <a:rPr lang="en-GB" sz="2800" dirty="0" smtClean="0"/>
              <a:t>I have a car. (One car)</a:t>
            </a:r>
          </a:p>
          <a:p>
            <a:pPr lvl="2" fontAlgn="base"/>
            <a:r>
              <a:rPr lang="en-GB" sz="2800" dirty="0" smtClean="0"/>
              <a:t>It goes 50 miles an hour. (Per Hour)</a:t>
            </a:r>
          </a:p>
          <a:p>
            <a:pPr lvl="2"/>
            <a:endParaRPr lang="en-GB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401080" cy="5467368"/>
          </a:xfrm>
        </p:spPr>
        <p:txBody>
          <a:bodyPr/>
          <a:lstStyle/>
          <a:p>
            <a:pPr fontAlgn="base">
              <a:buNone/>
            </a:pPr>
            <a:r>
              <a:rPr lang="en-GB" b="1" u="sng" dirty="0" smtClean="0"/>
              <a:t>Rule 5:</a:t>
            </a:r>
            <a:endParaRPr lang="en-GB" dirty="0" smtClean="0"/>
          </a:p>
          <a:p>
            <a:pPr fontAlgn="base"/>
            <a:r>
              <a:rPr lang="en-GB" dirty="0" smtClean="0"/>
              <a:t>Indefinite articles often precede descriptive </a:t>
            </a:r>
            <a:r>
              <a:rPr lang="en-GB" dirty="0" smtClean="0">
                <a:hlinkClick r:id="rId2" tooltip="Adjective: Definition &amp; Types"/>
              </a:rPr>
              <a:t>adjectives</a:t>
            </a:r>
            <a:r>
              <a:rPr lang="en-GB" dirty="0" smtClean="0"/>
              <a:t>.</a:t>
            </a:r>
          </a:p>
          <a:p>
            <a:pPr fontAlgn="base">
              <a:buNone/>
            </a:pPr>
            <a:endParaRPr lang="en-GB" b="1" dirty="0" smtClean="0"/>
          </a:p>
          <a:p>
            <a:pPr fontAlgn="base">
              <a:buNone/>
            </a:pPr>
            <a:r>
              <a:rPr lang="en-GB" b="1" dirty="0" smtClean="0"/>
              <a:t>Example:</a:t>
            </a:r>
            <a:endParaRPr lang="en-GB" dirty="0" smtClean="0"/>
          </a:p>
          <a:p>
            <a:pPr lvl="2" fontAlgn="base"/>
            <a:r>
              <a:rPr lang="en-GB" sz="2800" dirty="0" smtClean="0"/>
              <a:t>He is a good boy.</a:t>
            </a:r>
          </a:p>
          <a:p>
            <a:pPr lvl="2" fontAlgn="base"/>
            <a:r>
              <a:rPr lang="en-GB" sz="2800" dirty="0" smtClean="0"/>
              <a:t>What a nice car!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500042"/>
            <a:ext cx="8472518" cy="5824558"/>
          </a:xfrm>
        </p:spPr>
        <p:txBody>
          <a:bodyPr/>
          <a:lstStyle/>
          <a:p>
            <a:pPr fontAlgn="base">
              <a:buNone/>
            </a:pPr>
            <a:r>
              <a:rPr lang="en-GB" b="1" u="sng" dirty="0" smtClean="0"/>
              <a:t>Rule 6:</a:t>
            </a:r>
            <a:endParaRPr lang="en-GB" dirty="0" smtClean="0"/>
          </a:p>
          <a:p>
            <a:pPr fontAlgn="base"/>
            <a:r>
              <a:rPr lang="en-GB" i="1" dirty="0" smtClean="0"/>
              <a:t>‘A’</a:t>
            </a:r>
            <a:r>
              <a:rPr lang="en-GB" dirty="0" smtClean="0"/>
              <a:t> sometimes comes before </a:t>
            </a:r>
            <a:r>
              <a:rPr lang="en-GB" dirty="0" smtClean="0">
                <a:hlinkClick r:id="rId2" tooltip="Determiners"/>
              </a:rPr>
              <a:t>determiners</a:t>
            </a:r>
            <a:r>
              <a:rPr lang="en-GB" dirty="0" smtClean="0"/>
              <a:t>, for example,  a </a:t>
            </a:r>
            <a:r>
              <a:rPr lang="en-GB" i="1" dirty="0" smtClean="0"/>
              <a:t>few, a little, a lot of, a most, etc. </a:t>
            </a:r>
            <a:r>
              <a:rPr lang="en-GB" dirty="0" smtClean="0"/>
              <a:t>but in the case of </a:t>
            </a:r>
            <a:r>
              <a:rPr lang="en-GB" i="1" dirty="0" smtClean="0"/>
              <a:t>many, a or an - </a:t>
            </a:r>
            <a:r>
              <a:rPr lang="en-GB" dirty="0" smtClean="0"/>
              <a:t>comes after</a:t>
            </a:r>
            <a:r>
              <a:rPr lang="en-GB" i="1" dirty="0" smtClean="0"/>
              <a:t>.</a:t>
            </a:r>
            <a:endParaRPr lang="en-GB" dirty="0" smtClean="0"/>
          </a:p>
          <a:p>
            <a:pPr fontAlgn="base">
              <a:buNone/>
            </a:pPr>
            <a:endParaRPr lang="en-GB" b="1" dirty="0" smtClean="0"/>
          </a:p>
          <a:p>
            <a:pPr fontAlgn="base">
              <a:buNone/>
            </a:pPr>
            <a:r>
              <a:rPr lang="en-GB" b="1" dirty="0" smtClean="0"/>
              <a:t>Example:</a:t>
            </a:r>
            <a:endParaRPr lang="en-GB" dirty="0" smtClean="0"/>
          </a:p>
          <a:p>
            <a:pPr lvl="2" fontAlgn="base"/>
            <a:r>
              <a:rPr lang="en-GB" sz="2800" dirty="0" smtClean="0"/>
              <a:t>I have a few friends coming over.</a:t>
            </a:r>
          </a:p>
          <a:p>
            <a:pPr lvl="2" fontAlgn="base"/>
            <a:r>
              <a:rPr lang="en-GB" sz="2800" dirty="0" smtClean="0"/>
              <a:t>There is a little milk in the jar.</a:t>
            </a:r>
          </a:p>
          <a:p>
            <a:pPr lvl="2" fontAlgn="base"/>
            <a:r>
              <a:rPr lang="en-GB" sz="2800" dirty="0" smtClean="0"/>
              <a:t>Many a fan welcomed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</TotalTime>
  <Words>271</Words>
  <Application>Microsoft Office PowerPoint</Application>
  <PresentationFormat>On-screen Show (4:3)</PresentationFormat>
  <Paragraphs>125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Uses of Articles</vt:lpstr>
      <vt:lpstr>Definition of Articles </vt:lpstr>
      <vt:lpstr>Slide 3</vt:lpstr>
      <vt:lpstr>Using Indefinite Article: a &amp; an </vt:lpstr>
      <vt:lpstr>Slide 5</vt:lpstr>
      <vt:lpstr>Slide 6</vt:lpstr>
      <vt:lpstr>Slide 7</vt:lpstr>
      <vt:lpstr>Slide 8</vt:lpstr>
      <vt:lpstr>Slide 9</vt:lpstr>
      <vt:lpstr>Using Definite Article: the  </vt:lpstr>
      <vt:lpstr>Slide 11</vt:lpstr>
      <vt:lpstr>Slide 12</vt:lpstr>
      <vt:lpstr>Slide 13</vt:lpstr>
      <vt:lpstr>Use of ‘the’ before geographical places :  </vt:lpstr>
      <vt:lpstr>Slide 15</vt:lpstr>
      <vt:lpstr>‘The’ must not precede: </vt:lpstr>
      <vt:lpstr>‘The’ must not precede: </vt:lpstr>
      <vt:lpstr>‘The’ must not precede: 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Uses of Articles</dc:title>
  <dc:creator>tanveergul@outlook.com</dc:creator>
  <cp:lastModifiedBy>tanveergul@outlook.com</cp:lastModifiedBy>
  <cp:revision>19</cp:revision>
  <dcterms:created xsi:type="dcterms:W3CDTF">2020-11-29T13:52:47Z</dcterms:created>
  <dcterms:modified xsi:type="dcterms:W3CDTF">2020-12-01T04:12:44Z</dcterms:modified>
</cp:coreProperties>
</file>