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79"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D7E7D64-3B3C-40EA-81C1-BBA05EEADCF7}" type="datetimeFigureOut">
              <a:rPr lang="en-US" smtClean="0"/>
              <a:pPr/>
              <a:t>2/9/2020</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8E15870F-5660-4924-BDC1-3CDBCD93B722}"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7E7D64-3B3C-40EA-81C1-BBA05EEADCF7}" type="datetimeFigureOut">
              <a:rPr lang="en-US" smtClean="0"/>
              <a:pPr/>
              <a:t>2/9/2020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15870F-5660-4924-BDC1-3CDBCD93B722}"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7E7D64-3B3C-40EA-81C1-BBA05EEADCF7}" type="datetimeFigureOut">
              <a:rPr lang="en-US" smtClean="0"/>
              <a:pPr/>
              <a:t>2/9/2020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15870F-5660-4924-BDC1-3CDBCD93B722}"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7E7D64-3B3C-40EA-81C1-BBA05EEADCF7}" type="datetimeFigureOut">
              <a:rPr lang="en-US" smtClean="0"/>
              <a:pPr/>
              <a:t>2/9/2020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15870F-5660-4924-BDC1-3CDBCD93B722}"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D7E7D64-3B3C-40EA-81C1-BBA05EEADCF7}" type="datetimeFigureOut">
              <a:rPr lang="en-US" smtClean="0"/>
              <a:pPr/>
              <a:t>2/9/2020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E15870F-5660-4924-BDC1-3CDBCD93B722}"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D7E7D64-3B3C-40EA-81C1-BBA05EEADCF7}" type="datetimeFigureOut">
              <a:rPr lang="en-US" smtClean="0"/>
              <a:pPr/>
              <a:t>2/9/2020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15870F-5660-4924-BDC1-3CDBCD93B722}"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D7E7D64-3B3C-40EA-81C1-BBA05EEADCF7}" type="datetimeFigureOut">
              <a:rPr lang="en-US" smtClean="0"/>
              <a:pPr/>
              <a:t>2/9/2020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E15870F-5660-4924-BDC1-3CDBCD93B722}"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D7E7D64-3B3C-40EA-81C1-BBA05EEADCF7}" type="datetimeFigureOut">
              <a:rPr lang="en-US" smtClean="0"/>
              <a:pPr/>
              <a:t>2/9/2020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E15870F-5660-4924-BDC1-3CDBCD93B722}"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7E7D64-3B3C-40EA-81C1-BBA05EEADCF7}" type="datetimeFigureOut">
              <a:rPr lang="en-US" smtClean="0"/>
              <a:pPr/>
              <a:t>2/9/2020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E15870F-5660-4924-BDC1-3CDBCD93B72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D7E7D64-3B3C-40EA-81C1-BBA05EEADCF7}" type="datetimeFigureOut">
              <a:rPr lang="en-US" smtClean="0"/>
              <a:pPr/>
              <a:t>2/9/2020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E15870F-5660-4924-BDC1-3CDBCD93B722}"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D7E7D64-3B3C-40EA-81C1-BBA05EEADCF7}" type="datetimeFigureOut">
              <a:rPr lang="en-US" smtClean="0"/>
              <a:pPr/>
              <a:t>2/9/2020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8E15870F-5660-4924-BDC1-3CDBCD93B722}"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D7E7D64-3B3C-40EA-81C1-BBA05EEADCF7}" type="datetimeFigureOut">
              <a:rPr lang="en-US" smtClean="0"/>
              <a:pPr/>
              <a:t>2/9/2020</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E15870F-5660-4924-BDC1-3CDBCD93B722}"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grammar.yourdictionary.com/grammar/writing/what-is-a-thesis-statement.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examples.yourdictionary.com/examples-of-topic-sentences.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examples.yourdictionary.com/examples/examples-of-paragraph-development.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grammar.yourdictionary.com/for-students-and-parents/how/how-do-i-include-transition-words-in-my-essay.html" TargetMode="External"/><Relationship Id="rId2" Type="http://schemas.openxmlformats.org/officeDocument/2006/relationships/hyperlink" Target="https://examples.yourdictionary.com/examples-of-topic-sentences.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grammar.yourdictionary.com/punctuation/punctuation-rules-help.html" TargetMode="External"/><Relationship Id="rId2" Type="http://schemas.openxmlformats.org/officeDocument/2006/relationships/hyperlink" Target="https://examples.yourdictionary.com/bad-grammar-examples.html" TargetMode="External"/><Relationship Id="rId1" Type="http://schemas.openxmlformats.org/officeDocument/2006/relationships/slideLayout" Target="../slideLayouts/slideLayout2.xml"/><Relationship Id="rId4" Type="http://schemas.openxmlformats.org/officeDocument/2006/relationships/hyperlink" Target="https://grammar.yourdictionary.com/spelling-and-word-lists/misspelled.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ammar.yourdictionary.com/style-and-usage/persuasive-essay-writing-made-easy.html" TargetMode="External"/><Relationship Id="rId2" Type="http://schemas.openxmlformats.org/officeDocument/2006/relationships/hyperlink" Target="http://grammar.yourdictionary.com/grammar-rules-and-tips/tips-for-writing-a-personal-narrative-essay.html" TargetMode="External"/><Relationship Id="rId1" Type="http://schemas.openxmlformats.org/officeDocument/2006/relationships/slideLayout" Target="../slideLayouts/slideLayout2.xml"/><Relationship Id="rId5" Type="http://schemas.openxmlformats.org/officeDocument/2006/relationships/hyperlink" Target="https://examples.yourdictionary.com/descriptive-text-examples.html" TargetMode="External"/><Relationship Id="rId4" Type="http://schemas.openxmlformats.org/officeDocument/2006/relationships/hyperlink" Target="http://grammar.yourdictionary.com/grammar-rules-and-tips/tips-on-writing-an-excellent-expository-essay.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grammar.yourdictionary.com/style-and-usage/persuasive-essay-writing-made-easy.html" TargetMode="External"/><Relationship Id="rId2" Type="http://schemas.openxmlformats.org/officeDocument/2006/relationships/hyperlink" Target="http://grammar.yourdictionary.com/grammar-rules-and-tips/tips-for-writing-a-personal-narrative-essay.html" TargetMode="External"/><Relationship Id="rId1" Type="http://schemas.openxmlformats.org/officeDocument/2006/relationships/slideLayout" Target="../slideLayouts/slideLayout2.xml"/><Relationship Id="rId4" Type="http://schemas.openxmlformats.org/officeDocument/2006/relationships/hyperlink" Target="http://grammar.yourdictionary.com/grammar-rules-and-tips/tips-on-writing-an-excellent-expository-essay.html"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examples.yourdictionary.com/descriptive-text-examples.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grammar.yourdictionary.com/grammar/writing/how-to-write-a-compare-and-contrast-essay.html" TargetMode="External"/><Relationship Id="rId2" Type="http://schemas.openxmlformats.org/officeDocument/2006/relationships/hyperlink" Target="https://examples.yourdictionary.com/argumentative-essay-examples.html" TargetMode="External"/><Relationship Id="rId1" Type="http://schemas.openxmlformats.org/officeDocument/2006/relationships/slideLayout" Target="../slideLayouts/slideLayout2.xml"/><Relationship Id="rId4" Type="http://schemas.openxmlformats.org/officeDocument/2006/relationships/hyperlink" Target="https://grammar.yourdictionary.com/grammar/writing/how-to-write-a-problem-solution-essay.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743208"/>
            <a:ext cx="7851648" cy="1828800"/>
          </a:xfrm>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r>
              <a:rPr lang="en-GB" sz="66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How to Write an Essay</a:t>
            </a:r>
            <a:br>
              <a:rPr lang="en-GB" sz="66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br>
            <a:endParaRPr lang="en-GB" sz="66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7686700" cy="438896"/>
          </a:xfrm>
        </p:spPr>
        <p:txBody>
          <a:bodyPr>
            <a:normAutofit fontScale="90000"/>
          </a:bodyPr>
          <a:lstStyle/>
          <a:p>
            <a:r>
              <a:rPr lang="en-GB" dirty="0" smtClean="0"/>
              <a:t>Brainstorm </a:t>
            </a:r>
            <a:endParaRPr lang="en-GB" dirty="0"/>
          </a:p>
        </p:txBody>
      </p:sp>
      <p:sp>
        <p:nvSpPr>
          <p:cNvPr id="3" name="Content Placeholder 2"/>
          <p:cNvSpPr>
            <a:spLocks noGrp="1"/>
          </p:cNvSpPr>
          <p:nvPr>
            <p:ph idx="1"/>
          </p:nvPr>
        </p:nvSpPr>
        <p:spPr>
          <a:xfrm>
            <a:off x="285720" y="1142984"/>
            <a:ext cx="8401080" cy="5181616"/>
          </a:xfrm>
        </p:spPr>
        <p:txBody>
          <a:bodyPr/>
          <a:lstStyle/>
          <a:p>
            <a:pPr lvl="0"/>
            <a:r>
              <a:rPr lang="en-GB" dirty="0" smtClean="0"/>
              <a:t>Write down everything that comes to mind as you can always narrow those topics down later.</a:t>
            </a:r>
          </a:p>
          <a:p>
            <a:pPr lvl="0"/>
            <a:endParaRPr lang="en-GB" dirty="0" smtClean="0"/>
          </a:p>
          <a:p>
            <a:pPr lvl="0"/>
            <a:r>
              <a:rPr lang="en-GB" dirty="0" smtClean="0"/>
              <a:t>Use clustering or mind mapping to brainstorm and come up with an essay idea. This involves writing your topic or idea in the centre of the paper and creating bubbles (clouds or clusters) of related ideas around it.</a:t>
            </a:r>
          </a:p>
          <a:p>
            <a:pPr lvl="0"/>
            <a:endParaRPr lang="en-GB" dirty="0" smtClean="0"/>
          </a:p>
          <a:p>
            <a:pPr lvl="0"/>
            <a:r>
              <a:rPr lang="en-GB" dirty="0" smtClean="0"/>
              <a:t>Brainstorming can be a great way to develop a topic more deeply and to recognize connections between various facets of your topic.</a:t>
            </a:r>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GB"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3. Research the Topic</a:t>
            </a:r>
            <a:br>
              <a:rPr lang="en-GB"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endParaRPr lang="en-GB"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idx="1"/>
          </p:nvPr>
        </p:nvSpPr>
        <p:spPr>
          <a:xfrm>
            <a:off x="357158" y="1357298"/>
            <a:ext cx="8329642" cy="4967302"/>
          </a:xfrm>
        </p:spPr>
        <p:txBody>
          <a:bodyPr>
            <a:normAutofit/>
          </a:bodyPr>
          <a:lstStyle/>
          <a:p>
            <a:r>
              <a:rPr lang="en-GB" sz="3200" dirty="0" smtClean="0"/>
              <a:t>Once you have done your brainstorming and chosen your topic, you may need to do some research to write a good essay. </a:t>
            </a:r>
          </a:p>
          <a:p>
            <a:endParaRPr lang="en-GB" sz="3200" dirty="0" smtClean="0"/>
          </a:p>
          <a:p>
            <a:r>
              <a:rPr lang="en-GB" sz="3200" dirty="0" smtClean="0"/>
              <a:t>Go to the library or search online for information about your topic. </a:t>
            </a:r>
          </a:p>
          <a:p>
            <a:endParaRPr lang="en-GB" sz="3200" dirty="0" smtClean="0"/>
          </a:p>
          <a:p>
            <a:r>
              <a:rPr lang="en-GB" sz="3200" dirty="0" smtClean="0"/>
              <a:t>Interview people who might be experts in the subject.</a:t>
            </a:r>
          </a:p>
          <a:p>
            <a:endParaRPr lang="en-GB"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143000"/>
          </a:xfrm>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GB"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4. Develop a Thesis</a:t>
            </a:r>
            <a:br>
              <a:rPr lang="en-GB"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endParaRPr lang="en-GB"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idx="1"/>
          </p:nvPr>
        </p:nvSpPr>
        <p:spPr>
          <a:xfrm>
            <a:off x="142844" y="928670"/>
            <a:ext cx="8929718" cy="5572140"/>
          </a:xfrm>
        </p:spPr>
        <p:txBody>
          <a:bodyPr>
            <a:normAutofit fontScale="92500" lnSpcReduction="20000"/>
          </a:bodyPr>
          <a:lstStyle/>
          <a:p>
            <a:r>
              <a:rPr lang="en-GB" sz="3300" dirty="0" smtClean="0"/>
              <a:t>Your </a:t>
            </a:r>
            <a:r>
              <a:rPr lang="en-GB" sz="3300" dirty="0" smtClean="0">
                <a:hlinkClick r:id="rId2"/>
              </a:rPr>
              <a:t>thesis statement</a:t>
            </a:r>
            <a:r>
              <a:rPr lang="en-GB" sz="3300" dirty="0" smtClean="0"/>
              <a:t> is the main point of your essay. </a:t>
            </a:r>
          </a:p>
          <a:p>
            <a:r>
              <a:rPr lang="en-GB" sz="3300" dirty="0" smtClean="0"/>
              <a:t>It is essentially one sentence that says what the essay is about.</a:t>
            </a:r>
          </a:p>
          <a:p>
            <a:endParaRPr lang="en-GB" dirty="0" smtClean="0"/>
          </a:p>
          <a:p>
            <a:r>
              <a:rPr lang="en-GB" dirty="0" smtClean="0"/>
              <a:t> For example, your thesis statement might be "Dogs are descended from wolves." You can then use this as the basic foundation to write your entire essay, remembering that all of the different points throughout need to lead back to this one main thesis. </a:t>
            </a:r>
          </a:p>
          <a:p>
            <a:r>
              <a:rPr lang="en-GB" dirty="0" smtClean="0"/>
              <a:t>You should usually state your thesis in your introductory paragraph.</a:t>
            </a:r>
          </a:p>
          <a:p>
            <a:r>
              <a:rPr lang="en-GB" dirty="0" smtClean="0"/>
              <a:t>The thesis statement should be broad enough that you have enough to say about it, but not so broad that you can't be thorough.</a:t>
            </a:r>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043890" cy="642942"/>
          </a:xfrm>
        </p:spPr>
        <p:txBody>
          <a:bodyPr>
            <a:normAutofit/>
          </a:bodyPr>
          <a:lstStyle/>
          <a:p>
            <a:r>
              <a:rPr lang="en-GB" sz="2400" dirty="0" smtClean="0"/>
              <a:t>Examples: </a:t>
            </a:r>
            <a:endParaRPr lang="en-GB" sz="2400" dirty="0"/>
          </a:p>
        </p:txBody>
      </p:sp>
      <p:sp>
        <p:nvSpPr>
          <p:cNvPr id="3" name="Content Placeholder 2"/>
          <p:cNvSpPr>
            <a:spLocks noGrp="1"/>
          </p:cNvSpPr>
          <p:nvPr>
            <p:ph idx="1"/>
          </p:nvPr>
        </p:nvSpPr>
        <p:spPr>
          <a:xfrm>
            <a:off x="357158" y="1142984"/>
            <a:ext cx="8572560" cy="5357850"/>
          </a:xfrm>
        </p:spPr>
        <p:txBody>
          <a:bodyPr>
            <a:normAutofit/>
          </a:bodyPr>
          <a:lstStyle/>
          <a:p>
            <a:r>
              <a:rPr lang="en-GB" b="1" dirty="0" smtClean="0"/>
              <a:t>Bad</a:t>
            </a:r>
            <a:r>
              <a:rPr lang="en-GB" dirty="0" smtClean="0"/>
              <a:t>: </a:t>
            </a:r>
          </a:p>
          <a:p>
            <a:r>
              <a:rPr lang="en-GB" i="1" dirty="0" smtClean="0">
                <a:solidFill>
                  <a:srgbClr val="C00000"/>
                </a:solidFill>
              </a:rPr>
              <a:t>Reading can develop a child's analytical mind.</a:t>
            </a:r>
          </a:p>
          <a:p>
            <a:pPr>
              <a:buNone/>
            </a:pPr>
            <a:r>
              <a:rPr lang="en-GB" dirty="0" smtClean="0"/>
              <a:t/>
            </a:r>
            <a:br>
              <a:rPr lang="en-GB" dirty="0" smtClean="0"/>
            </a:br>
            <a:r>
              <a:rPr lang="en-GB" dirty="0" smtClean="0"/>
              <a:t>- Words like "can," aren't strong enough. </a:t>
            </a:r>
          </a:p>
          <a:p>
            <a:pPr>
              <a:buNone/>
            </a:pPr>
            <a:endParaRPr lang="en-GB" dirty="0" smtClean="0"/>
          </a:p>
          <a:p>
            <a:pPr>
              <a:buNone/>
            </a:pPr>
            <a:r>
              <a:rPr lang="en-GB" dirty="0" smtClean="0"/>
              <a:t>This thesis statement begs the question of how?</a:t>
            </a:r>
          </a:p>
          <a:p>
            <a:pPr>
              <a:buNone/>
            </a:pPr>
            <a:r>
              <a:rPr lang="en-GB" dirty="0" smtClean="0"/>
              <a:t> </a:t>
            </a:r>
          </a:p>
          <a:p>
            <a:pPr>
              <a:buNone/>
            </a:pPr>
            <a:r>
              <a:rPr lang="en-GB" dirty="0" smtClean="0"/>
              <a:t>If you're about to write several paragraphs (or pages) about a topic make sure you can confidently defend every point you make.</a:t>
            </a:r>
            <a:br>
              <a:rPr lang="en-GB" dirty="0" smtClean="0"/>
            </a:b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85794"/>
            <a:ext cx="8329642" cy="5538806"/>
          </a:xfrm>
        </p:spPr>
        <p:txBody>
          <a:bodyPr/>
          <a:lstStyle/>
          <a:p>
            <a:r>
              <a:rPr lang="en-GB" b="1" dirty="0" smtClean="0"/>
              <a:t>Good</a:t>
            </a:r>
            <a:r>
              <a:rPr lang="en-GB" dirty="0" smtClean="0"/>
              <a:t>:</a:t>
            </a:r>
          </a:p>
          <a:p>
            <a:endParaRPr lang="en-GB" dirty="0" smtClean="0"/>
          </a:p>
          <a:p>
            <a:pPr>
              <a:buNone/>
            </a:pPr>
            <a:r>
              <a:rPr lang="en-GB" dirty="0" smtClean="0"/>
              <a:t> </a:t>
            </a:r>
            <a:r>
              <a:rPr lang="en-GB" i="1" dirty="0" smtClean="0">
                <a:solidFill>
                  <a:srgbClr val="C00000"/>
                </a:solidFill>
              </a:rPr>
              <a:t>Reading develops a child's mind by </a:t>
            </a:r>
            <a:r>
              <a:rPr lang="en-GB" i="1" dirty="0" smtClean="0">
                <a:solidFill>
                  <a:srgbClr val="C00000"/>
                </a:solidFill>
              </a:rPr>
              <a:t>developing comprehension </a:t>
            </a:r>
            <a:r>
              <a:rPr lang="en-GB" i="1" dirty="0" smtClean="0">
                <a:solidFill>
                  <a:srgbClr val="C00000"/>
                </a:solidFill>
              </a:rPr>
              <a:t>skills, increasing vocabulary, and exposing them to new worlds they might not otherwise encounter.</a:t>
            </a:r>
          </a:p>
          <a:p>
            <a:pPr>
              <a:buNone/>
            </a:pPr>
            <a:r>
              <a:rPr lang="en-GB" dirty="0" smtClean="0"/>
              <a:t/>
            </a:r>
            <a:br>
              <a:rPr lang="en-GB" dirty="0" smtClean="0"/>
            </a:br>
            <a:r>
              <a:rPr lang="en-GB" dirty="0" smtClean="0"/>
              <a:t>- Now, we've not just stated that reading is good, we've provided a sampling of all the benefits we're about to bring to light in our paper.</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428604"/>
            <a:ext cx="8401080" cy="5895996"/>
          </a:xfrm>
        </p:spPr>
        <p:txBody>
          <a:bodyPr/>
          <a:lstStyle/>
          <a:p>
            <a:r>
              <a:rPr lang="en-GB" b="1" dirty="0" smtClean="0"/>
              <a:t>Bad</a:t>
            </a:r>
            <a:r>
              <a:rPr lang="en-GB" dirty="0" smtClean="0"/>
              <a:t>: </a:t>
            </a:r>
          </a:p>
          <a:p>
            <a:r>
              <a:rPr lang="en-GB" i="1" dirty="0" smtClean="0">
                <a:solidFill>
                  <a:srgbClr val="C00000"/>
                </a:solidFill>
              </a:rPr>
              <a:t>The internet has improved the lives of many.</a:t>
            </a:r>
          </a:p>
          <a:p>
            <a:endParaRPr lang="en-GB" i="1" dirty="0" smtClean="0">
              <a:solidFill>
                <a:srgbClr val="C00000"/>
              </a:solidFill>
            </a:endParaRPr>
          </a:p>
          <a:p>
            <a:pPr>
              <a:buNone/>
            </a:pPr>
            <a:r>
              <a:rPr lang="en-GB" dirty="0" smtClean="0"/>
              <a:t/>
            </a:r>
            <a:br>
              <a:rPr lang="en-GB" dirty="0" smtClean="0"/>
            </a:br>
            <a:r>
              <a:rPr lang="en-GB" dirty="0" smtClean="0"/>
              <a:t>- Again, while readers may agree with this and your statement may be true, how has the internet improved people's lives? </a:t>
            </a:r>
          </a:p>
          <a:p>
            <a:pPr>
              <a:buNone/>
            </a:pPr>
            <a:r>
              <a:rPr lang="en-GB" dirty="0" smtClean="0"/>
              <a:t>  </a:t>
            </a:r>
          </a:p>
          <a:p>
            <a:pPr>
              <a:buNone/>
            </a:pPr>
            <a:r>
              <a:rPr lang="en-GB" dirty="0" smtClean="0"/>
              <a:t>   Also, you should run your thesis statement past the "What's in it for me?" test. Why should readers care?</a:t>
            </a:r>
            <a:br>
              <a:rPr lang="en-GB" dirty="0" smtClean="0"/>
            </a:br>
            <a:endParaRPr lang="en-GB" i="1" dirty="0">
              <a:solidFill>
                <a:srgbClr val="C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14356"/>
            <a:ext cx="8258204" cy="5610244"/>
          </a:xfrm>
        </p:spPr>
        <p:txBody>
          <a:bodyPr>
            <a:normAutofit/>
          </a:bodyPr>
          <a:lstStyle/>
          <a:p>
            <a:r>
              <a:rPr lang="en-GB" b="1" dirty="0" smtClean="0"/>
              <a:t>Good</a:t>
            </a:r>
            <a:r>
              <a:rPr lang="en-GB" dirty="0" smtClean="0"/>
              <a:t>: </a:t>
            </a:r>
          </a:p>
          <a:p>
            <a:pPr lvl="1"/>
            <a:r>
              <a:rPr lang="en-GB" i="1" dirty="0" smtClean="0">
                <a:solidFill>
                  <a:srgbClr val="C00000"/>
                </a:solidFill>
              </a:rPr>
              <a:t>The internet serves as a means of practically connecting people across the globe, developing new friendships and an exchange of ideas that wouldn't have occurred prior to its inception.</a:t>
            </a:r>
          </a:p>
          <a:p>
            <a:pPr lvl="1"/>
            <a:endParaRPr lang="en-GB" i="1" dirty="0" smtClean="0">
              <a:solidFill>
                <a:srgbClr val="C00000"/>
              </a:solidFill>
            </a:endParaRPr>
          </a:p>
          <a:p>
            <a:pPr lvl="1"/>
            <a:r>
              <a:rPr lang="en-GB" b="1" dirty="0" smtClean="0"/>
              <a:t>Bad</a:t>
            </a:r>
            <a:r>
              <a:rPr lang="en-GB" dirty="0" smtClean="0"/>
              <a:t>: </a:t>
            </a:r>
          </a:p>
          <a:p>
            <a:pPr lvl="2"/>
            <a:r>
              <a:rPr lang="en-GB" i="1" dirty="0" smtClean="0">
                <a:solidFill>
                  <a:srgbClr val="C00000"/>
                </a:solidFill>
              </a:rPr>
              <a:t>Everyone should exercise.</a:t>
            </a:r>
            <a:br>
              <a:rPr lang="en-GB" i="1" dirty="0" smtClean="0">
                <a:solidFill>
                  <a:srgbClr val="C00000"/>
                </a:solidFill>
              </a:rPr>
            </a:br>
            <a:endParaRPr lang="en-GB" i="1" dirty="0" smtClean="0">
              <a:solidFill>
                <a:srgbClr val="C00000"/>
              </a:solidFill>
            </a:endParaRPr>
          </a:p>
          <a:p>
            <a:pPr lvl="1"/>
            <a:r>
              <a:rPr lang="en-GB" b="1" dirty="0" smtClean="0"/>
              <a:t>Good</a:t>
            </a:r>
            <a:r>
              <a:rPr lang="en-GB" dirty="0" smtClean="0"/>
              <a:t>: </a:t>
            </a:r>
          </a:p>
          <a:p>
            <a:pPr lvl="2"/>
            <a:r>
              <a:rPr lang="en-GB" i="1" dirty="0" smtClean="0">
                <a:solidFill>
                  <a:srgbClr val="C00000"/>
                </a:solidFill>
              </a:rPr>
              <a:t>Americans should add exercise to their daily morning routine because it not only keeps their bodies at a healthy weight but also reduces the risk of high blood pressure.</a:t>
            </a:r>
            <a:endParaRPr lang="en-GB" i="1" dirty="0">
              <a:solidFill>
                <a:srgbClr val="C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GB"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5. Outline Your Essay</a:t>
            </a:r>
            <a:br>
              <a:rPr lang="en-GB"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endParaRPr lang="en-GB"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idx="1"/>
          </p:nvPr>
        </p:nvSpPr>
        <p:spPr>
          <a:xfrm>
            <a:off x="285720" y="1357298"/>
            <a:ext cx="8401080" cy="4967302"/>
          </a:xfrm>
        </p:spPr>
        <p:txBody>
          <a:bodyPr/>
          <a:lstStyle/>
          <a:p>
            <a:r>
              <a:rPr lang="en-GB" dirty="0" smtClean="0"/>
              <a:t>This means you want to essentially draw the skeleton of your paper.</a:t>
            </a:r>
          </a:p>
          <a:p>
            <a:r>
              <a:rPr lang="en-GB" dirty="0" smtClean="0"/>
              <a:t> Writing an outline can help to ensure your paper is logical, well organized and flows properly.</a:t>
            </a:r>
          </a:p>
          <a:p>
            <a:r>
              <a:rPr lang="en-GB" dirty="0" smtClean="0"/>
              <a:t>Start by writing the thesis statement at the top, and then write a </a:t>
            </a:r>
            <a:r>
              <a:rPr lang="en-GB" dirty="0" smtClean="0">
                <a:hlinkClick r:id="rId2"/>
              </a:rPr>
              <a:t>topic sentence</a:t>
            </a:r>
            <a:r>
              <a:rPr lang="en-GB" dirty="0" smtClean="0">
                <a:solidFill>
                  <a:srgbClr val="C00000"/>
                </a:solidFill>
              </a:rPr>
              <a:t> for each paragraph </a:t>
            </a:r>
            <a:r>
              <a:rPr lang="en-GB" dirty="0" smtClean="0"/>
              <a:t>below that. This means you should know exactly what each of your paragraphs is going to be about before you write them.</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4"/>
            <a:ext cx="8258204" cy="846980"/>
          </a:xfrm>
        </p:spPr>
        <p:txBody>
          <a:bodyPr>
            <a:normAutofit/>
          </a:bodyPr>
          <a:lstStyle/>
          <a:p>
            <a:r>
              <a:rPr lang="en-GB" sz="3200" dirty="0" smtClean="0">
                <a:solidFill>
                  <a:srgbClr val="7030A0"/>
                </a:solidFill>
              </a:rPr>
              <a:t>Topic sentence for each paragraph</a:t>
            </a:r>
            <a:endParaRPr lang="en-GB" sz="3200" dirty="0">
              <a:solidFill>
                <a:srgbClr val="7030A0"/>
              </a:solidFill>
            </a:endParaRPr>
          </a:p>
        </p:txBody>
      </p:sp>
      <p:sp>
        <p:nvSpPr>
          <p:cNvPr id="3" name="Content Placeholder 2"/>
          <p:cNvSpPr>
            <a:spLocks noGrp="1"/>
          </p:cNvSpPr>
          <p:nvPr>
            <p:ph idx="1"/>
          </p:nvPr>
        </p:nvSpPr>
        <p:spPr>
          <a:xfrm>
            <a:off x="285720" y="1071546"/>
            <a:ext cx="8401080" cy="5253054"/>
          </a:xfrm>
        </p:spPr>
        <p:txBody>
          <a:bodyPr/>
          <a:lstStyle/>
          <a:p>
            <a:r>
              <a:rPr lang="en-GB" dirty="0" smtClean="0"/>
              <a:t>A topic sentence is the most important sentence in a </a:t>
            </a:r>
            <a:r>
              <a:rPr lang="en-GB" dirty="0" smtClean="0">
                <a:hlinkClick r:id="rId2"/>
              </a:rPr>
              <a:t>paragraph</a:t>
            </a:r>
            <a:r>
              <a:rPr lang="en-GB" dirty="0" smtClean="0"/>
              <a:t>. Sometimes referred to as a focus sentence, the topic sentence helps organize the paragraph by summarizing the information in the paragraph.</a:t>
            </a:r>
          </a:p>
          <a:p>
            <a:endParaRPr lang="en-GB" dirty="0" smtClean="0"/>
          </a:p>
          <a:p>
            <a:pPr lvl="1"/>
            <a:r>
              <a:rPr lang="en-GB" dirty="0" smtClean="0"/>
              <a:t>A topic sentence essentially tells readers what the rest of the paragraph is about. </a:t>
            </a:r>
          </a:p>
          <a:p>
            <a:pPr lvl="1"/>
            <a:endParaRPr lang="en-GB" dirty="0" smtClean="0"/>
          </a:p>
          <a:p>
            <a:pPr lvl="1"/>
            <a:r>
              <a:rPr lang="en-GB" dirty="0" smtClean="0"/>
              <a:t>All sentences after it have to give more information about that sentence, prove it by offering facts about it, or describe it in more detail. </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857232"/>
            <a:ext cx="8572560" cy="5715040"/>
          </a:xfrm>
        </p:spPr>
        <p:txBody>
          <a:bodyPr>
            <a:normAutofit fontScale="92500" lnSpcReduction="10000"/>
          </a:bodyPr>
          <a:lstStyle/>
          <a:p>
            <a:r>
              <a:rPr lang="en-GB" dirty="0" smtClean="0"/>
              <a:t>Topic Sentence: </a:t>
            </a:r>
          </a:p>
          <a:p>
            <a:pPr lvl="1"/>
            <a:r>
              <a:rPr lang="en-GB" i="1" dirty="0" smtClean="0">
                <a:solidFill>
                  <a:srgbClr val="C00000"/>
                </a:solidFill>
              </a:rPr>
              <a:t>There are many reasons why pollution in Lahore is the worst in the world.</a:t>
            </a:r>
          </a:p>
          <a:p>
            <a:r>
              <a:rPr lang="en-GB" dirty="0" smtClean="0"/>
              <a:t>The topic is "pollution in Lahore is the worst in the world" and the controlling idea is "many reasons.“</a:t>
            </a:r>
          </a:p>
          <a:p>
            <a:endParaRPr lang="en-GB" dirty="0" smtClean="0"/>
          </a:p>
          <a:p>
            <a:r>
              <a:rPr lang="en-GB" dirty="0" smtClean="0"/>
              <a:t>Topic Sentence: </a:t>
            </a:r>
          </a:p>
          <a:p>
            <a:pPr lvl="1"/>
            <a:r>
              <a:rPr lang="en-GB" i="1" dirty="0" smtClean="0">
                <a:solidFill>
                  <a:srgbClr val="C00000"/>
                </a:solidFill>
              </a:rPr>
              <a:t>To be an effective CEO requires certain characteristics.</a:t>
            </a:r>
          </a:p>
          <a:p>
            <a:r>
              <a:rPr lang="en-GB" dirty="0" smtClean="0"/>
              <a:t>The topic is "To be an effective CEO" and the controlling idea is "certain characteristics.“</a:t>
            </a:r>
          </a:p>
          <a:p>
            <a:endParaRPr lang="en-GB" dirty="0" smtClean="0"/>
          </a:p>
          <a:p>
            <a:r>
              <a:rPr lang="en-GB" dirty="0" smtClean="0"/>
              <a:t>Topic Sentence: </a:t>
            </a:r>
          </a:p>
          <a:p>
            <a:pPr lvl="1"/>
            <a:r>
              <a:rPr lang="en-GB" i="1" dirty="0" smtClean="0">
                <a:solidFill>
                  <a:srgbClr val="C00000"/>
                </a:solidFill>
              </a:rPr>
              <a:t>There are many possible contributing factors to global warming.</a:t>
            </a:r>
          </a:p>
          <a:p>
            <a:r>
              <a:rPr lang="en-GB" dirty="0" smtClean="0"/>
              <a:t>The topic is "global warming" and the controlling idea is "contributing factors."</a:t>
            </a:r>
          </a:p>
          <a:p>
            <a:endParaRPr lang="en-GB" dirty="0"/>
          </a:p>
        </p:txBody>
      </p:sp>
      <p:sp>
        <p:nvSpPr>
          <p:cNvPr id="4" name="Title 1"/>
          <p:cNvSpPr>
            <a:spLocks noGrp="1"/>
          </p:cNvSpPr>
          <p:nvPr>
            <p:ph type="title"/>
          </p:nvPr>
        </p:nvSpPr>
        <p:spPr>
          <a:xfrm>
            <a:off x="428596" y="153128"/>
            <a:ext cx="8258204" cy="846980"/>
          </a:xfrm>
        </p:spPr>
        <p:txBody>
          <a:bodyPr>
            <a:normAutofit/>
          </a:bodyPr>
          <a:lstStyle/>
          <a:p>
            <a:r>
              <a:rPr lang="en-GB" sz="3200" dirty="0" smtClean="0">
                <a:solidFill>
                  <a:srgbClr val="7030A0"/>
                </a:solidFill>
              </a:rPr>
              <a:t>Topic sentence for each paragraph</a:t>
            </a:r>
            <a:endParaRPr lang="en-GB" sz="3200" dirty="0">
              <a:solidFill>
                <a:srgbClr val="7030A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58204" cy="5681682"/>
          </a:xfrm>
        </p:spPr>
        <p:txBody>
          <a:bodyPr>
            <a:normAutofit/>
          </a:bodyPr>
          <a:lstStyle/>
          <a:p>
            <a:r>
              <a:rPr lang="en-GB" sz="3600" dirty="0" smtClean="0"/>
              <a:t>Essays are common in middle school, high school and college. You may even need to write essays in the business world (although they are usually called "reports" at that point). </a:t>
            </a:r>
          </a:p>
          <a:p>
            <a:r>
              <a:rPr lang="en-GB" sz="3600" dirty="0" smtClean="0"/>
              <a:t>An essay is defined as </a:t>
            </a:r>
            <a:r>
              <a:rPr lang="en-GB" sz="3600" i="1" dirty="0" smtClean="0">
                <a:solidFill>
                  <a:srgbClr val="C00000"/>
                </a:solidFill>
              </a:rPr>
              <a:t>"a short piece of writing that expresses information as well as the writer's opinion."</a:t>
            </a:r>
          </a:p>
          <a:p>
            <a:endParaRPr lang="en-GB"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071546"/>
            <a:ext cx="8401080" cy="5253054"/>
          </a:xfrm>
        </p:spPr>
        <p:txBody>
          <a:bodyPr/>
          <a:lstStyle/>
          <a:p>
            <a:pPr lvl="0"/>
            <a:r>
              <a:rPr lang="en-GB" dirty="0" smtClean="0"/>
              <a:t>Don't jumble too many ideas in each paragraph or the reader may become confused.</a:t>
            </a:r>
          </a:p>
          <a:p>
            <a:pPr lvl="0"/>
            <a:endParaRPr lang="en-GB" dirty="0" smtClean="0"/>
          </a:p>
          <a:p>
            <a:pPr lvl="0"/>
            <a:r>
              <a:rPr lang="en-GB" dirty="0" smtClean="0"/>
              <a:t>Ensure you </a:t>
            </a:r>
            <a:r>
              <a:rPr lang="en-GB" smtClean="0"/>
              <a:t>have </a:t>
            </a:r>
            <a:r>
              <a:rPr lang="en-GB" smtClean="0"/>
              <a:t>transitions </a:t>
            </a:r>
            <a:r>
              <a:rPr lang="en-GB" dirty="0" smtClean="0"/>
              <a:t>between paragraphs so the reader understands how the paper flows from one idea to the next.</a:t>
            </a:r>
          </a:p>
          <a:p>
            <a:pPr lvl="0"/>
            <a:endParaRPr lang="en-GB" dirty="0" smtClean="0"/>
          </a:p>
          <a:p>
            <a:pPr lvl="0"/>
            <a:r>
              <a:rPr lang="en-GB" dirty="0" smtClean="0"/>
              <a:t>Fill in supporting facts from your research under each paragraph. Make sure each paragraph ties back to your thesis and creates a cohesive, understandable essay.</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GB"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6. Write the Essay</a:t>
            </a:r>
            <a:br>
              <a:rPr lang="en-GB"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endParaRPr lang="en-GB"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idx="1"/>
          </p:nvPr>
        </p:nvSpPr>
        <p:spPr>
          <a:xfrm>
            <a:off x="285720" y="1285860"/>
            <a:ext cx="8401080" cy="5038740"/>
          </a:xfrm>
        </p:spPr>
        <p:txBody>
          <a:bodyPr/>
          <a:lstStyle/>
          <a:p>
            <a:r>
              <a:rPr lang="en-GB" dirty="0" smtClean="0"/>
              <a:t>Once you have an outline, it's time to start writing. Write based on the outline itself, fleshing out your basic skeleton to create a whole, cohesive and clear essay.</a:t>
            </a:r>
          </a:p>
          <a:p>
            <a:endParaRPr lang="en-GB" dirty="0" smtClean="0"/>
          </a:p>
          <a:p>
            <a:r>
              <a:rPr lang="en-GB" dirty="0" smtClean="0"/>
              <a:t>You'll want to edit and re-read your essay, checking to make sure it sounds exactly the way you want it to. </a:t>
            </a:r>
          </a:p>
          <a:p>
            <a:pPr>
              <a:buNone/>
            </a:pP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428604"/>
            <a:ext cx="8401080" cy="5895996"/>
          </a:xfrm>
        </p:spPr>
        <p:txBody>
          <a:bodyPr>
            <a:normAutofit/>
          </a:bodyPr>
          <a:lstStyle/>
          <a:p>
            <a:pPr lvl="0"/>
            <a:r>
              <a:rPr lang="en-GB" dirty="0" smtClean="0"/>
              <a:t>Revise for clarity, consistency, and structure.</a:t>
            </a:r>
          </a:p>
          <a:p>
            <a:pPr lvl="0">
              <a:buNone/>
            </a:pPr>
            <a:endParaRPr lang="en-GB" dirty="0" smtClean="0"/>
          </a:p>
          <a:p>
            <a:pPr lvl="0"/>
            <a:r>
              <a:rPr lang="en-GB" dirty="0" smtClean="0"/>
              <a:t>Support your thesis adequately with the information in your paragraphs. Each paragraph should have </a:t>
            </a:r>
            <a:r>
              <a:rPr lang="en-GB" u="sng" dirty="0" smtClean="0">
                <a:hlinkClick r:id="rId2"/>
              </a:rPr>
              <a:t>its own topic sentence</a:t>
            </a:r>
            <a:r>
              <a:rPr lang="en-GB" dirty="0" smtClean="0"/>
              <a:t>. This is the most important sentence in the paragraph that tells readers what the rest of the paragraph will be about.</a:t>
            </a:r>
          </a:p>
          <a:p>
            <a:pPr lvl="0"/>
            <a:endParaRPr lang="en-GB" dirty="0" smtClean="0"/>
          </a:p>
          <a:p>
            <a:pPr lvl="0"/>
            <a:r>
              <a:rPr lang="en-GB" dirty="0" smtClean="0"/>
              <a:t>Make sure everything flows together. As you move through the essay, transition words will be paramount. </a:t>
            </a:r>
            <a:r>
              <a:rPr lang="en-GB" dirty="0" smtClean="0">
                <a:hlinkClick r:id="rId3"/>
              </a:rPr>
              <a:t>Transition words</a:t>
            </a:r>
            <a:r>
              <a:rPr lang="en-GB" dirty="0" smtClean="0"/>
              <a:t> are the glue that connects every paragraph together and prevents the essay from sounding disjointed.</a:t>
            </a:r>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14356"/>
            <a:ext cx="8329642" cy="5610244"/>
          </a:xfrm>
        </p:spPr>
        <p:txBody>
          <a:bodyPr>
            <a:noAutofit/>
          </a:bodyPr>
          <a:lstStyle/>
          <a:p>
            <a:pPr>
              <a:buNone/>
            </a:pPr>
            <a:r>
              <a:rPr lang="en-GB" sz="2000" dirty="0" smtClean="0"/>
              <a:t>Also 	In addition	Likewise	Alternatively 	In other words	 		Namely</a:t>
            </a:r>
          </a:p>
          <a:p>
            <a:pPr>
              <a:buNone/>
            </a:pPr>
            <a:r>
              <a:rPr lang="en-GB" sz="2000" dirty="0" smtClean="0"/>
              <a:t>For example		In particular	Similarly	</a:t>
            </a:r>
          </a:p>
          <a:p>
            <a:pPr>
              <a:buNone/>
            </a:pPr>
            <a:r>
              <a:rPr lang="en-GB" sz="2000" dirty="0" smtClean="0"/>
              <a:t>For instance		In the same manner</a:t>
            </a:r>
          </a:p>
          <a:p>
            <a:pPr>
              <a:buNone/>
            </a:pPr>
            <a:r>
              <a:rPr lang="en-GB" sz="2000" dirty="0" smtClean="0"/>
              <a:t>Specifically		Further		In the same way			To illustrate		</a:t>
            </a:r>
          </a:p>
          <a:p>
            <a:pPr>
              <a:buNone/>
            </a:pPr>
            <a:r>
              <a:rPr lang="en-GB" sz="2000" dirty="0" smtClean="0"/>
              <a:t>Furthermore		Indeed		What's more			</a:t>
            </a:r>
          </a:p>
          <a:p>
            <a:pPr>
              <a:buNone/>
            </a:pPr>
            <a:r>
              <a:rPr lang="en-GB" sz="2000" dirty="0" smtClean="0"/>
              <a:t>At any rate		In any event</a:t>
            </a:r>
          </a:p>
          <a:p>
            <a:pPr>
              <a:buNone/>
            </a:pPr>
            <a:r>
              <a:rPr lang="en-GB" sz="2000" dirty="0" smtClean="0"/>
              <a:t>Nevertheless		But		In contrast</a:t>
            </a:r>
          </a:p>
          <a:p>
            <a:pPr>
              <a:buNone/>
            </a:pPr>
            <a:r>
              <a:rPr lang="en-GB" sz="2000" dirty="0" smtClean="0"/>
              <a:t>Nonetheless		Conversely	In either case	</a:t>
            </a:r>
          </a:p>
          <a:p>
            <a:pPr>
              <a:buNone/>
            </a:pPr>
            <a:r>
              <a:rPr lang="en-GB" sz="2000" dirty="0" smtClean="0"/>
              <a:t>On the contrary		However</a:t>
            </a:r>
          </a:p>
          <a:p>
            <a:pPr>
              <a:buNone/>
            </a:pPr>
            <a:r>
              <a:rPr lang="en-GB" sz="2000" dirty="0" smtClean="0"/>
              <a:t>Indeed			On the other hand	In any case			</a:t>
            </a:r>
          </a:p>
          <a:p>
            <a:pPr>
              <a:buNone/>
            </a:pPr>
            <a:r>
              <a:rPr lang="en-GB" sz="2000" dirty="0" smtClean="0"/>
              <a:t>More importantly	Regardless</a:t>
            </a:r>
          </a:p>
          <a:p>
            <a:pPr lvl="1"/>
            <a:endParaRPr lang="en-GB" sz="1400" dirty="0" smtClean="0"/>
          </a:p>
          <a:p>
            <a:endParaRPr lang="en-GB"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186766" cy="918418"/>
          </a:xfrm>
        </p:spPr>
        <p:txBody>
          <a:bodyP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GB"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7. Check Spelling and Grammar</a:t>
            </a:r>
            <a:r>
              <a:rPr lang="en-GB" sz="4000" b="1" cap="all" dirty="0" smtClean="0">
                <a:ln w="0"/>
                <a:solidFill>
                  <a:srgbClr val="C00000"/>
                </a:solidFill>
                <a:effectLst>
                  <a:reflection blurRad="12700" stA="50000" endPos="50000" dist="5000" dir="5400000" sy="-100000" rotWithShape="0"/>
                </a:effectLst>
              </a:rPr>
              <a:t/>
            </a:r>
            <a:br>
              <a:rPr lang="en-GB" sz="4000" b="1" cap="all" dirty="0" smtClean="0">
                <a:ln w="0"/>
                <a:solidFill>
                  <a:srgbClr val="C00000"/>
                </a:solidFill>
                <a:effectLst>
                  <a:reflection blurRad="12700" stA="50000" endPos="50000" dist="5000" dir="5400000" sy="-100000" rotWithShape="0"/>
                </a:effectLst>
              </a:rPr>
            </a:br>
            <a:endParaRPr lang="en-GB" sz="4000" b="1" cap="all" dirty="0">
              <a:ln w="0"/>
              <a:solidFill>
                <a:srgbClr val="C00000"/>
              </a:solidFill>
              <a:effectLst>
                <a:reflection blurRad="12700" stA="50000" endPos="50000" dist="5000" dir="5400000" sy="-100000" rotWithShape="0"/>
              </a:effectLst>
            </a:endParaRPr>
          </a:p>
        </p:txBody>
      </p:sp>
      <p:sp>
        <p:nvSpPr>
          <p:cNvPr id="3" name="Content Placeholder 2"/>
          <p:cNvSpPr>
            <a:spLocks noGrp="1"/>
          </p:cNvSpPr>
          <p:nvPr>
            <p:ph idx="1"/>
          </p:nvPr>
        </p:nvSpPr>
        <p:spPr>
          <a:xfrm>
            <a:off x="357158" y="1071546"/>
            <a:ext cx="8329642" cy="5253054"/>
          </a:xfrm>
        </p:spPr>
        <p:txBody>
          <a:bodyPr/>
          <a:lstStyle/>
          <a:p>
            <a:r>
              <a:rPr lang="en-GB" dirty="0" smtClean="0"/>
              <a:t>Reread what you've written, looking out for mistakes and typos.</a:t>
            </a:r>
          </a:p>
          <a:p>
            <a:pPr lvl="0"/>
            <a:r>
              <a:rPr lang="en-GB" dirty="0" smtClean="0"/>
              <a:t>Revise for technical errors.</a:t>
            </a:r>
          </a:p>
          <a:p>
            <a:r>
              <a:rPr lang="en-GB" dirty="0" smtClean="0"/>
              <a:t>Check for </a:t>
            </a:r>
            <a:r>
              <a:rPr lang="en-GB" dirty="0" smtClean="0">
                <a:hlinkClick r:id="rId2"/>
              </a:rPr>
              <a:t>grammar</a:t>
            </a:r>
            <a:r>
              <a:rPr lang="en-GB" dirty="0" smtClean="0"/>
              <a:t>, </a:t>
            </a:r>
            <a:r>
              <a:rPr lang="en-GB" dirty="0" smtClean="0">
                <a:hlinkClick r:id="rId3"/>
              </a:rPr>
              <a:t>punctuation</a:t>
            </a:r>
            <a:r>
              <a:rPr lang="en-GB" dirty="0" smtClean="0"/>
              <a:t> and </a:t>
            </a:r>
            <a:r>
              <a:rPr lang="en-GB" dirty="0" smtClean="0">
                <a:hlinkClick r:id="rId4"/>
              </a:rPr>
              <a:t>spelling</a:t>
            </a:r>
            <a:r>
              <a:rPr lang="en-GB" dirty="0" smtClean="0"/>
              <a:t> errors. </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24648"/>
          </a:xfrm>
        </p:spPr>
        <p:txBody>
          <a:bodyPr>
            <a:normAutofit fontScale="90000"/>
          </a:bodyPr>
          <a:lstStyle/>
          <a:p>
            <a:r>
              <a:rPr lang="en-GB" dirty="0" smtClean="0"/>
              <a:t>7 Steps to Writing an Essay</a:t>
            </a:r>
            <a:br>
              <a:rPr lang="en-GB" dirty="0" smtClean="0"/>
            </a:br>
            <a:endParaRPr lang="en-GB" dirty="0"/>
          </a:p>
        </p:txBody>
      </p:sp>
      <p:sp>
        <p:nvSpPr>
          <p:cNvPr id="3" name="Content Placeholder 2"/>
          <p:cNvSpPr>
            <a:spLocks noGrp="1"/>
          </p:cNvSpPr>
          <p:nvPr>
            <p:ph idx="1"/>
          </p:nvPr>
        </p:nvSpPr>
        <p:spPr>
          <a:xfrm>
            <a:off x="285720" y="1142984"/>
            <a:ext cx="8401080" cy="5181616"/>
          </a:xfrm>
        </p:spPr>
        <p:txBody>
          <a:bodyPr>
            <a:normAutofit/>
          </a:bodyPr>
          <a:lstStyle/>
          <a:p>
            <a:r>
              <a:rPr lang="en-GB" sz="3200" dirty="0" smtClean="0"/>
              <a:t>For some, writing an essay is as simple as sitting down at their computer and beginning to type. But, a lot more planning goes into writing an essay successfully.</a:t>
            </a:r>
          </a:p>
          <a:p>
            <a:endParaRPr lang="en-GB" sz="3200" dirty="0" smtClean="0"/>
          </a:p>
          <a:p>
            <a:r>
              <a:rPr lang="en-GB" sz="3200" dirty="0" smtClean="0"/>
              <a:t> If </a:t>
            </a:r>
            <a:r>
              <a:rPr lang="en-GB" sz="3200" dirty="0" smtClean="0"/>
              <a:t>you </a:t>
            </a:r>
            <a:r>
              <a:rPr lang="en-GB" sz="3200" dirty="0" smtClean="0"/>
              <a:t>struggle with writing and want to improve your skills, it is a good idea to follow a number of important steps in the essay writing process.</a:t>
            </a:r>
          </a:p>
          <a:p>
            <a:endParaRPr lang="en-GB"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00116"/>
            <a:ext cx="8229600" cy="1143000"/>
          </a:xfrm>
        </p:spPr>
        <p:txBody>
          <a:bodyPr>
            <a:normAutofit fontScale="90000"/>
          </a:bodyPr>
          <a:lstStyle/>
          <a:p>
            <a:r>
              <a:rPr lang="en-GB" dirty="0" smtClean="0"/>
              <a:t>To write an essay, you should generally:</a:t>
            </a:r>
            <a:br>
              <a:rPr lang="en-GB" dirty="0" smtClean="0"/>
            </a:br>
            <a:endParaRPr lang="en-GB" dirty="0"/>
          </a:p>
        </p:txBody>
      </p:sp>
      <p:sp>
        <p:nvSpPr>
          <p:cNvPr id="3" name="Content Placeholder 2"/>
          <p:cNvSpPr>
            <a:spLocks noGrp="1"/>
          </p:cNvSpPr>
          <p:nvPr>
            <p:ph idx="1"/>
          </p:nvPr>
        </p:nvSpPr>
        <p:spPr>
          <a:xfrm>
            <a:off x="357158" y="1571612"/>
            <a:ext cx="8329642" cy="4752988"/>
          </a:xfrm>
        </p:spPr>
        <p:txBody>
          <a:bodyPr/>
          <a:lstStyle/>
          <a:p>
            <a:pPr marL="514350" lvl="0" indent="-514350">
              <a:buFont typeface="+mj-lt"/>
              <a:buAutoNum type="arabicPeriod"/>
            </a:pPr>
            <a:r>
              <a:rPr lang="en-GB" sz="3200" dirty="0" smtClean="0"/>
              <a:t>Decide what kind of essay to write</a:t>
            </a:r>
          </a:p>
          <a:p>
            <a:pPr marL="514350" lvl="0" indent="-514350">
              <a:buFont typeface="+mj-lt"/>
              <a:buAutoNum type="arabicPeriod"/>
            </a:pPr>
            <a:r>
              <a:rPr lang="en-GB" sz="3200" dirty="0" smtClean="0"/>
              <a:t>Brainstorm your topic</a:t>
            </a:r>
          </a:p>
          <a:p>
            <a:pPr marL="514350" lvl="0" indent="-514350">
              <a:buFont typeface="+mj-lt"/>
              <a:buAutoNum type="arabicPeriod"/>
            </a:pPr>
            <a:r>
              <a:rPr lang="en-GB" sz="3200" dirty="0" smtClean="0"/>
              <a:t>Research the topic</a:t>
            </a:r>
          </a:p>
          <a:p>
            <a:pPr marL="514350" lvl="0" indent="-514350">
              <a:buFont typeface="+mj-lt"/>
              <a:buAutoNum type="arabicPeriod"/>
            </a:pPr>
            <a:r>
              <a:rPr lang="en-GB" sz="3200" dirty="0" smtClean="0"/>
              <a:t>Develop a thesis</a:t>
            </a:r>
          </a:p>
          <a:p>
            <a:pPr marL="514350" lvl="0" indent="-514350">
              <a:buFont typeface="+mj-lt"/>
              <a:buAutoNum type="arabicPeriod"/>
            </a:pPr>
            <a:r>
              <a:rPr lang="en-GB" sz="3200" dirty="0" smtClean="0"/>
              <a:t>Outline your essay</a:t>
            </a:r>
          </a:p>
          <a:p>
            <a:pPr marL="514350" lvl="0" indent="-514350">
              <a:buFont typeface="+mj-lt"/>
              <a:buAutoNum type="arabicPeriod"/>
            </a:pPr>
            <a:r>
              <a:rPr lang="en-GB" sz="3200" dirty="0" smtClean="0"/>
              <a:t>Write your essay</a:t>
            </a:r>
          </a:p>
          <a:p>
            <a:pPr marL="514350" lvl="0" indent="-514350">
              <a:buFont typeface="+mj-lt"/>
              <a:buAutoNum type="arabicPeriod"/>
            </a:pPr>
            <a:r>
              <a:rPr lang="en-GB" sz="3200" dirty="0" smtClean="0"/>
              <a:t>Edit your writing to check spelling and grammar</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GB"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1. Choose the Type of Essay</a:t>
            </a:r>
            <a:br>
              <a:rPr lang="en-GB"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endParaRPr lang="en-GB"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idx="1"/>
          </p:nvPr>
        </p:nvSpPr>
        <p:spPr>
          <a:xfrm>
            <a:off x="428596" y="1500174"/>
            <a:ext cx="8258204" cy="4824426"/>
          </a:xfrm>
        </p:spPr>
        <p:txBody>
          <a:bodyPr/>
          <a:lstStyle/>
          <a:p>
            <a:r>
              <a:rPr lang="en-GB" dirty="0" smtClean="0"/>
              <a:t>The first step to writing an essay is to define what type of essay you are writing. There are four main categories into which essays can be grouped:</a:t>
            </a:r>
          </a:p>
          <a:p>
            <a:r>
              <a:rPr lang="en-GB" dirty="0" smtClean="0">
                <a:hlinkClick r:id="rId2"/>
              </a:rPr>
              <a:t>Narrative Essay</a:t>
            </a:r>
            <a:endParaRPr lang="en-GB" dirty="0" smtClean="0"/>
          </a:p>
          <a:p>
            <a:pPr>
              <a:buNone/>
            </a:pPr>
            <a:endParaRPr lang="en-GB" dirty="0" smtClean="0"/>
          </a:p>
          <a:p>
            <a:r>
              <a:rPr lang="en-GB" dirty="0" smtClean="0">
                <a:hlinkClick r:id="rId3"/>
              </a:rPr>
              <a:t>Persuasive Essay</a:t>
            </a:r>
            <a:endParaRPr lang="en-GB" dirty="0" smtClean="0"/>
          </a:p>
          <a:p>
            <a:endParaRPr lang="en-GB" dirty="0" smtClean="0"/>
          </a:p>
          <a:p>
            <a:r>
              <a:rPr lang="en-GB" dirty="0" smtClean="0">
                <a:hlinkClick r:id="rId4"/>
              </a:rPr>
              <a:t>Expository Essay</a:t>
            </a:r>
            <a:endParaRPr lang="en-GB" dirty="0" smtClean="0"/>
          </a:p>
          <a:p>
            <a:pPr>
              <a:buNone/>
            </a:pPr>
            <a:endParaRPr lang="en-GB" dirty="0" smtClean="0"/>
          </a:p>
          <a:p>
            <a:r>
              <a:rPr lang="en-GB" dirty="0" smtClean="0">
                <a:hlinkClick r:id="rId5"/>
              </a:rPr>
              <a:t>Descriptive Essay</a:t>
            </a:r>
            <a:endParaRPr lang="en-GB" dirty="0" smtClean="0"/>
          </a:p>
          <a:p>
            <a:pPr>
              <a:buNone/>
            </a:pP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714356"/>
            <a:ext cx="8401080" cy="5610244"/>
          </a:xfrm>
        </p:spPr>
        <p:txBody>
          <a:bodyPr>
            <a:normAutofit/>
          </a:bodyPr>
          <a:lstStyle/>
          <a:p>
            <a:pPr lvl="0"/>
            <a:r>
              <a:rPr lang="en-GB" sz="2800" dirty="0" smtClean="0">
                <a:hlinkClick r:id="rId2"/>
              </a:rPr>
              <a:t>Narrative Essay</a:t>
            </a:r>
            <a:r>
              <a:rPr lang="en-GB" sz="2800" dirty="0" smtClean="0"/>
              <a:t>: Tell a story or impart information about your subject in a straightforward, orderly manner, like in a story.</a:t>
            </a:r>
          </a:p>
          <a:p>
            <a:pPr lvl="0">
              <a:buNone/>
            </a:pPr>
            <a:endParaRPr lang="en-GB" sz="2800" dirty="0" smtClean="0"/>
          </a:p>
          <a:p>
            <a:pPr lvl="0"/>
            <a:r>
              <a:rPr lang="en-GB" sz="2800" dirty="0" smtClean="0">
                <a:hlinkClick r:id="rId3"/>
              </a:rPr>
              <a:t>Persuasive Essay</a:t>
            </a:r>
            <a:r>
              <a:rPr lang="en-GB" sz="2800" dirty="0" smtClean="0"/>
              <a:t>: Convince the reader about some point of view.</a:t>
            </a:r>
          </a:p>
          <a:p>
            <a:pPr lvl="0"/>
            <a:endParaRPr lang="en-GB" sz="2800" dirty="0" smtClean="0"/>
          </a:p>
          <a:p>
            <a:r>
              <a:rPr lang="en-GB" sz="2800" dirty="0" smtClean="0">
                <a:hlinkClick r:id="rId4"/>
              </a:rPr>
              <a:t>Expository Essay</a:t>
            </a:r>
            <a:r>
              <a:rPr lang="en-GB" sz="2800" dirty="0" smtClean="0"/>
              <a:t>: Explain to the reader how to do a given process. You could, for example, write an expository essay with step-by-step instructions on how to make a peanut butter sandwich.</a:t>
            </a:r>
          </a:p>
          <a:p>
            <a:pPr lvl="0"/>
            <a:endParaRPr lang="en-GB" sz="2800" dirty="0" smtClean="0"/>
          </a:p>
          <a:p>
            <a:endParaRPr lang="en-GB"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14356"/>
            <a:ext cx="8329642" cy="5610244"/>
          </a:xfrm>
        </p:spPr>
        <p:txBody>
          <a:bodyPr>
            <a:normAutofit/>
          </a:bodyPr>
          <a:lstStyle/>
          <a:p>
            <a:pPr lvl="0"/>
            <a:r>
              <a:rPr lang="en-GB" sz="3200" dirty="0" smtClean="0">
                <a:hlinkClick r:id="rId2"/>
              </a:rPr>
              <a:t>Descriptive Essay</a:t>
            </a:r>
            <a:r>
              <a:rPr lang="en-GB" sz="3200" dirty="0" smtClean="0"/>
              <a:t>: Focus on the details of what is going on. </a:t>
            </a:r>
          </a:p>
          <a:p>
            <a:pPr lvl="0"/>
            <a:endParaRPr lang="en-GB" sz="3200" dirty="0" smtClean="0"/>
          </a:p>
          <a:p>
            <a:pPr lvl="0"/>
            <a:r>
              <a:rPr lang="en-GB" sz="3200" dirty="0" smtClean="0"/>
              <a:t>For example, if you want to write a descriptive essay about your trip to the park, you would give great detail about what you experienced: how the grass felt beneath your feet, what the park benches looked like, and anything else the reader would need to feel as if he were there.</a:t>
            </a:r>
          </a:p>
          <a:p>
            <a:endParaRPr lang="en-GB"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571480"/>
            <a:ext cx="8401080" cy="5753120"/>
          </a:xfrm>
        </p:spPr>
        <p:txBody>
          <a:bodyPr>
            <a:normAutofit/>
          </a:bodyPr>
          <a:lstStyle/>
          <a:p>
            <a:r>
              <a:rPr lang="en-GB" dirty="0" smtClean="0"/>
              <a:t>Knowing what kind of essay you are trying to write can help you decide on a topic and structure your essay in the best way possible. Here are a few other types of essays:</a:t>
            </a:r>
          </a:p>
          <a:p>
            <a:pPr lvl="2"/>
            <a:r>
              <a:rPr lang="en-GB" sz="2400" dirty="0" smtClean="0">
                <a:hlinkClick r:id="rId2"/>
              </a:rPr>
              <a:t>Argumentative Essay</a:t>
            </a:r>
            <a:r>
              <a:rPr lang="en-GB" sz="2400" dirty="0" smtClean="0"/>
              <a:t>: Take a position on a controversial issue and present evidence in favour of your position.</a:t>
            </a:r>
          </a:p>
          <a:p>
            <a:pPr lvl="2"/>
            <a:endParaRPr lang="en-GB" sz="2400" dirty="0" smtClean="0"/>
          </a:p>
          <a:p>
            <a:pPr lvl="2"/>
            <a:r>
              <a:rPr lang="en-GB" sz="2400" dirty="0" smtClean="0">
                <a:hlinkClick r:id="rId3"/>
              </a:rPr>
              <a:t>Compare and Contrast Essay</a:t>
            </a:r>
            <a:r>
              <a:rPr lang="en-GB" sz="2400" dirty="0" smtClean="0"/>
              <a:t>: Identify similarities and differences between two subjects that are, typically, under the same umbrella.</a:t>
            </a:r>
          </a:p>
          <a:p>
            <a:pPr lvl="2"/>
            <a:endParaRPr lang="en-GB" sz="2400" dirty="0" smtClean="0"/>
          </a:p>
          <a:p>
            <a:pPr lvl="2"/>
            <a:r>
              <a:rPr lang="en-GB" sz="2400" dirty="0" smtClean="0">
                <a:hlinkClick r:id="rId4"/>
              </a:rPr>
              <a:t>Problem Solution Essay</a:t>
            </a:r>
            <a:r>
              <a:rPr lang="en-GB" sz="2400" dirty="0" smtClean="0"/>
              <a:t>: Describe a problem, convince the reader to care about the problem, propose a solution, and be prepared to dismantle objections.</a:t>
            </a:r>
          </a:p>
          <a:p>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GB"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2. Brainstorm</a:t>
            </a:r>
            <a:br>
              <a:rPr lang="en-GB"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br>
            <a:endParaRPr lang="en-GB"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idx="1"/>
          </p:nvPr>
        </p:nvSpPr>
        <p:spPr>
          <a:xfrm>
            <a:off x="428596" y="1357298"/>
            <a:ext cx="8258204" cy="4967302"/>
          </a:xfrm>
        </p:spPr>
        <p:txBody>
          <a:bodyPr/>
          <a:lstStyle/>
          <a:p>
            <a:r>
              <a:rPr lang="en-GB" dirty="0" smtClean="0"/>
              <a:t>You cannot write an essay unless you have an idea of what to write about. </a:t>
            </a:r>
          </a:p>
          <a:p>
            <a:endParaRPr lang="en-GB" dirty="0" smtClean="0"/>
          </a:p>
          <a:p>
            <a:r>
              <a:rPr lang="en-GB" dirty="0" smtClean="0"/>
              <a:t>Brainstorming is the process in which you come up with the essay topic. You need to simply sit and think of ideas during this phase.</a:t>
            </a:r>
          </a:p>
          <a:p>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168</TotalTime>
  <Words>1053</Words>
  <Application>Microsoft Office PowerPoint</Application>
  <PresentationFormat>On-screen Show (4:3)</PresentationFormat>
  <Paragraphs>137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Flow</vt:lpstr>
      <vt:lpstr>How to Write an Essay </vt:lpstr>
      <vt:lpstr>Slide 2</vt:lpstr>
      <vt:lpstr>7 Steps to Writing an Essay </vt:lpstr>
      <vt:lpstr>To write an essay, you should generally: </vt:lpstr>
      <vt:lpstr>1. Choose the Type of Essay </vt:lpstr>
      <vt:lpstr>Slide 6</vt:lpstr>
      <vt:lpstr>Slide 7</vt:lpstr>
      <vt:lpstr>Slide 8</vt:lpstr>
      <vt:lpstr>2. Brainstorm </vt:lpstr>
      <vt:lpstr>Brainstorm </vt:lpstr>
      <vt:lpstr>3. Research the Topic </vt:lpstr>
      <vt:lpstr>4. Develop a Thesis </vt:lpstr>
      <vt:lpstr>Examples: </vt:lpstr>
      <vt:lpstr>Slide 14</vt:lpstr>
      <vt:lpstr>Slide 15</vt:lpstr>
      <vt:lpstr>Slide 16</vt:lpstr>
      <vt:lpstr>5. Outline Your Essay </vt:lpstr>
      <vt:lpstr>Topic sentence for each paragraph</vt:lpstr>
      <vt:lpstr>Topic sentence for each paragraph</vt:lpstr>
      <vt:lpstr>Slide 20</vt:lpstr>
      <vt:lpstr>6. Write the Essay </vt:lpstr>
      <vt:lpstr>Slide 22</vt:lpstr>
      <vt:lpstr>Slide 23</vt:lpstr>
      <vt:lpstr>7. Check Spelling and Grammar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an Essay </dc:title>
  <dc:creator>tanveergul@outlook.com</dc:creator>
  <cp:lastModifiedBy>tanveergul@outlook.com</cp:lastModifiedBy>
  <cp:revision>24</cp:revision>
  <dcterms:created xsi:type="dcterms:W3CDTF">2020-02-02T06:44:50Z</dcterms:created>
  <dcterms:modified xsi:type="dcterms:W3CDTF">2020-02-09T16:48:10Z</dcterms:modified>
</cp:coreProperties>
</file>