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70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64" r:id="rId21"/>
    <p:sldId id="265" r:id="rId22"/>
    <p:sldId id="281" r:id="rId23"/>
    <p:sldId id="282" r:id="rId24"/>
    <p:sldId id="283" r:id="rId25"/>
    <p:sldId id="25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73DA0-D947-4591-AA4A-21F19086664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EB5A8-65C8-4963-B809-67DFEC50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B5A8-65C8-4963-B809-67DFEC50ED4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47800"/>
            <a:ext cx="7772400" cy="2819400"/>
          </a:xfrm>
        </p:spPr>
        <p:txBody>
          <a:bodyPr>
            <a:noAutofit/>
          </a:bodyPr>
          <a:lstStyle/>
          <a:p>
            <a:r>
              <a:rPr lang="en-US" sz="6600" b="1" i="1" u="sng" dirty="0" smtClean="0"/>
              <a:t>RESOURCE </a:t>
            </a:r>
            <a:br>
              <a:rPr lang="en-US" sz="6600" b="1" i="1" u="sng" dirty="0" smtClean="0"/>
            </a:br>
            <a:r>
              <a:rPr lang="en-US" sz="6600" b="1" i="1" u="sng" dirty="0" smtClean="0"/>
              <a:t>ALLOCATION</a:t>
            </a:r>
            <a:endParaRPr lang="en-US" sz="6600" b="1" i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Identifying Resource Requirement</a:t>
            </a:r>
            <a:endParaRPr lang="en-US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1371600"/>
            <a:ext cx="774469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Identifying Resource Requirement</a:t>
            </a:r>
            <a:endParaRPr lang="en-US" u="sng" dirty="0"/>
          </a:p>
        </p:txBody>
      </p:sp>
      <p:pic>
        <p:nvPicPr>
          <p:cNvPr id="4" name="Content Placeholder 3" descr="spm-unit-iiiriskresource-allocation-6-638.jpg"/>
          <p:cNvPicPr>
            <a:picLocks noGrp="1" noChangeAspect="1"/>
          </p:cNvPicPr>
          <p:nvPr>
            <p:ph idx="1"/>
          </p:nvPr>
        </p:nvPicPr>
        <p:blipFill>
          <a:blip r:embed="rId2"/>
          <a:srcRect b="4034"/>
          <a:stretch>
            <a:fillRect/>
          </a:stretch>
        </p:blipFill>
        <p:spPr>
          <a:xfrm>
            <a:off x="838200" y="1371600"/>
            <a:ext cx="7696200" cy="5029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Allocating Resources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Allocating a recourse (a member of the project team) to an activity limits the flexibility for resource allocation and scheduling of other activities.</a:t>
            </a:r>
          </a:p>
          <a:p>
            <a:pPr lvl="1" algn="just"/>
            <a:r>
              <a:rPr lang="en-US" dirty="0" smtClean="0"/>
              <a:t>Since each activity has a start and an end date this team member will not be available for the other activities for that period.</a:t>
            </a:r>
          </a:p>
          <a:p>
            <a:pPr algn="just"/>
            <a:r>
              <a:rPr lang="en-US" dirty="0" smtClean="0"/>
              <a:t>It is therefore helpful to prioritize the activities so that resources can be allocated to competing activities in some rational order.</a:t>
            </a:r>
          </a:p>
          <a:p>
            <a:pPr algn="just"/>
            <a:r>
              <a:rPr lang="en-US" dirty="0" smtClean="0"/>
              <a:t>The priority must always be to allocate resources to critical path activities and then to those activities that are most likely to affect others.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Allocating Resources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Two approaches of prioritizing activities are</a:t>
            </a:r>
          </a:p>
          <a:p>
            <a:pPr lvl="1" algn="just"/>
            <a:r>
              <a:rPr lang="en-US" dirty="0" smtClean="0"/>
              <a:t>Total Float Priority</a:t>
            </a:r>
          </a:p>
          <a:p>
            <a:pPr lvl="1" algn="just"/>
            <a:r>
              <a:rPr lang="en-US" dirty="0" smtClean="0"/>
              <a:t>Ordered List Priority</a:t>
            </a:r>
          </a:p>
          <a:p>
            <a:pPr algn="just"/>
            <a:r>
              <a:rPr lang="en-US" b="1" i="1" dirty="0" smtClean="0"/>
              <a:t>Total Float Priority</a:t>
            </a:r>
          </a:p>
          <a:p>
            <a:pPr lvl="1" algn="just"/>
            <a:r>
              <a:rPr lang="en-US" dirty="0" smtClean="0"/>
              <a:t>Activities with the smallest total float are given highest priority.</a:t>
            </a:r>
          </a:p>
          <a:p>
            <a:pPr lvl="1" algn="just"/>
            <a:r>
              <a:rPr lang="en-US" dirty="0" smtClean="0"/>
              <a:t>Thus Activities are allocated resources in ascending order of total float.</a:t>
            </a:r>
          </a:p>
          <a:p>
            <a:pPr lvl="1" algn="just"/>
            <a:r>
              <a:rPr lang="en-US" dirty="0" smtClean="0"/>
              <a:t>It is desirable to recalculate floats as the scheduling proceeds. Why?</a:t>
            </a:r>
          </a:p>
          <a:p>
            <a:pPr lvl="1" algn="just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Allocating Resources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i="1" dirty="0" smtClean="0"/>
              <a:t>Ordered List Priority: </a:t>
            </a:r>
            <a:r>
              <a:rPr lang="en-US" dirty="0" smtClean="0"/>
              <a:t>Activities that can proceed at the same time are ordered according to a set of simple criteria. An example of this is </a:t>
            </a:r>
            <a:r>
              <a:rPr lang="en-US" dirty="0" err="1" smtClean="0"/>
              <a:t>Burman’s</a:t>
            </a:r>
            <a:r>
              <a:rPr lang="en-US" dirty="0" smtClean="0"/>
              <a:t> priority list  which takes into account activity duration as well as total float.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 smtClean="0"/>
              <a:t>Shortest critical activity.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 smtClean="0"/>
              <a:t>Critical activities.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 smtClean="0"/>
              <a:t>Shortest non‐critical activity.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 smtClean="0"/>
              <a:t>Non‐critical activity with least float.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 smtClean="0"/>
              <a:t>Non‐critical activities.</a:t>
            </a:r>
          </a:p>
          <a:p>
            <a:pPr algn="just"/>
            <a:endParaRPr lang="en-US" i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Allocating Resources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Example:</a:t>
            </a:r>
          </a:p>
          <a:p>
            <a:pPr lvl="1" algn="just"/>
            <a:r>
              <a:rPr lang="en-US" dirty="0" smtClean="0"/>
              <a:t>This example will demonstrate that why there arise some need to change the activity network plan by considering the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en-US" dirty="0" smtClean="0"/>
              <a:t>availability of resources 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en-US" dirty="0" smtClean="0"/>
              <a:t>effective utilization of resources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Allocating Resources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Look at the Activity Plan in slide 10</a:t>
            </a:r>
          </a:p>
          <a:p>
            <a:pPr lvl="1" algn="just"/>
            <a:r>
              <a:rPr lang="en-US" dirty="0" smtClean="0"/>
              <a:t>Instead of having 4 (analyst/designer), we have only 3. Therefore we need to revise it according to the resource availability.</a:t>
            </a:r>
          </a:p>
          <a:p>
            <a:pPr lvl="1" algn="just"/>
            <a:r>
              <a:rPr lang="en-US" dirty="0" smtClean="0"/>
              <a:t>Resources are also not being effectively utilized as</a:t>
            </a:r>
          </a:p>
          <a:p>
            <a:pPr lvl="2" algn="just"/>
            <a:r>
              <a:rPr lang="en-US" dirty="0" smtClean="0"/>
              <a:t>Two of the analyst/designers stay idle for 12 days. (from 49 to 61)</a:t>
            </a:r>
          </a:p>
          <a:p>
            <a:pPr lvl="2" algn="just"/>
            <a:r>
              <a:rPr lang="en-US" dirty="0" smtClean="0"/>
              <a:t>One stays idle for 7 days. (from  54 to 61)</a:t>
            </a:r>
          </a:p>
          <a:p>
            <a:pPr lvl="2" algn="just"/>
            <a:r>
              <a:rPr lang="en-US" dirty="0" smtClean="0"/>
              <a:t>One stays idle for 2 days. (from 59 to 61).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Allocating Resources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It is apparent that </a:t>
            </a:r>
          </a:p>
          <a:p>
            <a:pPr lvl="1" algn="just"/>
            <a:r>
              <a:rPr lang="en-US" dirty="0" smtClean="0"/>
              <a:t>Specification of all four modules cannot be done in parallel as there are only three analysts/designers.</a:t>
            </a:r>
          </a:p>
          <a:p>
            <a:pPr lvl="1" algn="just"/>
            <a:r>
              <a:rPr lang="en-US" dirty="0" smtClean="0"/>
              <a:t>The activity of checking all the specifications together, before allowing design to start is causing a significant bottleneck, as analyst/designer of modules A, B and D are doing nothing in order to wait for the completion of Module C specification.</a:t>
            </a:r>
          </a:p>
          <a:p>
            <a:pPr algn="just"/>
            <a:r>
              <a:rPr lang="en-US" dirty="0" smtClean="0"/>
              <a:t>Both points are causing a delay in the over all project duration. This situation is solved by redrawing the precedence network.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Allocating Resources</a:t>
            </a:r>
            <a:endParaRPr lang="en-US" u="sn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17" b="6676"/>
          <a:stretch/>
        </p:blipFill>
        <p:spPr bwMode="auto">
          <a:xfrm>
            <a:off x="228600" y="12954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Allocating Resources</a:t>
            </a:r>
            <a:endParaRPr lang="en-US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28" b="2986"/>
          <a:stretch/>
        </p:blipFill>
        <p:spPr bwMode="auto">
          <a:xfrm>
            <a:off x="228600" y="1295400"/>
            <a:ext cx="8534399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b="1" u="sng" dirty="0" smtClean="0"/>
              <a:t>Contents</a:t>
            </a:r>
            <a:br>
              <a:rPr lang="en-US" b="1" u="sng" dirty="0" smtClean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Nature of Resources</a:t>
            </a:r>
          </a:p>
          <a:p>
            <a:r>
              <a:rPr lang="en-US" dirty="0" smtClean="0"/>
              <a:t>Identifying Resource Requirements</a:t>
            </a:r>
          </a:p>
          <a:p>
            <a:r>
              <a:rPr lang="en-US" dirty="0" smtClean="0"/>
              <a:t>Scheduling Resources</a:t>
            </a:r>
          </a:p>
          <a:p>
            <a:r>
              <a:rPr lang="en-US" dirty="0" smtClean="0"/>
              <a:t>How to allocate individuals to tasks???</a:t>
            </a:r>
          </a:p>
          <a:p>
            <a:r>
              <a:rPr lang="en-US" dirty="0" smtClean="0"/>
              <a:t>Cost schedules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How to allocate </a:t>
            </a:r>
            <a:br>
              <a:rPr lang="en-US" b="1" u="sng" dirty="0" smtClean="0"/>
            </a:br>
            <a:r>
              <a:rPr lang="en-US" b="1" u="sng" dirty="0" smtClean="0"/>
              <a:t>individuals to tasks???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In allocating individuals to the tasks, a number of factors need to be taken into account.</a:t>
            </a:r>
          </a:p>
          <a:p>
            <a:pPr algn="just"/>
            <a:r>
              <a:rPr lang="en-US" dirty="0" smtClean="0"/>
              <a:t>Availability</a:t>
            </a:r>
          </a:p>
          <a:p>
            <a:pPr lvl="1" algn="just"/>
            <a:r>
              <a:rPr lang="en-US" dirty="0" smtClean="0"/>
              <a:t>Whether a particular individual will be available when needed.</a:t>
            </a:r>
          </a:p>
          <a:p>
            <a:pPr lvl="1" algn="just"/>
            <a:r>
              <a:rPr lang="en-US" dirty="0" smtClean="0"/>
              <a:t>Investigate the risks that can prevent that from happening.</a:t>
            </a:r>
          </a:p>
          <a:p>
            <a:pPr algn="just"/>
            <a:r>
              <a:rPr lang="en-US" dirty="0" smtClean="0"/>
              <a:t> Criticality</a:t>
            </a:r>
          </a:p>
          <a:p>
            <a:pPr lvl="1" algn="just"/>
            <a:r>
              <a:rPr lang="en-US" dirty="0" smtClean="0"/>
              <a:t>Allocating </a:t>
            </a:r>
            <a:r>
              <a:rPr lang="en-US" dirty="0" smtClean="0"/>
              <a:t>more experienced personnel to critical activities often:</a:t>
            </a:r>
          </a:p>
          <a:p>
            <a:pPr lvl="2" algn="just"/>
            <a:r>
              <a:rPr lang="en-US" dirty="0" smtClean="0"/>
              <a:t>Shortens the project duration</a:t>
            </a:r>
          </a:p>
          <a:p>
            <a:pPr lvl="2" algn="just"/>
            <a:r>
              <a:rPr lang="en-US" dirty="0" smtClean="0"/>
              <a:t>reduces the risk of overrun.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How to allocate </a:t>
            </a:r>
            <a:br>
              <a:rPr lang="en-US" b="1" u="sng" dirty="0" smtClean="0"/>
            </a:br>
            <a:r>
              <a:rPr lang="en-US" b="1" u="sng" dirty="0" smtClean="0"/>
              <a:t>individuals to tasks???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Risk</a:t>
            </a:r>
          </a:p>
          <a:p>
            <a:pPr lvl="1" algn="just"/>
            <a:r>
              <a:rPr lang="en-US" dirty="0" smtClean="0"/>
              <a:t>Allocating the most experienced staff to the highest‐risk activities is likely to have the greatest effect in reducing overall project uncertainties.</a:t>
            </a:r>
          </a:p>
          <a:p>
            <a:pPr algn="just"/>
            <a:r>
              <a:rPr lang="en-US" dirty="0" smtClean="0"/>
              <a:t>Training</a:t>
            </a:r>
          </a:p>
          <a:p>
            <a:pPr lvl="1" algn="just"/>
            <a:r>
              <a:rPr lang="en-US" dirty="0" smtClean="0"/>
              <a:t>Allocate junior staff to appropriate non critical activities, so there will be enough slack for them to train and develop skills.</a:t>
            </a:r>
          </a:p>
          <a:p>
            <a:pPr algn="just"/>
            <a:r>
              <a:rPr lang="en-US" dirty="0" smtClean="0"/>
              <a:t>Team Building</a:t>
            </a:r>
          </a:p>
          <a:p>
            <a:pPr lvl="1" algn="just"/>
            <a:r>
              <a:rPr lang="en-US" dirty="0" smtClean="0"/>
              <a:t>The selection of individuals in the project team must take account of</a:t>
            </a:r>
          </a:p>
          <a:p>
            <a:pPr lvl="2" algn="just"/>
            <a:r>
              <a:rPr lang="en-US" dirty="0" smtClean="0"/>
              <a:t>the final shape of the project team</a:t>
            </a:r>
          </a:p>
          <a:p>
            <a:pPr lvl="2" algn="just"/>
            <a:r>
              <a:rPr lang="en-US" dirty="0" smtClean="0"/>
              <a:t>the way they will work together.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Cost Schedules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After allocating resources, it is now time to produce a detailed cost schedule showing weekly or monthly costs over the life of the project.</a:t>
            </a:r>
          </a:p>
          <a:p>
            <a:pPr algn="just"/>
            <a:r>
              <a:rPr lang="en-US" dirty="0" smtClean="0"/>
              <a:t>Calculation of cost is straightforward where organization has standard cost figures for staff and other resources.</a:t>
            </a:r>
          </a:p>
          <a:p>
            <a:pPr algn="just"/>
            <a:r>
              <a:rPr lang="en-US" dirty="0" smtClean="0"/>
              <a:t>When this is not the case, then project manager have to put effort in calculating cost.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06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Cost Schedules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In general, costs are categorized as follows</a:t>
            </a:r>
          </a:p>
          <a:p>
            <a:pPr lvl="1" algn="just"/>
            <a:r>
              <a:rPr lang="en-US" dirty="0" smtClean="0"/>
              <a:t>Staff costs</a:t>
            </a:r>
          </a:p>
          <a:p>
            <a:pPr lvl="1" algn="just"/>
            <a:r>
              <a:rPr lang="en-US" dirty="0" smtClean="0"/>
              <a:t>Overheads</a:t>
            </a:r>
          </a:p>
          <a:p>
            <a:pPr lvl="1" algn="just"/>
            <a:r>
              <a:rPr lang="en-US" dirty="0" smtClean="0"/>
              <a:t>Usage charges</a:t>
            </a:r>
          </a:p>
          <a:p>
            <a:pPr algn="just"/>
            <a:r>
              <a:rPr lang="en-US" b="1" i="1" dirty="0" smtClean="0"/>
              <a:t>Activity 2: </a:t>
            </a:r>
            <a:r>
              <a:rPr lang="en-US" sz="3000" dirty="0" smtClean="0"/>
              <a:t>Estimated </a:t>
            </a:r>
            <a:r>
              <a:rPr lang="en-US" sz="3000" dirty="0"/>
              <a:t>duration of a given project is </a:t>
            </a:r>
            <a:r>
              <a:rPr lang="en-US" sz="3000" b="1" dirty="0"/>
              <a:t>100 days</a:t>
            </a:r>
            <a:r>
              <a:rPr lang="en-US" sz="3000" dirty="0"/>
              <a:t>. Overheads are recovered by charging a fix </a:t>
            </a:r>
            <a:r>
              <a:rPr lang="en-US" sz="3000" b="1" dirty="0"/>
              <a:t>$200 per day </a:t>
            </a:r>
            <a:r>
              <a:rPr lang="en-US" sz="3000" dirty="0"/>
              <a:t>against project. Staff costs are given in the table. Project manager has </a:t>
            </a:r>
            <a:r>
              <a:rPr lang="en-US" sz="3000"/>
              <a:t>spent </a:t>
            </a:r>
            <a:r>
              <a:rPr lang="en-US" sz="3000" smtClean="0"/>
              <a:t>an </a:t>
            </a:r>
            <a:r>
              <a:rPr lang="en-US" sz="3000" dirty="0"/>
              <a:t>additional </a:t>
            </a:r>
            <a:r>
              <a:rPr lang="en-US" sz="3000" b="1" dirty="0"/>
              <a:t>10 days </a:t>
            </a:r>
            <a:r>
              <a:rPr lang="en-US" sz="3000" dirty="0"/>
              <a:t>planning the project and carrying out the post project review. Calculate the total costs of the project.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3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Cost Schedules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074843"/>
              </p:ext>
            </p:extLst>
          </p:nvPr>
        </p:nvGraphicFramePr>
        <p:xfrm>
          <a:off x="1981200" y="1600200"/>
          <a:ext cx="5257800" cy="4419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</a:tblGrid>
              <a:tr h="4910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Staff Members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Daily Cost ($)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Days required</a:t>
                      </a:r>
                      <a:endParaRPr lang="en-US" sz="2000" dirty="0"/>
                    </a:p>
                  </a:txBody>
                  <a:tcPr/>
                </a:tc>
              </a:tr>
              <a:tr h="491067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Whole Duration</a:t>
                      </a:r>
                      <a:endParaRPr lang="en-US" dirty="0"/>
                    </a:p>
                  </a:txBody>
                  <a:tcPr/>
                </a:tc>
              </a:tr>
              <a:tr h="491067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491067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491067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  <a:tr h="491067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491067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491067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491067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50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Reading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[Chapter#8]“Software Project Management by Bob Hughes and Mike Cotterell, McGraw-Hill Education; 6th Edition (2009). ISBN-10: 0077122798”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Up till now we have learned</a:t>
            </a:r>
          </a:p>
          <a:p>
            <a:pPr lvl="1" algn="just"/>
            <a:r>
              <a:rPr lang="en-US" dirty="0" smtClean="0"/>
              <a:t>To identify the total number of activities.</a:t>
            </a:r>
          </a:p>
          <a:p>
            <a:pPr lvl="1" algn="just"/>
            <a:r>
              <a:rPr lang="en-US" dirty="0" smtClean="0"/>
              <a:t>To use activity network analysis techniques to plan when activities should take place.</a:t>
            </a:r>
          </a:p>
          <a:p>
            <a:pPr lvl="1" algn="just"/>
            <a:r>
              <a:rPr lang="en-US" dirty="0" smtClean="0"/>
              <a:t>To use the PERT technique to forecast a range of expected dates by which activities would be completed by considering risks.</a:t>
            </a:r>
          </a:p>
          <a:p>
            <a:pPr lvl="1" algn="just"/>
            <a:r>
              <a:rPr lang="en-US" dirty="0" smtClean="0"/>
              <a:t>In both cases, plans took no account of availability of resources</a:t>
            </a:r>
          </a:p>
          <a:p>
            <a:pPr lvl="1" algn="just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When we allocate resources to the identified activities, the process is considered as resource allocation.</a:t>
            </a:r>
          </a:p>
          <a:p>
            <a:pPr algn="just"/>
            <a:r>
              <a:rPr lang="en-US" dirty="0" smtClean="0"/>
              <a:t>The allocation of resources to activities will lead to:</a:t>
            </a:r>
          </a:p>
          <a:p>
            <a:pPr lvl="1" algn="just"/>
            <a:r>
              <a:rPr lang="en-US" dirty="0" smtClean="0"/>
              <a:t>A review of the ideal activity plan.</a:t>
            </a:r>
          </a:p>
          <a:p>
            <a:pPr lvl="1" algn="just"/>
            <a:r>
              <a:rPr lang="en-US" dirty="0" smtClean="0"/>
              <a:t>Modification of the ideal activity </a:t>
            </a:r>
            <a:r>
              <a:rPr lang="en-US" smtClean="0"/>
              <a:t>plan.</a:t>
            </a:r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Nature of Resources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Resources can be:</a:t>
            </a:r>
          </a:p>
          <a:p>
            <a:pPr lvl="1" algn="just"/>
            <a:r>
              <a:rPr lang="en-US" dirty="0" smtClean="0"/>
              <a:t>Item required for the execution of the project.</a:t>
            </a:r>
          </a:p>
          <a:p>
            <a:pPr lvl="1" algn="just"/>
            <a:r>
              <a:rPr lang="en-US" dirty="0" smtClean="0"/>
              <a:t>Person required for the execution of the project.</a:t>
            </a:r>
          </a:p>
          <a:p>
            <a:pPr algn="just"/>
            <a:r>
              <a:rPr lang="en-US" dirty="0" smtClean="0"/>
              <a:t>Some resources will be required for a specific period (e.g. a specific software developer).</a:t>
            </a:r>
          </a:p>
          <a:p>
            <a:pPr algn="just"/>
            <a:r>
              <a:rPr lang="en-US" dirty="0" smtClean="0"/>
              <a:t>Some resources will be required for the whole duration of the project (e.g. project manager)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Nature of Resources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In general, resources will fall into one of seven categories</a:t>
            </a:r>
          </a:p>
          <a:p>
            <a:pPr lvl="1" algn="just"/>
            <a:r>
              <a:rPr lang="en-US" dirty="0" smtClean="0"/>
              <a:t>Labor</a:t>
            </a:r>
          </a:p>
          <a:p>
            <a:pPr lvl="1" algn="just"/>
            <a:r>
              <a:rPr lang="en-US" dirty="0" smtClean="0"/>
              <a:t>Equipment</a:t>
            </a:r>
          </a:p>
          <a:p>
            <a:pPr lvl="1" algn="just"/>
            <a:r>
              <a:rPr lang="en-US" dirty="0" smtClean="0"/>
              <a:t>Materials</a:t>
            </a:r>
          </a:p>
          <a:p>
            <a:pPr lvl="1" algn="just"/>
            <a:r>
              <a:rPr lang="en-US" dirty="0" smtClean="0"/>
              <a:t>Space</a:t>
            </a:r>
          </a:p>
          <a:p>
            <a:pPr lvl="1" algn="just"/>
            <a:r>
              <a:rPr lang="en-US" dirty="0" smtClean="0"/>
              <a:t>Services</a:t>
            </a:r>
          </a:p>
          <a:p>
            <a:pPr lvl="1" algn="just"/>
            <a:r>
              <a:rPr lang="en-US" dirty="0" smtClean="0"/>
              <a:t>Time</a:t>
            </a:r>
          </a:p>
          <a:p>
            <a:pPr lvl="1" algn="just"/>
            <a:r>
              <a:rPr lang="en-US" dirty="0" smtClean="0"/>
              <a:t>Money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Identifying Resource Requirement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first step in producing a resource allocation plan is to list the resources that will be required along with the expected level of demand.</a:t>
            </a:r>
          </a:p>
          <a:p>
            <a:pPr algn="just"/>
            <a:r>
              <a:rPr lang="en-US" dirty="0" smtClean="0"/>
              <a:t>This will normally be done by considering each activity in turn and identifying the resources required.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Identifying Resource Requirement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But there could be resources that are not activity specific and are either</a:t>
            </a:r>
          </a:p>
          <a:p>
            <a:pPr lvl="1" algn="just"/>
            <a:r>
              <a:rPr lang="en-US" dirty="0" smtClean="0"/>
              <a:t>A part of the project infrastructure such as project manager.</a:t>
            </a:r>
          </a:p>
          <a:p>
            <a:pPr lvl="1" algn="ctr">
              <a:buNone/>
            </a:pPr>
            <a:r>
              <a:rPr lang="en-US" dirty="0" smtClean="0"/>
              <a:t>Or</a:t>
            </a:r>
          </a:p>
          <a:p>
            <a:pPr lvl="1" algn="just"/>
            <a:r>
              <a:rPr lang="en-US" dirty="0" smtClean="0"/>
              <a:t>Resources required to support other resources. Office space for example might be required to house contract software developers.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Identifying Resource Requirement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following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03326"/>
              </p:ext>
            </p:extLst>
          </p:nvPr>
        </p:nvGraphicFramePr>
        <p:xfrm>
          <a:off x="838200" y="2133600"/>
          <a:ext cx="7543800" cy="436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181100"/>
                <a:gridCol w="2552700"/>
                <a:gridCol w="1219200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Activity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Estimated Duration (days)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Activity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Estimated Duration (days)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Specify overall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module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Specify module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module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Specify module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Code/test module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Specify module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Code/test module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Specify module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Code/test module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Check Specification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Code/test module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Design module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Design module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1157</Words>
  <Application>Microsoft Office PowerPoint</Application>
  <PresentationFormat>On-screen Show (4:3)</PresentationFormat>
  <Paragraphs>180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RESOURCE  ALLOCATION</vt:lpstr>
      <vt:lpstr> Contents </vt:lpstr>
      <vt:lpstr>Introduction</vt:lpstr>
      <vt:lpstr>Introduction</vt:lpstr>
      <vt:lpstr>Nature of Resources</vt:lpstr>
      <vt:lpstr>Nature of Resources</vt:lpstr>
      <vt:lpstr>Identifying Resource Requirement</vt:lpstr>
      <vt:lpstr>Identifying Resource Requirement</vt:lpstr>
      <vt:lpstr>Identifying Resource Requirement</vt:lpstr>
      <vt:lpstr>Identifying Resource Requirement</vt:lpstr>
      <vt:lpstr>Identifying Resource Requirement</vt:lpstr>
      <vt:lpstr>Allocating Resources</vt:lpstr>
      <vt:lpstr>Allocating Resources</vt:lpstr>
      <vt:lpstr>Allocating Resources</vt:lpstr>
      <vt:lpstr>Allocating Resources</vt:lpstr>
      <vt:lpstr>Allocating Resources</vt:lpstr>
      <vt:lpstr>Allocating Resources</vt:lpstr>
      <vt:lpstr>Allocating Resources</vt:lpstr>
      <vt:lpstr>Allocating Resources</vt:lpstr>
      <vt:lpstr>How to allocate  individuals to tasks???</vt:lpstr>
      <vt:lpstr>How to allocate  individuals to tasks???</vt:lpstr>
      <vt:lpstr>Cost Schedules</vt:lpstr>
      <vt:lpstr>Cost Schedules</vt:lpstr>
      <vt:lpstr>Cost Schedules</vt:lpstr>
      <vt:lpstr>Reading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SOFTWARE PROJECT MANAGEMENT</dc:title>
  <dc:creator>ibrahim</dc:creator>
  <cp:lastModifiedBy>ok</cp:lastModifiedBy>
  <cp:revision>109</cp:revision>
  <dcterms:created xsi:type="dcterms:W3CDTF">2006-08-16T00:00:00Z</dcterms:created>
  <dcterms:modified xsi:type="dcterms:W3CDTF">2020-03-18T09:30:56Z</dcterms:modified>
</cp:coreProperties>
</file>