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70" r:id="rId4"/>
    <p:sldId id="269" r:id="rId5"/>
    <p:sldId id="268" r:id="rId6"/>
    <p:sldId id="271" r:id="rId7"/>
    <p:sldId id="272" r:id="rId8"/>
    <p:sldId id="267" r:id="rId9"/>
    <p:sldId id="266" r:id="rId10"/>
    <p:sldId id="265" r:id="rId11"/>
    <p:sldId id="264" r:id="rId12"/>
    <p:sldId id="263" r:id="rId13"/>
    <p:sldId id="262" r:id="rId14"/>
    <p:sldId id="261" r:id="rId15"/>
    <p:sldId id="260" r:id="rId16"/>
    <p:sldId id="273"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048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048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048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48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048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AD6357E-8C67-4D29-9402-A5B0DC7240F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871EA5-EEA0-40DB-A8DB-77FD9FEA715D}" type="slidenum">
              <a:rPr lang="en-US"/>
              <a:pPr/>
              <a:t>6</a:t>
            </a:fld>
            <a:endParaRPr lang="en-US"/>
          </a:p>
        </p:txBody>
      </p:sp>
      <p:sp>
        <p:nvSpPr>
          <p:cNvPr id="21506" name="Rectangle 2"/>
          <p:cNvSpPr>
            <a:spLocks noChangeArrowheads="1" noTextEdit="1"/>
          </p:cNvSpPr>
          <p:nvPr>
            <p:ph type="sldImg"/>
          </p:nvPr>
        </p:nvSpPr>
        <p:spPr>
          <a:ln/>
        </p:spPr>
      </p:sp>
      <p:sp>
        <p:nvSpPr>
          <p:cNvPr id="21507" name="Rectangle 3"/>
          <p:cNvSpPr>
            <a:spLocks noGrp="1" noChangeArrowheads="1"/>
          </p:cNvSpPr>
          <p:nvPr>
            <p:ph type="body" idx="1"/>
          </p:nvPr>
        </p:nvSpPr>
        <p:spPr/>
        <p:txBody>
          <a:bodyPr/>
          <a:lstStyle/>
          <a:p>
            <a:r>
              <a:rPr lang="el-GR" b="1">
                <a:solidFill>
                  <a:srgbClr val="00FFFF"/>
                </a:solidFill>
                <a:cs typeface="Arial" pitchFamily="34" charset="0"/>
              </a:rPr>
              <a:t>Figure 12.1</a:t>
            </a:r>
            <a:endParaRPr lang="el-GR">
              <a:solidFill>
                <a:srgbClr val="00FFFF"/>
              </a:solidFill>
              <a:cs typeface="Arial" pitchFamily="34" charset="0"/>
            </a:endParaRPr>
          </a:p>
          <a:p>
            <a:r>
              <a:rPr lang="el-GR">
                <a:solidFill>
                  <a:srgbClr val="00FFFF"/>
                </a:solidFill>
                <a:cs typeface="Arial" pitchFamily="34" charset="0"/>
              </a:rPr>
              <a:t>The basic research situation for either hypothesis testing or estimation. The goal is to use the data from the treated sample to answer questions about the unknown population mean after treatment.</a:t>
            </a: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E7FCD-D4CC-4DA6-A618-EC107748EF17}" type="slidenum">
              <a:rPr lang="en-US"/>
              <a:pPr/>
              <a:t>16</a:t>
            </a:fld>
            <a:endParaRPr lang="en-US"/>
          </a:p>
        </p:txBody>
      </p:sp>
      <p:sp>
        <p:nvSpPr>
          <p:cNvPr id="22530" name="Rectangle 2"/>
          <p:cNvSpPr>
            <a:spLocks noChangeArrowheads="1" noTextEdit="1"/>
          </p:cNvSpPr>
          <p:nvPr>
            <p:ph type="sldImg"/>
          </p:nvPr>
        </p:nvSpPr>
        <p:spPr>
          <a:ln/>
        </p:spPr>
      </p:sp>
      <p:sp>
        <p:nvSpPr>
          <p:cNvPr id="22531" name="Rectangle 3"/>
          <p:cNvSpPr>
            <a:spLocks noGrp="1" noChangeArrowheads="1"/>
          </p:cNvSpPr>
          <p:nvPr>
            <p:ph type="body" idx="1"/>
          </p:nvPr>
        </p:nvSpPr>
        <p:spPr/>
        <p:txBody>
          <a:bodyPr/>
          <a:lstStyle/>
          <a:p>
            <a:r>
              <a:rPr lang="el-GR" b="1">
                <a:solidFill>
                  <a:srgbClr val="00FFFF"/>
                </a:solidFill>
                <a:cs typeface="Arial" pitchFamily="34" charset="0"/>
              </a:rPr>
              <a:t>Figure 12.9</a:t>
            </a:r>
            <a:endParaRPr lang="el-GR">
              <a:solidFill>
                <a:srgbClr val="00FFFF"/>
              </a:solidFill>
              <a:cs typeface="Arial" pitchFamily="34" charset="0"/>
            </a:endParaRPr>
          </a:p>
          <a:p>
            <a:r>
              <a:rPr lang="el-GR">
                <a:solidFill>
                  <a:srgbClr val="00FFFF"/>
                </a:solidFill>
                <a:cs typeface="Arial" pitchFamily="34" charset="0"/>
              </a:rPr>
              <a:t>The 95% confidence interval for the population mean difference (μ</a:t>
            </a:r>
            <a:r>
              <a:rPr lang="el-GR" baseline="-25000">
                <a:solidFill>
                  <a:srgbClr val="00FFFF"/>
                </a:solidFill>
                <a:cs typeface="Arial" pitchFamily="34" charset="0"/>
              </a:rPr>
              <a:t>1</a:t>
            </a:r>
            <a:r>
              <a:rPr lang="el-GR">
                <a:solidFill>
                  <a:srgbClr val="00FFFF"/>
                </a:solidFill>
                <a:cs typeface="Arial" pitchFamily="34" charset="0"/>
              </a:rPr>
              <a:t> −</a:t>
            </a:r>
            <a:r>
              <a:rPr lang="en-US">
                <a:solidFill>
                  <a:srgbClr val="00FFFF"/>
                </a:solidFill>
                <a:cs typeface="Arial" pitchFamily="34" charset="0"/>
              </a:rPr>
              <a:t> </a:t>
            </a:r>
            <a:r>
              <a:rPr lang="el-GR">
                <a:solidFill>
                  <a:srgbClr val="00FFFF"/>
                </a:solidFill>
                <a:cs typeface="Arial" pitchFamily="34" charset="0"/>
              </a:rPr>
              <a:t>μ</a:t>
            </a:r>
            <a:r>
              <a:rPr lang="el-GR" baseline="-25000">
                <a:solidFill>
                  <a:srgbClr val="00FFFF"/>
                </a:solidFill>
                <a:cs typeface="Arial" pitchFamily="34" charset="0"/>
              </a:rPr>
              <a:t>2</a:t>
            </a:r>
            <a:r>
              <a:rPr lang="el-GR">
                <a:solidFill>
                  <a:srgbClr val="00FFFF"/>
                </a:solidFill>
                <a:cs typeface="Arial" pitchFamily="34" charset="0"/>
              </a:rPr>
              <a:t>) from Example 12.2. Note that μ</a:t>
            </a:r>
            <a:r>
              <a:rPr lang="el-GR" baseline="-25000">
                <a:solidFill>
                  <a:srgbClr val="00FFFF"/>
                </a:solidFill>
                <a:cs typeface="Arial" pitchFamily="34" charset="0"/>
              </a:rPr>
              <a:t>1</a:t>
            </a:r>
            <a:r>
              <a:rPr lang="el-GR">
                <a:solidFill>
                  <a:srgbClr val="00FFFF"/>
                </a:solidFill>
                <a:cs typeface="Arial" pitchFamily="34" charset="0"/>
              </a:rPr>
              <a:t> −</a:t>
            </a:r>
            <a:r>
              <a:rPr lang="en-US">
                <a:solidFill>
                  <a:srgbClr val="00FFFF"/>
                </a:solidFill>
                <a:cs typeface="Arial" pitchFamily="34" charset="0"/>
              </a:rPr>
              <a:t> </a:t>
            </a:r>
            <a:r>
              <a:rPr lang="el-GR">
                <a:solidFill>
                  <a:srgbClr val="00FFFF"/>
                </a:solidFill>
                <a:cs typeface="Arial" pitchFamily="34" charset="0"/>
              </a:rPr>
              <a:t>μ</a:t>
            </a:r>
            <a:r>
              <a:rPr lang="el-GR" baseline="-25000">
                <a:solidFill>
                  <a:srgbClr val="00FFFF"/>
                </a:solidFill>
                <a:cs typeface="Arial" pitchFamily="34" charset="0"/>
              </a:rPr>
              <a:t>2</a:t>
            </a:r>
            <a:r>
              <a:rPr lang="en-US">
                <a:solidFill>
                  <a:srgbClr val="00FFFF"/>
                </a:solidFill>
                <a:cs typeface="Arial" pitchFamily="34" charset="0"/>
              </a:rPr>
              <a:t> =</a:t>
            </a:r>
            <a:r>
              <a:rPr lang="el-GR">
                <a:solidFill>
                  <a:srgbClr val="00FFFF"/>
                </a:solidFill>
                <a:cs typeface="Arial" pitchFamily="34" charset="0"/>
              </a:rPr>
              <a:t> 0 is excluded from the confidence interval, indicating that a zero difference is not an acceptable value (</a:t>
            </a:r>
            <a:r>
              <a:rPr lang="el-GR" i="1">
                <a:solidFill>
                  <a:srgbClr val="00FFFF"/>
                </a:solidFill>
                <a:cs typeface="Arial" pitchFamily="34" charset="0"/>
              </a:rPr>
              <a:t>H</a:t>
            </a:r>
            <a:r>
              <a:rPr lang="el-GR" baseline="-25000">
                <a:solidFill>
                  <a:srgbClr val="00FFFF"/>
                </a:solidFill>
                <a:cs typeface="Arial" pitchFamily="34" charset="0"/>
              </a:rPr>
              <a:t>0</a:t>
            </a:r>
            <a:r>
              <a:rPr lang="el-GR">
                <a:solidFill>
                  <a:srgbClr val="00FFFF"/>
                </a:solidFill>
                <a:cs typeface="Arial" pitchFamily="34" charset="0"/>
              </a:rPr>
              <a:t> would be rejected in a hypothesis test).</a:t>
            </a:r>
            <a:endParaRPr lang="en-US">
              <a:solidFill>
                <a:srgbClr val="00FFFF"/>
              </a:solidFill>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8C86A77-376B-47E7-8867-B6D75708C06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AFF5451-E94A-479E-AFA6-4B68908093A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CA94355-3BB2-4131-A31D-26FEFC2BFEC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FBB465B-E9F4-4481-872D-6F2D1A560F3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7F0F26C-A75A-4F17-8492-382869695E8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1CF52D8-0BF9-4843-99ED-CA52B7487C8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CDC87FF-2A51-4B5F-BEDA-CA58B969D7D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AD4D092-56AE-4FD8-AFF4-AFF291F5338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657E29B-B1CD-4DBF-9C69-CD452FF2FF7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E4AD370-A40A-4C51-916D-D0FDDEAA44F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94D8B8-986A-4868-B4DB-9B2F2AC8A10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psych_head_new"/>
          <p:cNvPicPr>
            <a:picLocks noChangeAspect="1" noChangeArrowheads="1"/>
          </p:cNvPicPr>
          <p:nvPr userDrawn="1"/>
        </p:nvPicPr>
        <p:blipFill>
          <a:blip r:embed="rId13"/>
          <a:srcRect/>
          <a:stretch>
            <a:fillRect/>
          </a:stretch>
        </p:blipFill>
        <p:spPr bwMode="auto">
          <a:xfrm>
            <a:off x="-19050" y="-14288"/>
            <a:ext cx="9182100" cy="6886576"/>
          </a:xfrm>
          <a:prstGeom prst="rect">
            <a:avLst/>
          </a:prstGeom>
          <a:noFill/>
        </p:spPr>
      </p:pic>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93206EE-FFC1-49A0-897F-3AED84932FA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F89A4C7-9EA4-490F-849F-9072AE61990F}" type="slidenum">
              <a:rPr lang="en-US"/>
              <a:pPr/>
              <a:t>1</a:t>
            </a:fld>
            <a:endParaRPr lang="en-US"/>
          </a:p>
        </p:txBody>
      </p:sp>
      <p:sp>
        <p:nvSpPr>
          <p:cNvPr id="2050" name="Rectangle 2"/>
          <p:cNvSpPr>
            <a:spLocks noGrp="1" noChangeArrowheads="1"/>
          </p:cNvSpPr>
          <p:nvPr>
            <p:ph type="ctrTitle"/>
          </p:nvPr>
        </p:nvSpPr>
        <p:spPr/>
        <p:txBody>
          <a:bodyPr/>
          <a:lstStyle/>
          <a:p>
            <a:r>
              <a:rPr lang="en-US"/>
              <a:t>Chapter 12: Estimation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55C8F2-B37D-401D-A21F-BDED22976620}" type="slidenum">
              <a:rPr lang="en-US"/>
              <a:pPr/>
              <a:t>10</a:t>
            </a:fld>
            <a:endParaRPr lang="en-US"/>
          </a:p>
        </p:txBody>
      </p:sp>
      <p:sp>
        <p:nvSpPr>
          <p:cNvPr id="11266" name="Rectangle 2"/>
          <p:cNvSpPr>
            <a:spLocks noGrp="1" noChangeArrowheads="1"/>
          </p:cNvSpPr>
          <p:nvPr>
            <p:ph type="title"/>
          </p:nvPr>
        </p:nvSpPr>
        <p:spPr/>
        <p:txBody>
          <a:bodyPr/>
          <a:lstStyle/>
          <a:p>
            <a:r>
              <a:rPr lang="en-US" sz="4000"/>
              <a:t>Estimation with the Three t Statistics</a:t>
            </a:r>
          </a:p>
        </p:txBody>
      </p:sp>
      <p:sp>
        <p:nvSpPr>
          <p:cNvPr id="11267" name="Rectangle 3"/>
          <p:cNvSpPr>
            <a:spLocks noGrp="1" noChangeArrowheads="1"/>
          </p:cNvSpPr>
          <p:nvPr>
            <p:ph type="body" idx="1"/>
          </p:nvPr>
        </p:nvSpPr>
        <p:spPr>
          <a:xfrm>
            <a:off x="457200" y="1981200"/>
            <a:ext cx="8229600" cy="4525963"/>
          </a:xfrm>
        </p:spPr>
        <p:txBody>
          <a:bodyPr/>
          <a:lstStyle/>
          <a:p>
            <a:r>
              <a:rPr lang="en-US"/>
              <a:t>There is an estimation procedure that accompanies each of the three t tests presented in the preceding three chapters.  </a:t>
            </a:r>
          </a:p>
          <a:p>
            <a:r>
              <a:rPr lang="en-US"/>
              <a:t>The estimation process begins with the same t statistic that is used for the corresponding hypothesis test.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7C41CF0-CE51-4FB8-97DB-575423B4D4F6}" type="slidenum">
              <a:rPr lang="en-US"/>
              <a:pPr/>
              <a:t>11</a:t>
            </a:fld>
            <a:endParaRPr lang="en-US"/>
          </a:p>
        </p:txBody>
      </p:sp>
      <p:sp>
        <p:nvSpPr>
          <p:cNvPr id="10242" name="Rectangle 2"/>
          <p:cNvSpPr>
            <a:spLocks noGrp="1" noChangeArrowheads="1"/>
          </p:cNvSpPr>
          <p:nvPr>
            <p:ph type="title"/>
          </p:nvPr>
        </p:nvSpPr>
        <p:spPr/>
        <p:txBody>
          <a:bodyPr/>
          <a:lstStyle/>
          <a:p>
            <a:r>
              <a:rPr lang="en-US" sz="4000"/>
              <a:t>Estimation with the Three t Statistics (cont.)</a:t>
            </a:r>
          </a:p>
        </p:txBody>
      </p:sp>
      <p:sp>
        <p:nvSpPr>
          <p:cNvPr id="10243" name="Rectangle 3"/>
          <p:cNvSpPr>
            <a:spLocks noGrp="1" noChangeArrowheads="1"/>
          </p:cNvSpPr>
          <p:nvPr>
            <p:ph type="body" idx="1"/>
          </p:nvPr>
        </p:nvSpPr>
        <p:spPr/>
        <p:txBody>
          <a:bodyPr/>
          <a:lstStyle/>
          <a:p>
            <a:pPr>
              <a:buFontTx/>
              <a:buNone/>
            </a:pPr>
            <a:r>
              <a:rPr lang="en-US" sz="2800"/>
              <a:t>These all have the same conceptual structure:</a:t>
            </a:r>
          </a:p>
          <a:p>
            <a:pPr>
              <a:buFontTx/>
              <a:buNone/>
            </a:pPr>
            <a:endParaRPr lang="en-US" sz="1200"/>
          </a:p>
          <a:p>
            <a:pPr algn="ctr">
              <a:lnSpc>
                <a:spcPct val="70000"/>
              </a:lnSpc>
              <a:spcBef>
                <a:spcPct val="50000"/>
              </a:spcBef>
              <a:buFontTx/>
              <a:buNone/>
            </a:pPr>
            <a:r>
              <a:rPr lang="en-US" sz="2400"/>
              <a:t>      sample statistic - unknown parameter</a:t>
            </a:r>
          </a:p>
          <a:p>
            <a:pPr algn="ctr">
              <a:lnSpc>
                <a:spcPct val="70000"/>
              </a:lnSpc>
              <a:buFontTx/>
              <a:buNone/>
            </a:pPr>
            <a:r>
              <a:rPr lang="en-US" sz="2400"/>
              <a:t>t  =   </a:t>
            </a:r>
            <a:r>
              <a:rPr lang="en-US" sz="2400">
                <a:ea typeface="ヒラギノ角ゴ Pro W3" pitchFamily="28" charset="-128"/>
              </a:rPr>
              <a:t>─────────────────────────</a:t>
            </a:r>
            <a:endParaRPr lang="en-US" sz="2400"/>
          </a:p>
          <a:p>
            <a:pPr algn="ctr">
              <a:lnSpc>
                <a:spcPct val="70000"/>
              </a:lnSpc>
              <a:buFontTx/>
              <a:buNone/>
            </a:pPr>
            <a:r>
              <a:rPr lang="en-US" sz="2400"/>
              <a:t>standard error</a:t>
            </a:r>
          </a:p>
          <a:p>
            <a:pPr>
              <a:buFontTx/>
              <a:buNone/>
            </a:pPr>
            <a:endParaRPr lang="en-US" sz="2400"/>
          </a:p>
          <a:p>
            <a:pPr>
              <a:buFontTx/>
              <a:buNone/>
            </a:pPr>
            <a:r>
              <a:rPr lang="en-US" sz="2800"/>
              <a:t>The basic estimation equation is obtained by </a:t>
            </a:r>
          </a:p>
          <a:p>
            <a:pPr>
              <a:buFontTx/>
              <a:buNone/>
            </a:pPr>
            <a:r>
              <a:rPr lang="en-US" sz="2800"/>
              <a:t>solving this equation for the unknown parameter:</a:t>
            </a:r>
          </a:p>
          <a:p>
            <a:pPr>
              <a:buFontTx/>
              <a:buNone/>
            </a:pPr>
            <a:endParaRPr lang="en-US" sz="1200"/>
          </a:p>
          <a:p>
            <a:pPr algn="ctr">
              <a:buFontTx/>
              <a:buNone/>
            </a:pPr>
            <a:r>
              <a:rPr lang="en-US" sz="2400"/>
              <a:t>unknown parameter  =  statistic  </a:t>
            </a:r>
            <a:r>
              <a:rPr lang="en-US" sz="2400">
                <a:solidFill>
                  <a:srgbClr val="000000"/>
                </a:solidFill>
                <a:latin typeface="" charset="0"/>
                <a:cs typeface="Times New Roman" pitchFamily="18" charset="0"/>
              </a:rPr>
              <a:t>±</a:t>
            </a:r>
            <a:r>
              <a:rPr lang="en-US" sz="2400"/>
              <a:t>  (t)(standard error)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1006191-C613-48A4-B247-77DE0FF668A3}" type="slidenum">
              <a:rPr lang="en-US"/>
              <a:pPr/>
              <a:t>12</a:t>
            </a:fld>
            <a:endParaRPr lang="en-US"/>
          </a:p>
        </p:txBody>
      </p:sp>
      <p:sp>
        <p:nvSpPr>
          <p:cNvPr id="9218" name="Rectangle 2"/>
          <p:cNvSpPr>
            <a:spLocks noGrp="1" noChangeArrowheads="1"/>
          </p:cNvSpPr>
          <p:nvPr>
            <p:ph type="title"/>
          </p:nvPr>
        </p:nvSpPr>
        <p:spPr/>
        <p:txBody>
          <a:bodyPr/>
          <a:lstStyle/>
          <a:p>
            <a:r>
              <a:rPr lang="en-US" sz="4000"/>
              <a:t>Estimation with the Three t Statistics (cont.)</a:t>
            </a:r>
          </a:p>
        </p:txBody>
      </p:sp>
      <p:sp>
        <p:nvSpPr>
          <p:cNvPr id="9219" name="Rectangle 3"/>
          <p:cNvSpPr>
            <a:spLocks noGrp="1" noChangeArrowheads="1"/>
          </p:cNvSpPr>
          <p:nvPr>
            <p:ph type="body" idx="1"/>
          </p:nvPr>
        </p:nvSpPr>
        <p:spPr/>
        <p:txBody>
          <a:bodyPr/>
          <a:lstStyle/>
          <a:p>
            <a:pPr>
              <a:lnSpc>
                <a:spcPct val="90000"/>
              </a:lnSpc>
            </a:pPr>
            <a:r>
              <a:rPr lang="en-US" sz="2800"/>
              <a:t>For the single sample t, the unknown parameter is the population mean, </a:t>
            </a:r>
            <a:r>
              <a:rPr lang="en-US" sz="2800">
                <a:latin typeface="Lucida Grande" pitchFamily="28" charset="0"/>
              </a:rPr>
              <a:t>μ</a:t>
            </a:r>
            <a:r>
              <a:rPr lang="en-US" sz="2800"/>
              <a:t>.  </a:t>
            </a:r>
          </a:p>
          <a:p>
            <a:pPr>
              <a:lnSpc>
                <a:spcPct val="90000"/>
              </a:lnSpc>
            </a:pPr>
            <a:r>
              <a:rPr lang="en-US" sz="2800"/>
              <a:t>For the independent-measures t, the parameter is the difference between population means, </a:t>
            </a:r>
            <a:r>
              <a:rPr lang="en-US" sz="2800">
                <a:latin typeface="Lucida Grande" pitchFamily="28" charset="0"/>
              </a:rPr>
              <a:t>μ</a:t>
            </a:r>
            <a:r>
              <a:rPr lang="en-US" sz="2800" baseline="-25000"/>
              <a:t>1</a:t>
            </a:r>
            <a:r>
              <a:rPr lang="en-US" sz="2800"/>
              <a:t> - </a:t>
            </a:r>
            <a:r>
              <a:rPr lang="en-US" sz="2800">
                <a:latin typeface="Lucida Grande" pitchFamily="28" charset="0"/>
              </a:rPr>
              <a:t>μ</a:t>
            </a:r>
            <a:r>
              <a:rPr lang="en-US" sz="2800" baseline="-25000"/>
              <a:t>2</a:t>
            </a:r>
            <a:r>
              <a:rPr lang="en-US" sz="2800"/>
              <a:t>, and for the repeated-measures t, the unknown parameter is the population mean difference, </a:t>
            </a:r>
            <a:r>
              <a:rPr lang="en-US" sz="2800">
                <a:latin typeface="Lucida Grande" pitchFamily="28" charset="0"/>
              </a:rPr>
              <a:t>μ</a:t>
            </a:r>
            <a:r>
              <a:rPr lang="en-US" sz="2800" baseline="-25000"/>
              <a:t>D</a:t>
            </a:r>
            <a:r>
              <a:rPr lang="en-US" sz="2800"/>
              <a:t>.  </a:t>
            </a:r>
          </a:p>
          <a:p>
            <a:pPr>
              <a:lnSpc>
                <a:spcPct val="90000"/>
              </a:lnSpc>
            </a:pPr>
            <a:r>
              <a:rPr lang="en-US" sz="2800"/>
              <a:t>To use the estimation equation, you first must obtain a value for t by estimating the location of the data within the appropriate t distribution.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79F1E7C-366B-4328-B1F0-0A391340DE82}" type="slidenum">
              <a:rPr lang="en-US"/>
              <a:pPr/>
              <a:t>13</a:t>
            </a:fld>
            <a:endParaRPr lang="en-US"/>
          </a:p>
        </p:txBody>
      </p:sp>
      <p:sp>
        <p:nvSpPr>
          <p:cNvPr id="8194" name="Rectangle 2"/>
          <p:cNvSpPr>
            <a:spLocks noGrp="1" noChangeArrowheads="1"/>
          </p:cNvSpPr>
          <p:nvPr>
            <p:ph type="title"/>
          </p:nvPr>
        </p:nvSpPr>
        <p:spPr/>
        <p:txBody>
          <a:bodyPr/>
          <a:lstStyle/>
          <a:p>
            <a:r>
              <a:rPr lang="en-US" sz="4000"/>
              <a:t>Estimation with the Three t Statistics (cont.)</a:t>
            </a:r>
          </a:p>
        </p:txBody>
      </p:sp>
      <p:sp>
        <p:nvSpPr>
          <p:cNvPr id="8195" name="Rectangle 3"/>
          <p:cNvSpPr>
            <a:spLocks noGrp="1" noChangeArrowheads="1"/>
          </p:cNvSpPr>
          <p:nvPr>
            <p:ph type="body" idx="1"/>
          </p:nvPr>
        </p:nvSpPr>
        <p:spPr>
          <a:xfrm>
            <a:off x="457200" y="1600200"/>
            <a:ext cx="8229600" cy="4800600"/>
          </a:xfrm>
        </p:spPr>
        <p:txBody>
          <a:bodyPr/>
          <a:lstStyle/>
          <a:p>
            <a:pPr>
              <a:lnSpc>
                <a:spcPct val="80000"/>
              </a:lnSpc>
            </a:pPr>
            <a:r>
              <a:rPr lang="en-US" sz="2800"/>
              <a:t>For a point estimate, a value of zero is used for t, yielding a single value for your estimate of the unknown population parameter.  </a:t>
            </a:r>
          </a:p>
          <a:p>
            <a:pPr>
              <a:lnSpc>
                <a:spcPct val="80000"/>
              </a:lnSpc>
            </a:pPr>
            <a:r>
              <a:rPr lang="en-US" sz="2800"/>
              <a:t>For interval estimates, you first select a level of confidence and then find the corresponding interval range of t values in the t distribution table. </a:t>
            </a:r>
          </a:p>
          <a:p>
            <a:pPr>
              <a:lnSpc>
                <a:spcPct val="80000"/>
              </a:lnSpc>
            </a:pPr>
            <a:r>
              <a:rPr lang="en-US" sz="2800"/>
              <a:t>The estimated value for t (or range of values) is then substituted in the equation along with the values for the sample statistic and the standard error.  </a:t>
            </a:r>
          </a:p>
          <a:p>
            <a:pPr>
              <a:lnSpc>
                <a:spcPct val="80000"/>
              </a:lnSpc>
            </a:pPr>
            <a:r>
              <a:rPr lang="en-US" sz="2800"/>
              <a:t>The equation is then solved for the unknown parameter.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7B62226-5B1E-4E40-AD2B-173B9F7A3995}" type="slidenum">
              <a:rPr lang="en-US"/>
              <a:pPr/>
              <a:t>14</a:t>
            </a:fld>
            <a:endParaRPr lang="en-US"/>
          </a:p>
        </p:txBody>
      </p:sp>
      <p:sp>
        <p:nvSpPr>
          <p:cNvPr id="7170" name="Rectangle 2"/>
          <p:cNvSpPr>
            <a:spLocks noGrp="1" noChangeArrowheads="1"/>
          </p:cNvSpPr>
          <p:nvPr>
            <p:ph type="title"/>
          </p:nvPr>
        </p:nvSpPr>
        <p:spPr/>
        <p:txBody>
          <a:bodyPr/>
          <a:lstStyle/>
          <a:p>
            <a:r>
              <a:rPr lang="en-US" sz="4000"/>
              <a:t>Factors Influencing the Width of a Confidence Interval</a:t>
            </a:r>
          </a:p>
        </p:txBody>
      </p:sp>
      <p:sp>
        <p:nvSpPr>
          <p:cNvPr id="7171" name="Rectangle 3"/>
          <p:cNvSpPr>
            <a:spLocks noGrp="1" noChangeArrowheads="1"/>
          </p:cNvSpPr>
          <p:nvPr>
            <p:ph type="body" idx="1"/>
          </p:nvPr>
        </p:nvSpPr>
        <p:spPr/>
        <p:txBody>
          <a:bodyPr/>
          <a:lstStyle/>
          <a:p>
            <a:r>
              <a:rPr lang="en-US"/>
              <a:t>If other factors are held constant, increasing the level of confidence (for example, from 80% to 90%), will cause in increase in the width of the confidence interval.  </a:t>
            </a:r>
          </a:p>
          <a:p>
            <a:r>
              <a:rPr lang="en-US"/>
              <a:t>To obtain greater confidence, you must use a wider range of t statistic values, which results in a wider interval.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0029AC7-4A21-4778-8FC5-A8C952AB9B3C}" type="slidenum">
              <a:rPr lang="en-US"/>
              <a:pPr/>
              <a:t>15</a:t>
            </a:fld>
            <a:endParaRPr lang="en-US"/>
          </a:p>
        </p:txBody>
      </p:sp>
      <p:sp>
        <p:nvSpPr>
          <p:cNvPr id="6146" name="Rectangle 2"/>
          <p:cNvSpPr>
            <a:spLocks noGrp="1" noChangeArrowheads="1"/>
          </p:cNvSpPr>
          <p:nvPr>
            <p:ph type="title"/>
          </p:nvPr>
        </p:nvSpPr>
        <p:spPr/>
        <p:txBody>
          <a:bodyPr/>
          <a:lstStyle/>
          <a:p>
            <a:r>
              <a:rPr lang="en-US" sz="4000"/>
              <a:t>Factors Influencing the Width of a Confidence Interval (cont.)</a:t>
            </a:r>
          </a:p>
        </p:txBody>
      </p:sp>
      <p:sp>
        <p:nvSpPr>
          <p:cNvPr id="6147" name="Rectangle 3"/>
          <p:cNvSpPr>
            <a:spLocks noGrp="1" noChangeArrowheads="1"/>
          </p:cNvSpPr>
          <p:nvPr>
            <p:ph type="body" idx="1"/>
          </p:nvPr>
        </p:nvSpPr>
        <p:spPr/>
        <p:txBody>
          <a:bodyPr/>
          <a:lstStyle/>
          <a:p>
            <a:r>
              <a:rPr lang="en-US"/>
              <a:t>On the other hand, increasing the sample size will cause a decrease in the width of the confidence interval. </a:t>
            </a:r>
          </a:p>
          <a:p>
            <a:r>
              <a:rPr lang="en-US"/>
              <a:t> In simple terms, a larger sample gives you more information, which means that you can estimate the population parameter with more precision. </a:t>
            </a:r>
          </a:p>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9461" name="Picture 5" descr="12f09"/>
          <p:cNvPicPr>
            <a:picLocks noChangeAspect="1" noChangeArrowheads="1"/>
          </p:cNvPicPr>
          <p:nvPr/>
        </p:nvPicPr>
        <p:blipFill>
          <a:blip r:embed="rId3"/>
          <a:srcRect/>
          <a:stretch>
            <a:fillRect/>
          </a:stretch>
        </p:blipFill>
        <p:spPr bwMode="auto">
          <a:xfrm>
            <a:off x="88900" y="1374775"/>
            <a:ext cx="8966200" cy="410686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EC61A1E-702B-421D-AA9A-C10AD220A366}" type="slidenum">
              <a:rPr lang="en-US"/>
              <a:pPr/>
              <a:t>2</a:t>
            </a:fld>
            <a:endParaRPr lang="en-US"/>
          </a:p>
        </p:txBody>
      </p:sp>
      <p:sp>
        <p:nvSpPr>
          <p:cNvPr id="3074" name="Rectangle 2"/>
          <p:cNvSpPr>
            <a:spLocks noGrp="1" noChangeArrowheads="1"/>
          </p:cNvSpPr>
          <p:nvPr>
            <p:ph type="title"/>
          </p:nvPr>
        </p:nvSpPr>
        <p:spPr/>
        <p:txBody>
          <a:bodyPr/>
          <a:lstStyle/>
          <a:p>
            <a:r>
              <a:rPr lang="en-US"/>
              <a:t>Estimation</a:t>
            </a:r>
          </a:p>
        </p:txBody>
      </p:sp>
      <p:sp>
        <p:nvSpPr>
          <p:cNvPr id="3075" name="Rectangle 3"/>
          <p:cNvSpPr>
            <a:spLocks noGrp="1" noChangeArrowheads="1"/>
          </p:cNvSpPr>
          <p:nvPr>
            <p:ph type="body" idx="1"/>
          </p:nvPr>
        </p:nvSpPr>
        <p:spPr/>
        <p:txBody>
          <a:bodyPr/>
          <a:lstStyle/>
          <a:p>
            <a:r>
              <a:rPr lang="en-US" sz="2800"/>
              <a:t>In general terms, </a:t>
            </a:r>
            <a:r>
              <a:rPr lang="en-US" sz="2800" b="1"/>
              <a:t>estimation</a:t>
            </a:r>
            <a:r>
              <a:rPr lang="en-US" sz="2800"/>
              <a:t> uses a sample statistic as the basis for estimating the value of the corresponding population parameter.  </a:t>
            </a:r>
          </a:p>
          <a:p>
            <a:r>
              <a:rPr lang="en-US" sz="2800"/>
              <a:t>Although estimation and hypothesis testing are similar in many respects, they are complementary inferential processes. </a:t>
            </a:r>
          </a:p>
          <a:p>
            <a:r>
              <a:rPr lang="en-US" sz="2800"/>
              <a:t> A hypothesis test is used to determine whether or not a treatment has an effect, while estimation is used to determine how much effect.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5897330-1EB8-49CC-92CD-EF2E734BB974}" type="slidenum">
              <a:rPr lang="en-US"/>
              <a:pPr/>
              <a:t>3</a:t>
            </a:fld>
            <a:endParaRPr lang="en-US"/>
          </a:p>
        </p:txBody>
      </p:sp>
      <p:sp>
        <p:nvSpPr>
          <p:cNvPr id="16386" name="Rectangle 2"/>
          <p:cNvSpPr>
            <a:spLocks noGrp="1" noChangeArrowheads="1"/>
          </p:cNvSpPr>
          <p:nvPr>
            <p:ph type="title"/>
          </p:nvPr>
        </p:nvSpPr>
        <p:spPr/>
        <p:txBody>
          <a:bodyPr/>
          <a:lstStyle/>
          <a:p>
            <a:r>
              <a:rPr lang="en-US"/>
              <a:t>Estimation (cont.)</a:t>
            </a:r>
          </a:p>
        </p:txBody>
      </p:sp>
      <p:sp>
        <p:nvSpPr>
          <p:cNvPr id="16387" name="Rectangle 3"/>
          <p:cNvSpPr>
            <a:spLocks noGrp="1" noChangeArrowheads="1"/>
          </p:cNvSpPr>
          <p:nvPr>
            <p:ph type="body" idx="1"/>
          </p:nvPr>
        </p:nvSpPr>
        <p:spPr/>
        <p:txBody>
          <a:bodyPr/>
          <a:lstStyle/>
          <a:p>
            <a:r>
              <a:rPr lang="en-US"/>
              <a:t>This complementary nature is demonstrated when estimation is used after a hypothesis test that resulted in rejecting the null hypothesis.  </a:t>
            </a:r>
          </a:p>
          <a:p>
            <a:r>
              <a:rPr lang="en-US"/>
              <a:t>In this situation, the hypothesis test has established that a treatment effect exists and the next logical step is to determine how much effect.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D54D342-2FBB-451C-835D-F83CC811566E}" type="slidenum">
              <a:rPr lang="en-US"/>
              <a:pPr/>
              <a:t>4</a:t>
            </a:fld>
            <a:endParaRPr lang="en-US"/>
          </a:p>
        </p:txBody>
      </p:sp>
      <p:sp>
        <p:nvSpPr>
          <p:cNvPr id="15362" name="Rectangle 2"/>
          <p:cNvSpPr>
            <a:spLocks noGrp="1" noChangeArrowheads="1"/>
          </p:cNvSpPr>
          <p:nvPr>
            <p:ph type="title"/>
          </p:nvPr>
        </p:nvSpPr>
        <p:spPr/>
        <p:txBody>
          <a:bodyPr/>
          <a:lstStyle/>
          <a:p>
            <a:r>
              <a:rPr lang="en-US"/>
              <a:t>Estimation (cont.)</a:t>
            </a:r>
          </a:p>
        </p:txBody>
      </p:sp>
      <p:sp>
        <p:nvSpPr>
          <p:cNvPr id="15363" name="Rectangle 3"/>
          <p:cNvSpPr>
            <a:spLocks noGrp="1" noChangeArrowheads="1"/>
          </p:cNvSpPr>
          <p:nvPr>
            <p:ph type="body" idx="1"/>
          </p:nvPr>
        </p:nvSpPr>
        <p:spPr/>
        <p:txBody>
          <a:bodyPr/>
          <a:lstStyle/>
          <a:p>
            <a:r>
              <a:rPr lang="en-US"/>
              <a:t>It is also common to use estimation in situations where a researcher simply wants to learn about an unknown population.  </a:t>
            </a:r>
          </a:p>
          <a:p>
            <a:r>
              <a:rPr lang="en-US"/>
              <a:t>In this case, a sample is selected from the population and the sample data are then used to estimate the population parameters.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5733FB-778F-41DE-934B-EA7F4D883153}" type="slidenum">
              <a:rPr lang="en-US"/>
              <a:pPr/>
              <a:t>5</a:t>
            </a:fld>
            <a:endParaRPr lang="en-US"/>
          </a:p>
        </p:txBody>
      </p:sp>
      <p:sp>
        <p:nvSpPr>
          <p:cNvPr id="14338" name="Rectangle 2"/>
          <p:cNvSpPr>
            <a:spLocks noGrp="1" noChangeArrowheads="1"/>
          </p:cNvSpPr>
          <p:nvPr>
            <p:ph type="title"/>
          </p:nvPr>
        </p:nvSpPr>
        <p:spPr/>
        <p:txBody>
          <a:bodyPr/>
          <a:lstStyle/>
          <a:p>
            <a:r>
              <a:rPr lang="en-US"/>
              <a:t>Estimation (cont.)</a:t>
            </a:r>
          </a:p>
        </p:txBody>
      </p:sp>
      <p:sp>
        <p:nvSpPr>
          <p:cNvPr id="14339" name="Rectangle 3"/>
          <p:cNvSpPr>
            <a:spLocks noGrp="1" noChangeArrowheads="1"/>
          </p:cNvSpPr>
          <p:nvPr>
            <p:ph type="body" idx="1"/>
          </p:nvPr>
        </p:nvSpPr>
        <p:spPr>
          <a:xfrm>
            <a:off x="457200" y="1600200"/>
            <a:ext cx="8229600" cy="4572000"/>
          </a:xfrm>
        </p:spPr>
        <p:txBody>
          <a:bodyPr/>
          <a:lstStyle/>
          <a:p>
            <a:r>
              <a:rPr lang="en-US" sz="2800"/>
              <a:t>You should keep in mind that even though estimation and hypothesis testing are inferential procedures, these two techniques differ in terms of the type of question they address. </a:t>
            </a:r>
          </a:p>
          <a:p>
            <a:r>
              <a:rPr lang="en-US" sz="2800"/>
              <a:t>A hypothesis test, for example, addresses the somewhat academic question concerning the </a:t>
            </a:r>
            <a:r>
              <a:rPr lang="en-US" sz="2800" i="1"/>
              <a:t>existence</a:t>
            </a:r>
            <a:r>
              <a:rPr lang="en-US" sz="2800"/>
              <a:t> of a treatment effect.  </a:t>
            </a:r>
          </a:p>
          <a:p>
            <a:r>
              <a:rPr lang="en-US" sz="2800"/>
              <a:t>Estimation, on the other hand, is directed toward the more practical question of </a:t>
            </a:r>
            <a:r>
              <a:rPr lang="en-US" sz="2800" i="1"/>
              <a:t>how much</a:t>
            </a:r>
            <a:r>
              <a:rPr lang="en-US" sz="2800"/>
              <a:t> effect.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413" name="Picture 5" descr="12f01"/>
          <p:cNvPicPr>
            <a:picLocks noChangeAspect="1" noChangeArrowheads="1"/>
          </p:cNvPicPr>
          <p:nvPr/>
        </p:nvPicPr>
        <p:blipFill>
          <a:blip r:embed="rId3"/>
          <a:srcRect/>
          <a:stretch>
            <a:fillRect/>
          </a:stretch>
        </p:blipFill>
        <p:spPr bwMode="auto">
          <a:xfrm>
            <a:off x="88900" y="334963"/>
            <a:ext cx="8966200" cy="6186487"/>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8437" name="Picture 5" descr="12t01"/>
          <p:cNvPicPr>
            <a:picLocks noChangeAspect="1" noChangeArrowheads="1"/>
          </p:cNvPicPr>
          <p:nvPr/>
        </p:nvPicPr>
        <p:blipFill>
          <a:blip r:embed="rId2"/>
          <a:srcRect/>
          <a:stretch>
            <a:fillRect/>
          </a:stretch>
        </p:blipFill>
        <p:spPr bwMode="auto">
          <a:xfrm>
            <a:off x="88900" y="1497013"/>
            <a:ext cx="8966200" cy="386397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F67C97F-8981-4B80-9867-6DD3FF773432}" type="slidenum">
              <a:rPr lang="en-US"/>
              <a:pPr/>
              <a:t>8</a:t>
            </a:fld>
            <a:endParaRPr lang="en-US"/>
          </a:p>
        </p:txBody>
      </p:sp>
      <p:sp>
        <p:nvSpPr>
          <p:cNvPr id="13314" name="Rectangle 2"/>
          <p:cNvSpPr>
            <a:spLocks noGrp="1" noChangeArrowheads="1"/>
          </p:cNvSpPr>
          <p:nvPr>
            <p:ph type="title"/>
          </p:nvPr>
        </p:nvSpPr>
        <p:spPr/>
        <p:txBody>
          <a:bodyPr/>
          <a:lstStyle/>
          <a:p>
            <a:r>
              <a:rPr lang="en-US"/>
              <a:t>Estimation (cont.)</a:t>
            </a:r>
          </a:p>
        </p:txBody>
      </p:sp>
      <p:sp>
        <p:nvSpPr>
          <p:cNvPr id="13315" name="Rectangle 3"/>
          <p:cNvSpPr>
            <a:spLocks noGrp="1" noChangeArrowheads="1"/>
          </p:cNvSpPr>
          <p:nvPr>
            <p:ph type="body" idx="1"/>
          </p:nvPr>
        </p:nvSpPr>
        <p:spPr/>
        <p:txBody>
          <a:bodyPr/>
          <a:lstStyle/>
          <a:p>
            <a:r>
              <a:rPr lang="en-US"/>
              <a:t>The estimation process can produce either a </a:t>
            </a:r>
            <a:r>
              <a:rPr lang="en-US" b="1"/>
              <a:t>point estimate</a:t>
            </a:r>
            <a:r>
              <a:rPr lang="en-US"/>
              <a:t> or an </a:t>
            </a:r>
            <a:r>
              <a:rPr lang="en-US" b="1"/>
              <a:t>interval estimate</a:t>
            </a:r>
            <a:r>
              <a:rPr lang="en-US"/>
              <a:t>. </a:t>
            </a:r>
          </a:p>
          <a:p>
            <a:r>
              <a:rPr lang="en-US"/>
              <a:t> A point estimate is a single value and has the advantage of being very precise.  </a:t>
            </a:r>
          </a:p>
          <a:p>
            <a:r>
              <a:rPr lang="en-US"/>
              <a:t>For example, based on sample data, you might estimate that the mean age for students at the state college is </a:t>
            </a:r>
            <a:r>
              <a:rPr lang="en-US">
                <a:latin typeface="Lucida Grande" pitchFamily="28" charset="0"/>
              </a:rPr>
              <a:t>μ</a:t>
            </a:r>
            <a:r>
              <a:rPr lang="en-US"/>
              <a:t> = 21.5 years.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6718340-CD25-4B6F-96B1-CAB10B68C08C}" type="slidenum">
              <a:rPr lang="en-US"/>
              <a:pPr/>
              <a:t>9</a:t>
            </a:fld>
            <a:endParaRPr lang="en-US"/>
          </a:p>
        </p:txBody>
      </p:sp>
      <p:sp>
        <p:nvSpPr>
          <p:cNvPr id="12290" name="Rectangle 2"/>
          <p:cNvSpPr>
            <a:spLocks noGrp="1" noChangeArrowheads="1"/>
          </p:cNvSpPr>
          <p:nvPr>
            <p:ph type="title"/>
          </p:nvPr>
        </p:nvSpPr>
        <p:spPr/>
        <p:txBody>
          <a:bodyPr/>
          <a:lstStyle/>
          <a:p>
            <a:r>
              <a:rPr lang="en-US"/>
              <a:t>Estimation (cont.)</a:t>
            </a:r>
          </a:p>
        </p:txBody>
      </p:sp>
      <p:sp>
        <p:nvSpPr>
          <p:cNvPr id="12291" name="Rectangle 3"/>
          <p:cNvSpPr>
            <a:spLocks noGrp="1" noChangeArrowheads="1"/>
          </p:cNvSpPr>
          <p:nvPr>
            <p:ph type="body" idx="1"/>
          </p:nvPr>
        </p:nvSpPr>
        <p:spPr/>
        <p:txBody>
          <a:bodyPr/>
          <a:lstStyle/>
          <a:p>
            <a:pPr>
              <a:lnSpc>
                <a:spcPct val="90000"/>
              </a:lnSpc>
            </a:pPr>
            <a:r>
              <a:rPr lang="en-US" sz="2800"/>
              <a:t>An interval estimate consists of a range of values and has the advantage of providing greater confidence than a point estimate.  </a:t>
            </a:r>
          </a:p>
          <a:p>
            <a:pPr>
              <a:lnSpc>
                <a:spcPct val="90000"/>
              </a:lnSpc>
            </a:pPr>
            <a:r>
              <a:rPr lang="en-US" sz="2800"/>
              <a:t>For example, you might estimate that the mean age for students is somewhere between 20 and 23 years.  </a:t>
            </a:r>
          </a:p>
          <a:p>
            <a:pPr>
              <a:lnSpc>
                <a:spcPct val="90000"/>
              </a:lnSpc>
            </a:pPr>
            <a:r>
              <a:rPr lang="en-US" sz="2800"/>
              <a:t>Note that the interval estimate is less precise, but gives more confidence. </a:t>
            </a:r>
          </a:p>
          <a:p>
            <a:pPr>
              <a:lnSpc>
                <a:spcPct val="90000"/>
              </a:lnSpc>
            </a:pPr>
            <a:r>
              <a:rPr lang="en-US" sz="2800"/>
              <a:t> For this reason, interval estimates are usually called </a:t>
            </a:r>
            <a:r>
              <a:rPr lang="en-US" sz="2800" b="1"/>
              <a:t>confidence intervals</a:t>
            </a:r>
            <a:r>
              <a:rPr lang="en-US" sz="2800"/>
              <a:t>.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895</Words>
  <Application>Microsoft Office PowerPoint</Application>
  <PresentationFormat>On-screen Show (4:3)</PresentationFormat>
  <Paragraphs>72</Paragraphs>
  <Slides>16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Lucida Grande</vt:lpstr>
      <vt:lpstr>ヒラギノ角ゴ Pro W3</vt:lpstr>
      <vt:lpstr/>
      <vt:lpstr>Times New Roman</vt:lpstr>
      <vt:lpstr>Default Design</vt:lpstr>
      <vt:lpstr>Chapter 12: Estimation</vt:lpstr>
      <vt:lpstr>Estimation</vt:lpstr>
      <vt:lpstr>Estimation (cont.)</vt:lpstr>
      <vt:lpstr>Estimation (cont.)</vt:lpstr>
      <vt:lpstr>Estimation (cont.)</vt:lpstr>
      <vt:lpstr>Slide 6</vt:lpstr>
      <vt:lpstr>Slide 7</vt:lpstr>
      <vt:lpstr>Estimation (cont.)</vt:lpstr>
      <vt:lpstr>Estimation (cont.)</vt:lpstr>
      <vt:lpstr>Estimation with the Three t Statistics</vt:lpstr>
      <vt:lpstr>Estimation with the Three t Statistics (cont.)</vt:lpstr>
      <vt:lpstr>Estimation with the Three t Statistics (cont.)</vt:lpstr>
      <vt:lpstr>Estimation with the Three t Statistics (cont.)</vt:lpstr>
      <vt:lpstr>Factors Influencing the Width of a Confidence Interval</vt:lpstr>
      <vt:lpstr>Factors Influencing the Width of a Confidence Interval (cont.)</vt:lpstr>
      <vt:lpstr>Slide 16</vt:lpstr>
    </vt:vector>
  </TitlesOfParts>
  <Company>Thomson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Estimation</dc:title>
  <dc:creator>TL User</dc:creator>
  <cp:lastModifiedBy>DELL</cp:lastModifiedBy>
  <cp:revision>6</cp:revision>
  <dcterms:created xsi:type="dcterms:W3CDTF">2008-11-24T17:42:26Z</dcterms:created>
  <dcterms:modified xsi:type="dcterms:W3CDTF">2019-01-02T18:56:17Z</dcterms:modified>
</cp:coreProperties>
</file>