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96" autoAdjust="0"/>
    <p:restoredTop sz="86297" autoAdjust="0"/>
  </p:normalViewPr>
  <p:slideViewPr>
    <p:cSldViewPr>
      <p:cViewPr varScale="1">
        <p:scale>
          <a:sx n="37" d="100"/>
          <a:sy n="37" d="100"/>
        </p:scale>
        <p:origin x="-840" y="-78"/>
      </p:cViewPr>
      <p:guideLst>
        <p:guide orient="horz" pos="2160"/>
        <p:guide pos="2880"/>
      </p:guideLst>
    </p:cSldViewPr>
  </p:slideViewPr>
  <p:outlineViewPr>
    <p:cViewPr>
      <p:scale>
        <a:sx n="33" d="100"/>
        <a:sy n="33" d="100"/>
      </p:scale>
      <p:origin x="0" y="13488"/>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just"/>
            <a:r>
              <a:rPr lang="en-US" dirty="0" smtClean="0"/>
              <a:t>Meaning of Research</a:t>
            </a:r>
            <a:endParaRPr lang="en-US" dirty="0"/>
          </a:p>
        </p:txBody>
      </p:sp>
      <p:sp>
        <p:nvSpPr>
          <p:cNvPr id="3" name="Subtitle 2"/>
          <p:cNvSpPr>
            <a:spLocks noGrp="1"/>
          </p:cNvSpPr>
          <p:nvPr>
            <p:ph type="subTitle" idx="1"/>
          </p:nvPr>
        </p:nvSpPr>
        <p:spPr/>
        <p:txBody>
          <a:bodyPr>
            <a:normAutofit fontScale="92500" lnSpcReduction="10000"/>
          </a:bodyPr>
          <a:lstStyle/>
          <a:p>
            <a:pPr algn="just"/>
            <a:r>
              <a:rPr lang="en-US" dirty="0" smtClean="0"/>
              <a:t>The systematic investigation into and study of materials and sources in order to establish facts and reach new conclusions.</a:t>
            </a:r>
            <a:endParaRPr lang="en-US"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Predictive Research</a:t>
            </a:r>
            <a:endParaRPr lang="en-US" dirty="0"/>
          </a:p>
        </p:txBody>
      </p:sp>
      <p:sp>
        <p:nvSpPr>
          <p:cNvPr id="3" name="Content Placeholder 2"/>
          <p:cNvSpPr>
            <a:spLocks noGrp="1"/>
          </p:cNvSpPr>
          <p:nvPr>
            <p:ph idx="1"/>
          </p:nvPr>
        </p:nvSpPr>
        <p:spPr/>
        <p:txBody>
          <a:bodyPr/>
          <a:lstStyle/>
          <a:p>
            <a:pPr algn="just"/>
            <a:r>
              <a:rPr lang="en-US" dirty="0" smtClean="0"/>
              <a:t>It forecasts future phenomena, based on the interpretations suggested by explanatory Research.</a:t>
            </a:r>
          </a:p>
          <a:p>
            <a:pPr algn="just"/>
            <a:r>
              <a:rPr lang="en-US" dirty="0" smtClean="0"/>
              <a:t>Thus, the findings from the explanatory Research cited above may be used to predict gender differences in attendance during the 2006 winter Olympics.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 Fundamental Research</a:t>
            </a:r>
            <a:endParaRPr lang="en-US" dirty="0"/>
          </a:p>
        </p:txBody>
      </p:sp>
      <p:sp>
        <p:nvSpPr>
          <p:cNvPr id="3" name="Content Placeholder 2"/>
          <p:cNvSpPr>
            <a:spLocks noGrp="1"/>
          </p:cNvSpPr>
          <p:nvPr>
            <p:ph idx="1"/>
          </p:nvPr>
        </p:nvSpPr>
        <p:spPr/>
        <p:txBody>
          <a:bodyPr>
            <a:normAutofit fontScale="62500" lnSpcReduction="20000"/>
          </a:bodyPr>
          <a:lstStyle/>
          <a:p>
            <a:pPr algn="just"/>
            <a:r>
              <a:rPr lang="en-US" sz="4200" dirty="0" smtClean="0"/>
              <a:t>Basic research is an investigation on basic principles and reasons for occurrence of a particular event or process or phenomenon. It is also called theoretical research. Study or investigation of some natural phenomenon or relating to pure science are termed as basic research. Basic researches sometimes may not lead to immediate use or application. It is not concerned with solving any practical problems of immediate interest. But it is original or basic in character. It provides a systematic and deep insight into a problem and facilitates extraction of scientific and logical explanation and conclusion on it. It helps build new frontiers of knowledge. The outcomes of basic research form the basis for many applied research.</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smtClean="0"/>
              <a:t>Basic </a:t>
            </a:r>
            <a:r>
              <a:rPr lang="en-US" i="1" dirty="0" smtClean="0"/>
              <a:t>research</a:t>
            </a:r>
            <a:endParaRPr lang="en-US" dirty="0"/>
          </a:p>
        </p:txBody>
      </p:sp>
      <p:sp>
        <p:nvSpPr>
          <p:cNvPr id="3" name="Content Placeholder 2"/>
          <p:cNvSpPr>
            <a:spLocks noGrp="1"/>
          </p:cNvSpPr>
          <p:nvPr>
            <p:ph idx="1"/>
          </p:nvPr>
        </p:nvSpPr>
        <p:spPr/>
        <p:txBody>
          <a:bodyPr/>
          <a:lstStyle/>
          <a:p>
            <a:pPr algn="just"/>
            <a:r>
              <a:rPr lang="en-US" i="1" dirty="0" smtClean="0"/>
              <a:t>Basic research</a:t>
            </a:r>
            <a:endParaRPr lang="en-US" dirty="0" smtClean="0"/>
          </a:p>
          <a:p>
            <a:pPr algn="just">
              <a:buFont typeface="Wingdings" pitchFamily="2" charset="2"/>
              <a:buChar char="Ø"/>
            </a:pPr>
            <a:r>
              <a:rPr lang="en-US" dirty="0" smtClean="0"/>
              <a:t>Seeks generalization</a:t>
            </a:r>
          </a:p>
          <a:p>
            <a:pPr algn="just">
              <a:buFont typeface="Wingdings" pitchFamily="2" charset="2"/>
              <a:buChar char="Ø"/>
            </a:pPr>
            <a:r>
              <a:rPr lang="en-US" dirty="0" smtClean="0"/>
              <a:t>Aims at basic processes</a:t>
            </a:r>
          </a:p>
          <a:p>
            <a:pPr algn="just">
              <a:buFont typeface="Wingdings" pitchFamily="2" charset="2"/>
              <a:buChar char="Ø"/>
            </a:pPr>
            <a:r>
              <a:rPr lang="en-US" dirty="0" smtClean="0"/>
              <a:t>Attempts to explain why things happen</a:t>
            </a:r>
          </a:p>
          <a:p>
            <a:pPr algn="just">
              <a:buFont typeface="Wingdings" pitchFamily="2" charset="2"/>
              <a:buChar char="Ø"/>
            </a:pPr>
            <a:r>
              <a:rPr lang="en-US" dirty="0" smtClean="0"/>
              <a:t>Tries to get all the facts</a:t>
            </a:r>
          </a:p>
          <a:p>
            <a:pPr algn="just">
              <a:buFont typeface="Wingdings" pitchFamily="2" charset="2"/>
              <a:buChar char="Ø"/>
            </a:pPr>
            <a:r>
              <a:rPr lang="en-US" dirty="0" smtClean="0"/>
              <a:t>Reports in technical language of the topic</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Applied Research</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In </a:t>
            </a:r>
            <a:r>
              <a:rPr lang="en-US" dirty="0" smtClean="0"/>
              <a:t>an applied research one solves certain problems employing well known and accepted theories and principles. Most of the experimental research, case studies and inter-disciplinary research are essentially applied research. Applied research is helpful for basic research. A research, the outcome of which has immediate application is also termed as applied research. Such a research is of practical use to current activity.</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Applied Research</a:t>
            </a:r>
            <a:endParaRPr lang="en-US" dirty="0"/>
          </a:p>
        </p:txBody>
      </p:sp>
      <p:sp>
        <p:nvSpPr>
          <p:cNvPr id="3" name="Content Placeholder 2"/>
          <p:cNvSpPr>
            <a:spLocks noGrp="1"/>
          </p:cNvSpPr>
          <p:nvPr>
            <p:ph idx="1"/>
          </p:nvPr>
        </p:nvSpPr>
        <p:spPr/>
        <p:txBody>
          <a:bodyPr>
            <a:normAutofit fontScale="92500"/>
          </a:bodyPr>
          <a:lstStyle/>
          <a:p>
            <a:r>
              <a:rPr lang="en-US" i="1" dirty="0" smtClean="0"/>
              <a:t>Applied research</a:t>
            </a:r>
            <a:endParaRPr lang="en-US" dirty="0" smtClean="0"/>
          </a:p>
          <a:p>
            <a:pPr algn="just">
              <a:buFont typeface="Wingdings" pitchFamily="2" charset="2"/>
              <a:buChar char="Ø"/>
            </a:pPr>
            <a:r>
              <a:rPr lang="en-US" dirty="0" smtClean="0"/>
              <a:t>Studies individual or specific cases without the objective to generalize</a:t>
            </a:r>
          </a:p>
          <a:p>
            <a:pPr algn="just">
              <a:buFont typeface="Wingdings" pitchFamily="2" charset="2"/>
              <a:buChar char="Ø"/>
            </a:pPr>
            <a:r>
              <a:rPr lang="en-US" dirty="0" smtClean="0"/>
              <a:t>Aims at any variable which makes the desired difference</a:t>
            </a:r>
          </a:p>
          <a:p>
            <a:pPr algn="just">
              <a:buFont typeface="Wingdings" pitchFamily="2" charset="2"/>
              <a:buChar char="Ø"/>
            </a:pPr>
            <a:r>
              <a:rPr lang="en-US" dirty="0" smtClean="0"/>
              <a:t>Tries to say how things can be changed</a:t>
            </a:r>
          </a:p>
          <a:p>
            <a:pPr algn="just">
              <a:buFont typeface="Wingdings" pitchFamily="2" charset="2"/>
              <a:buChar char="Ø"/>
            </a:pPr>
            <a:r>
              <a:rPr lang="en-US" dirty="0" smtClean="0"/>
              <a:t>Tries to correct the facts which are problematic</a:t>
            </a:r>
          </a:p>
          <a:p>
            <a:pPr algn="just">
              <a:buFont typeface="Wingdings" pitchFamily="2" charset="2"/>
              <a:buChar char="Ø"/>
            </a:pPr>
            <a:r>
              <a:rPr lang="en-US" dirty="0" smtClean="0"/>
              <a:t>Reports in common language</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Quantitative research</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It is numerical, non-descriptive, applies statistics or mathematics and uses numbers.</a:t>
            </a:r>
          </a:p>
          <a:p>
            <a:pPr algn="just"/>
            <a:r>
              <a:rPr lang="en-US" dirty="0" smtClean="0"/>
              <a:t>It is an iterative process whereby evidence is evaluated.</a:t>
            </a:r>
          </a:p>
          <a:p>
            <a:pPr algn="just"/>
            <a:r>
              <a:rPr lang="en-US" dirty="0" smtClean="0"/>
              <a:t>The results are often presented in tables and graphs.</a:t>
            </a:r>
          </a:p>
          <a:p>
            <a:pPr algn="just"/>
            <a:r>
              <a:rPr lang="en-US" dirty="0" smtClean="0"/>
              <a:t>It is conclusive.</a:t>
            </a:r>
          </a:p>
          <a:p>
            <a:pPr algn="just"/>
            <a:r>
              <a:rPr lang="en-US" dirty="0" smtClean="0"/>
              <a:t>It investigates the what, where and when of decision making.</a:t>
            </a:r>
          </a:p>
          <a:p>
            <a:pPr algn="just"/>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Qualitative research</a:t>
            </a:r>
            <a:endParaRPr lang="en-US" dirty="0"/>
          </a:p>
        </p:txBody>
      </p:sp>
      <p:sp>
        <p:nvSpPr>
          <p:cNvPr id="3" name="Content Placeholder 2"/>
          <p:cNvSpPr>
            <a:spLocks noGrp="1"/>
          </p:cNvSpPr>
          <p:nvPr>
            <p:ph idx="1"/>
          </p:nvPr>
        </p:nvSpPr>
        <p:spPr/>
        <p:txBody>
          <a:bodyPr/>
          <a:lstStyle/>
          <a:p>
            <a:pPr algn="just"/>
            <a:r>
              <a:rPr lang="en-US" dirty="0" smtClean="0"/>
              <a:t>It is non-numerical, descriptive, applies reasoning and uses words.</a:t>
            </a:r>
          </a:p>
          <a:p>
            <a:pPr algn="just"/>
            <a:r>
              <a:rPr lang="en-US" dirty="0" smtClean="0"/>
              <a:t>Its aim is to get the meaning, feeling and describe the situation.</a:t>
            </a:r>
          </a:p>
          <a:p>
            <a:pPr algn="just"/>
            <a:r>
              <a:rPr lang="en-US" dirty="0" smtClean="0"/>
              <a:t>Qualitative data cannot be graphed.</a:t>
            </a:r>
          </a:p>
          <a:p>
            <a:pPr algn="just"/>
            <a:r>
              <a:rPr lang="en-US" dirty="0" smtClean="0"/>
              <a:t>It is exploratory.</a:t>
            </a:r>
          </a:p>
          <a:p>
            <a:pPr algn="just"/>
            <a:r>
              <a:rPr lang="en-US" dirty="0" smtClean="0"/>
              <a:t>It investigates the why and how of decision making.</a:t>
            </a:r>
          </a:p>
          <a:p>
            <a:pPr algn="just"/>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Scope of Research in Physical </a:t>
            </a:r>
            <a:br>
              <a:rPr lang="en-US" dirty="0" smtClean="0"/>
            </a:br>
            <a:r>
              <a:rPr lang="en-US" dirty="0" smtClean="0"/>
              <a:t>Education</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Evaluation of Physical Education History</a:t>
            </a:r>
          </a:p>
          <a:p>
            <a:pPr marL="514350" indent="-514350">
              <a:buFont typeface="+mj-lt"/>
              <a:buAutoNum type="arabicPeriod"/>
            </a:pPr>
            <a:r>
              <a:rPr lang="en-US" dirty="0" smtClean="0"/>
              <a:t>Development of Physical Education</a:t>
            </a:r>
          </a:p>
          <a:p>
            <a:pPr marL="514350" indent="-514350">
              <a:buFont typeface="+mj-lt"/>
              <a:buAutoNum type="arabicPeriod"/>
            </a:pPr>
            <a:r>
              <a:rPr lang="en-US" dirty="0" smtClean="0"/>
              <a:t>Solution of Existing Problems</a:t>
            </a:r>
          </a:p>
          <a:p>
            <a:pPr marL="514350" indent="-514350" algn="just">
              <a:buFont typeface="+mj-lt"/>
              <a:buAutoNum type="arabicPeriod"/>
            </a:pPr>
            <a:r>
              <a:rPr lang="en-US" dirty="0" smtClean="0"/>
              <a:t>Solution of Subsequent Problems</a:t>
            </a:r>
          </a:p>
          <a:p>
            <a:pPr marL="514350" indent="-514350">
              <a:buFont typeface="+mj-lt"/>
              <a:buAutoNum type="arabicPeriod"/>
            </a:pPr>
            <a:r>
              <a:rPr lang="en-US" dirty="0" smtClean="0"/>
              <a:t>Equipment Development</a:t>
            </a:r>
          </a:p>
          <a:p>
            <a:pPr marL="514350" indent="-514350">
              <a:buFont typeface="+mj-lt"/>
              <a:buAutoNum type="arabicPeriod"/>
            </a:pPr>
            <a:r>
              <a:rPr lang="en-US" dirty="0" smtClean="0"/>
              <a:t>Techniques Improvements</a:t>
            </a:r>
          </a:p>
          <a:p>
            <a:pPr marL="514350" indent="-514350">
              <a:buFont typeface="+mj-lt"/>
              <a:buAutoNum type="arabicPeriod"/>
            </a:pPr>
            <a:r>
              <a:rPr lang="en-US" dirty="0" smtClean="0"/>
              <a:t>Nutrition</a:t>
            </a:r>
          </a:p>
          <a:p>
            <a:pPr marL="514350" indent="-514350">
              <a:buNone/>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Scope of Research in Physical </a:t>
            </a:r>
            <a:br>
              <a:rPr lang="en-US" dirty="0" smtClean="0"/>
            </a:br>
            <a:r>
              <a:rPr lang="en-US" dirty="0" smtClean="0"/>
              <a:t>Education</a:t>
            </a:r>
            <a:endParaRPr lang="en-US" dirty="0"/>
          </a:p>
        </p:txBody>
      </p:sp>
      <p:sp>
        <p:nvSpPr>
          <p:cNvPr id="3" name="Content Placeholder 2"/>
          <p:cNvSpPr>
            <a:spLocks noGrp="1"/>
          </p:cNvSpPr>
          <p:nvPr>
            <p:ph idx="1"/>
          </p:nvPr>
        </p:nvSpPr>
        <p:spPr/>
        <p:txBody>
          <a:bodyPr/>
          <a:lstStyle/>
          <a:p>
            <a:r>
              <a:rPr lang="en-US" dirty="0" smtClean="0"/>
              <a:t>Improvement of Teaching Methodology</a:t>
            </a:r>
          </a:p>
          <a:p>
            <a:r>
              <a:rPr lang="en-US" dirty="0" smtClean="0"/>
              <a:t>Balance Curriculum according to need of society (Community)</a:t>
            </a:r>
          </a:p>
          <a:p>
            <a:r>
              <a:rPr lang="en-US" dirty="0" smtClean="0"/>
              <a:t>Improvement in Research</a:t>
            </a:r>
          </a:p>
          <a:p>
            <a:r>
              <a:rPr lang="en-US" dirty="0" smtClean="0"/>
              <a:t>Improvement in </a:t>
            </a:r>
            <a:r>
              <a:rPr lang="en-US" smtClean="0"/>
              <a:t>physical Fitness</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dirty="0" smtClean="0"/>
              <a:t>Definition of Research</a:t>
            </a:r>
            <a:endParaRPr lang="en-US" dirty="0"/>
          </a:p>
        </p:txBody>
      </p:sp>
      <p:sp>
        <p:nvSpPr>
          <p:cNvPr id="3" name="Content Placeholder 2"/>
          <p:cNvSpPr>
            <a:spLocks noGrp="1"/>
          </p:cNvSpPr>
          <p:nvPr>
            <p:ph idx="1"/>
          </p:nvPr>
        </p:nvSpPr>
        <p:spPr/>
        <p:txBody>
          <a:bodyPr/>
          <a:lstStyle/>
          <a:p>
            <a:pPr algn="just"/>
            <a:r>
              <a:rPr lang="en-US" dirty="0" smtClean="0"/>
              <a:t>Research is an honest efforts to increase sum of knowledge.</a:t>
            </a:r>
          </a:p>
          <a:p>
            <a:pPr algn="just"/>
            <a:r>
              <a:rPr lang="en-US" dirty="0" smtClean="0"/>
              <a:t>It is systematic investigation towards increasing sum of knowledge.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dirty="0" smtClean="0"/>
              <a:t>What is Research</a:t>
            </a:r>
            <a:endParaRPr lang="en-US" dirty="0"/>
          </a:p>
        </p:txBody>
      </p:sp>
      <p:sp>
        <p:nvSpPr>
          <p:cNvPr id="3" name="Content Placeholder 2"/>
          <p:cNvSpPr>
            <a:spLocks noGrp="1"/>
          </p:cNvSpPr>
          <p:nvPr>
            <p:ph idx="1"/>
          </p:nvPr>
        </p:nvSpPr>
        <p:spPr/>
        <p:txBody>
          <a:bodyPr/>
          <a:lstStyle/>
          <a:p>
            <a:pPr algn="just"/>
            <a:r>
              <a:rPr lang="en-US" dirty="0" smtClean="0"/>
              <a:t>It is combination of two words: Re (again) and Search (to find out).</a:t>
            </a:r>
          </a:p>
          <a:p>
            <a:pPr algn="just"/>
            <a:r>
              <a:rPr lang="en-US" dirty="0" smtClean="0"/>
              <a:t>We can say that Research is ,</a:t>
            </a:r>
          </a:p>
          <a:p>
            <a:pPr algn="just">
              <a:buFont typeface="Wingdings" pitchFamily="2" charset="2"/>
              <a:buChar char="§"/>
            </a:pPr>
            <a:r>
              <a:rPr lang="en-US" dirty="0" smtClean="0"/>
              <a:t>To investigate,</a:t>
            </a:r>
          </a:p>
          <a:p>
            <a:pPr algn="just">
              <a:buFont typeface="Wingdings" pitchFamily="2" charset="2"/>
              <a:buChar char="§"/>
            </a:pPr>
            <a:r>
              <a:rPr lang="en-US" dirty="0" smtClean="0"/>
              <a:t>To collect,</a:t>
            </a:r>
          </a:p>
          <a:p>
            <a:pPr algn="just">
              <a:buFont typeface="Wingdings" pitchFamily="2" charset="2"/>
              <a:buChar char="§"/>
            </a:pPr>
            <a:r>
              <a:rPr lang="en-US" dirty="0" smtClean="0"/>
              <a:t>To define ,</a:t>
            </a:r>
          </a:p>
          <a:p>
            <a:pPr algn="just">
              <a:buFont typeface="Wingdings" pitchFamily="2" charset="2"/>
              <a:buChar char="§"/>
            </a:pPr>
            <a:r>
              <a:rPr lang="en-US" dirty="0" smtClean="0"/>
              <a:t>To gain/finding something new.</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dirty="0" smtClean="0"/>
              <a:t>What is Scientific Research</a:t>
            </a:r>
            <a:endParaRPr lang="en-US" dirty="0"/>
          </a:p>
        </p:txBody>
      </p:sp>
      <p:sp>
        <p:nvSpPr>
          <p:cNvPr id="3" name="Content Placeholder 2"/>
          <p:cNvSpPr>
            <a:spLocks noGrp="1"/>
          </p:cNvSpPr>
          <p:nvPr>
            <p:ph idx="1"/>
          </p:nvPr>
        </p:nvSpPr>
        <p:spPr/>
        <p:txBody>
          <a:bodyPr/>
          <a:lstStyle/>
          <a:p>
            <a:pPr algn="just"/>
            <a:r>
              <a:rPr lang="en-US" b="1" dirty="0" smtClean="0"/>
              <a:t>Scientific research</a:t>
            </a:r>
            <a:r>
              <a:rPr lang="en-US" dirty="0" smtClean="0"/>
              <a:t> is the systematic investigation of </a:t>
            </a:r>
            <a:r>
              <a:rPr lang="en-US" b="1" dirty="0" smtClean="0"/>
              <a:t>scientific</a:t>
            </a:r>
            <a:r>
              <a:rPr lang="en-US" dirty="0" smtClean="0"/>
              <a:t> theories and hypotheses. A hypothesis is a single assertion, a proposed explanation of something based on available knowledge, for something yet to be explained. One that is subject to further experimentation.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dirty="0" smtClean="0"/>
              <a:t>Steps in Scientific Research</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sz="2800" dirty="0" smtClean="0"/>
              <a:t>Following are 8 steps for scientific Research:</a:t>
            </a:r>
          </a:p>
          <a:p>
            <a:pPr marL="514350" indent="-514350" algn="just">
              <a:buFont typeface="+mj-lt"/>
              <a:buAutoNum type="arabicPeriod"/>
            </a:pPr>
            <a:r>
              <a:rPr lang="en-US" sz="2800" dirty="0" smtClean="0"/>
              <a:t>Selection of Topic </a:t>
            </a:r>
          </a:p>
          <a:p>
            <a:pPr marL="514350" indent="-514350" algn="just">
              <a:buFont typeface="+mj-lt"/>
              <a:buAutoNum type="arabicPeriod"/>
            </a:pPr>
            <a:r>
              <a:rPr lang="en-US" sz="2800" dirty="0" smtClean="0"/>
              <a:t>Reviewing the Literature</a:t>
            </a:r>
          </a:p>
          <a:p>
            <a:pPr marL="514350" indent="-514350" algn="just">
              <a:buFont typeface="+mj-lt"/>
              <a:buAutoNum type="arabicPeriod"/>
            </a:pPr>
            <a:r>
              <a:rPr lang="en-US" sz="2800" dirty="0" smtClean="0"/>
              <a:t>Development of Theoretical and conceptual frameworks</a:t>
            </a:r>
          </a:p>
          <a:p>
            <a:pPr marL="514350" indent="-514350" algn="just">
              <a:buFont typeface="+mj-lt"/>
              <a:buAutoNum type="arabicPeriod"/>
            </a:pPr>
            <a:r>
              <a:rPr lang="en-US" sz="2800" dirty="0" smtClean="0"/>
              <a:t>Clarification of Research Question/Hypothesis</a:t>
            </a:r>
          </a:p>
          <a:p>
            <a:pPr marL="514350" indent="-514350" algn="just">
              <a:buFont typeface="+mj-lt"/>
              <a:buAutoNum type="arabicPeriod"/>
            </a:pPr>
            <a:r>
              <a:rPr lang="en-US" sz="2800" dirty="0" smtClean="0"/>
              <a:t>Research Design</a:t>
            </a:r>
          </a:p>
          <a:p>
            <a:pPr marL="514350" indent="-514350" algn="just">
              <a:buFont typeface="+mj-lt"/>
              <a:buAutoNum type="arabicPeriod"/>
            </a:pPr>
            <a:r>
              <a:rPr lang="en-US" sz="2800" dirty="0" smtClean="0"/>
              <a:t>Data Collection</a:t>
            </a:r>
          </a:p>
          <a:p>
            <a:pPr marL="514350" indent="-514350" algn="just">
              <a:buFont typeface="+mj-lt"/>
              <a:buAutoNum type="arabicPeriod"/>
            </a:pPr>
            <a:r>
              <a:rPr lang="en-US" sz="2800" dirty="0" smtClean="0"/>
              <a:t>Data Analysis</a:t>
            </a:r>
          </a:p>
          <a:p>
            <a:pPr marL="514350" indent="-514350" algn="just">
              <a:buFont typeface="+mj-lt"/>
              <a:buAutoNum type="arabicPeriod"/>
            </a:pPr>
            <a:r>
              <a:rPr lang="en-US" sz="2800" dirty="0" err="1" smtClean="0"/>
              <a:t>Drawiing</a:t>
            </a:r>
            <a:r>
              <a:rPr lang="en-US" sz="2800" dirty="0" smtClean="0"/>
              <a:t> Conclusion.</a:t>
            </a: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en-US" dirty="0" smtClean="0"/>
              <a:t>Types of Research	</a:t>
            </a:r>
            <a:endParaRPr lang="en-US" dirty="0"/>
          </a:p>
        </p:txBody>
      </p:sp>
      <p:sp>
        <p:nvSpPr>
          <p:cNvPr id="3" name="Content Placeholder 2"/>
          <p:cNvSpPr>
            <a:spLocks noGrp="1"/>
          </p:cNvSpPr>
          <p:nvPr>
            <p:ph idx="1"/>
          </p:nvPr>
        </p:nvSpPr>
        <p:spPr/>
        <p:txBody>
          <a:bodyPr/>
          <a:lstStyle/>
          <a:p>
            <a:pPr algn="just"/>
            <a:r>
              <a:rPr lang="en-US" dirty="0" smtClean="0"/>
              <a:t>So far we have examined research as single concept. There are however, a number of different ways of classifying research, depending: upon the purpose of the research, The data that is collected, and how such data is </a:t>
            </a:r>
            <a:r>
              <a:rPr lang="en-US" dirty="0" err="1" smtClean="0"/>
              <a:t>analysed</a:t>
            </a:r>
            <a:r>
              <a:rPr lang="en-US" dirty="0" smtClean="0"/>
              <a:t>.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Exploratory Research</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It take place where thee is little or no prior knowledge of a phenomenon. Thus, there is a need for an initial exploration before more specific research can be undertaken.</a:t>
            </a:r>
          </a:p>
          <a:p>
            <a:pPr algn="just"/>
            <a:r>
              <a:rPr lang="en-US" dirty="0" smtClean="0"/>
              <a:t>This type of resear4ch looks for clues about the phenomenon, attempts to gain some familiarity with the appropriate concepts and looks for patterns or ideas emerging form the data without any preconceived ideas or explanation.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Descriptive Research</a:t>
            </a:r>
            <a:endParaRPr lang="en-US" dirty="0"/>
          </a:p>
        </p:txBody>
      </p:sp>
      <p:sp>
        <p:nvSpPr>
          <p:cNvPr id="3" name="Content Placeholder 2"/>
          <p:cNvSpPr>
            <a:spLocks noGrp="1"/>
          </p:cNvSpPr>
          <p:nvPr>
            <p:ph idx="1"/>
          </p:nvPr>
        </p:nvSpPr>
        <p:spPr/>
        <p:txBody>
          <a:bodyPr/>
          <a:lstStyle/>
          <a:p>
            <a:pPr algn="just"/>
            <a:r>
              <a:rPr lang="en-US" dirty="0" smtClean="0"/>
              <a:t>It describes a particular phenomenon, focusing upon the issue of what is happening, rather than why it is happening. Thus, research to find out how many people attended the 2002 Winter Olympics, and whether more males than females attended, would be an example of descriptive Research.</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Explanatory Research</a:t>
            </a:r>
            <a:endParaRPr lang="en-US" dirty="0"/>
          </a:p>
        </p:txBody>
      </p:sp>
      <p:sp>
        <p:nvSpPr>
          <p:cNvPr id="3" name="Content Placeholder 2"/>
          <p:cNvSpPr>
            <a:spLocks noGrp="1"/>
          </p:cNvSpPr>
          <p:nvPr>
            <p:ph idx="1"/>
          </p:nvPr>
        </p:nvSpPr>
        <p:spPr/>
        <p:txBody>
          <a:bodyPr/>
          <a:lstStyle/>
          <a:p>
            <a:pPr algn="just"/>
            <a:r>
              <a:rPr lang="en-US" dirty="0" smtClean="0"/>
              <a:t>This types of research is involved in explaining why something happens and assessing causal relationships between variables. Thus a resear4cher interested why more males attended the 2002 winter Olympics would be undertaking explanatory research.</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TotalTime>
  <Words>810</Words>
  <Application>Microsoft Office PowerPoint</Application>
  <PresentationFormat>On-screen Show (4:3)</PresentationFormat>
  <Paragraphs>79</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Meaning of Research</vt:lpstr>
      <vt:lpstr>Definition of Research</vt:lpstr>
      <vt:lpstr>What is Research</vt:lpstr>
      <vt:lpstr>What is Scientific Research</vt:lpstr>
      <vt:lpstr>Steps in Scientific Research</vt:lpstr>
      <vt:lpstr>Types of Research </vt:lpstr>
      <vt:lpstr>Exploratory Research</vt:lpstr>
      <vt:lpstr>Descriptive Research</vt:lpstr>
      <vt:lpstr>Explanatory Research</vt:lpstr>
      <vt:lpstr>Predictive Research</vt:lpstr>
      <vt:lpstr>Basic / Fundamental Research</vt:lpstr>
      <vt:lpstr>Basic research</vt:lpstr>
      <vt:lpstr>Applied Research</vt:lpstr>
      <vt:lpstr>Applied Research</vt:lpstr>
      <vt:lpstr>Quantitative research</vt:lpstr>
      <vt:lpstr>Qualitative research</vt:lpstr>
      <vt:lpstr>Scope of Research in Physical  Education</vt:lpstr>
      <vt:lpstr>Scope of Research in Physical  Education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Meaning of Research</dc:title>
  <dc:creator>Sports Science</dc:creator>
  <cp:lastModifiedBy>Hp 2560</cp:lastModifiedBy>
  <cp:revision>20</cp:revision>
  <dcterms:created xsi:type="dcterms:W3CDTF">2006-08-16T00:00:00Z</dcterms:created>
  <dcterms:modified xsi:type="dcterms:W3CDTF">2020-05-04T06:30:36Z</dcterms:modified>
</cp:coreProperties>
</file>