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8" r:id="rId3"/>
    <p:sldId id="274" r:id="rId4"/>
    <p:sldId id="261" r:id="rId5"/>
    <p:sldId id="284" r:id="rId6"/>
    <p:sldId id="264" r:id="rId7"/>
    <p:sldId id="285" r:id="rId8"/>
    <p:sldId id="263" r:id="rId9"/>
    <p:sldId id="26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92B671-B90A-4323-9365-C6FAF41DA2BD}">
  <a:tblStyle styleId="{2392B671-B90A-4323-9365-C6FAF41DA2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01439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646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55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0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05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97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458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086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345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9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l="4843"/>
          <a:stretch/>
        </p:blipFill>
        <p:spPr>
          <a:xfrm>
            <a:off x="0" y="1412525"/>
            <a:ext cx="7443602" cy="231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646275"/>
            <a:ext cx="5451900" cy="185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82296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✔"/>
              <a:defRPr/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6862500" cy="5143500"/>
          </a:xfrm>
          <a:prstGeom prst="rect">
            <a:avLst/>
          </a:prstGeom>
          <a:gradFill>
            <a:gsLst>
              <a:gs pos="0">
                <a:srgbClr val="1A1135">
                  <a:alpha val="67450"/>
                </a:srgbClr>
              </a:gs>
              <a:gs pos="50000">
                <a:srgbClr val="1A1135">
                  <a:alpha val="67450"/>
                </a:srgbClr>
              </a:gs>
              <a:gs pos="100000">
                <a:srgbClr val="1A1135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 rotWithShape="1">
          <a:blip r:embed="rId3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44010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✔"/>
              <a:defRPr/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39297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✔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57101" y="1499500"/>
            <a:ext cx="39297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✔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311850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166500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0"/>
          <p:cNvGrpSpPr/>
          <p:nvPr/>
        </p:nvGrpSpPr>
        <p:grpSpPr>
          <a:xfrm>
            <a:off x="1507075" y="4334225"/>
            <a:ext cx="6144575" cy="537750"/>
            <a:chOff x="1507075" y="4334225"/>
            <a:chExt cx="6144575" cy="537750"/>
          </a:xfrm>
        </p:grpSpPr>
        <p:pic>
          <p:nvPicPr>
            <p:cNvPr id="61" name="Google Shape;61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507075" y="4334225"/>
              <a:ext cx="3986087" cy="529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3665564" y="4342210"/>
              <a:ext cx="3986087" cy="5297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" name="Google Shape;63;p1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646175" y="4386854"/>
            <a:ext cx="58515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8229600" cy="3126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Char char="✔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>
            <a:off x="170410" y="2322871"/>
            <a:ext cx="6779030" cy="115777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sz="32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Comparsion b/w popular CASE tools</a:t>
            </a:r>
            <a:r>
              <a:rPr lang="en" sz="3200" dirty="0" smtClean="0">
                <a:latin typeface="Algerian" panose="04020705040A02060702" pitchFamily="82" charset="0"/>
              </a:rPr>
              <a:t/>
            </a:r>
            <a:br>
              <a:rPr lang="en" sz="3200" dirty="0" smtClean="0">
                <a:latin typeface="Algerian" panose="04020705040A02060702" pitchFamily="82" charset="0"/>
              </a:rPr>
            </a:br>
            <a:r>
              <a:rPr lang="en" sz="2400" dirty="0" smtClean="0">
                <a:latin typeface="Algerian" panose="04020705040A02060702" pitchFamily="82" charset="0"/>
              </a:rPr>
              <a:t>Presented to:mr.Abdul ghaffar khan</a:t>
            </a:r>
            <a:br>
              <a:rPr lang="en" sz="2400" dirty="0" smtClean="0">
                <a:latin typeface="Algerian" panose="04020705040A02060702" pitchFamily="82" charset="0"/>
              </a:rPr>
            </a:br>
            <a:r>
              <a:rPr lang="en" sz="2400" dirty="0">
                <a:latin typeface="Algerian" panose="04020705040A02060702" pitchFamily="82" charset="0"/>
              </a:rPr>
              <a:t>Presented </a:t>
            </a:r>
            <a:r>
              <a:rPr lang="en" sz="2400" dirty="0" smtClean="0">
                <a:latin typeface="Algerian" panose="04020705040A02060702" pitchFamily="82" charset="0"/>
              </a:rPr>
              <a:t>by:aRooba Sultan tiwana</a:t>
            </a:r>
            <a:br>
              <a:rPr lang="en" sz="2400" dirty="0" smtClean="0">
                <a:latin typeface="Algerian" panose="04020705040A02060702" pitchFamily="82" charset="0"/>
              </a:rPr>
            </a:br>
            <a:r>
              <a:rPr lang="en" sz="2400" dirty="0">
                <a:latin typeface="Algerian" panose="04020705040A02060702" pitchFamily="82" charset="0"/>
              </a:rPr>
              <a:t> </a:t>
            </a:r>
            <a:r>
              <a:rPr lang="en" sz="2400" dirty="0" smtClean="0">
                <a:latin typeface="Algerian" panose="04020705040A02060702" pitchFamily="82" charset="0"/>
              </a:rPr>
              <a:t>                 BSEf17e028 </a:t>
            </a:r>
            <a:br>
              <a:rPr lang="en" sz="2400" dirty="0" smtClean="0">
                <a:latin typeface="Algerian" panose="04020705040A02060702" pitchFamily="82" charset="0"/>
              </a:rPr>
            </a:br>
            <a:r>
              <a:rPr lang="en" sz="2400" dirty="0" smtClean="0">
                <a:latin typeface="Algerian" panose="04020705040A02060702" pitchFamily="82" charset="0"/>
              </a:rPr>
              <a:t/>
            </a:r>
            <a:br>
              <a:rPr lang="en" sz="2400" dirty="0" smtClean="0">
                <a:latin typeface="Algerian" panose="04020705040A02060702" pitchFamily="82" charset="0"/>
              </a:rPr>
            </a:br>
            <a:endParaRPr sz="2400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5"/>
          <p:cNvGrpSpPr/>
          <p:nvPr/>
        </p:nvGrpSpPr>
        <p:grpSpPr>
          <a:xfrm>
            <a:off x="2212276" y="211973"/>
            <a:ext cx="4719795" cy="4719795"/>
            <a:chOff x="1643212" y="493160"/>
            <a:chExt cx="4233380" cy="4233380"/>
          </a:xfrm>
        </p:grpSpPr>
        <p:pic>
          <p:nvPicPr>
            <p:cNvPr id="91" name="Google Shape;91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700000">
              <a:off x="1222650" y="2153650"/>
              <a:ext cx="5074503" cy="91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1222650" y="2153650"/>
              <a:ext cx="5074503" cy="91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15"/>
          <p:cNvSpPr txBox="1">
            <a:spLocks noGrp="1"/>
          </p:cNvSpPr>
          <p:nvPr>
            <p:ph type="subTitle" idx="4294967295"/>
          </p:nvPr>
        </p:nvSpPr>
        <p:spPr>
          <a:xfrm>
            <a:off x="1255223" y="3084022"/>
            <a:ext cx="6209606" cy="179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tx1"/>
                </a:solidFill>
              </a:rPr>
              <a:t>Here ,different CASE tools are compared according to th</a:t>
            </a:r>
            <a:r>
              <a:rPr lang="en-US" sz="1800" dirty="0" err="1" smtClean="0">
                <a:solidFill>
                  <a:schemeClr val="tx1"/>
                </a:solidFill>
              </a:rPr>
              <a:t>ei</a:t>
            </a:r>
            <a:r>
              <a:rPr lang="en" sz="1800" dirty="0" smtClean="0">
                <a:solidFill>
                  <a:schemeClr val="tx1"/>
                </a:solidFill>
              </a:rPr>
              <a:t>r unique characteristics.i-e upper CASE ,lower CASE and intermediate CASE tools.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21" y="1991850"/>
            <a:ext cx="3715533" cy="7745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 txBox="1">
            <a:spLocks noGrp="1"/>
          </p:cNvSpPr>
          <p:nvPr>
            <p:ph type="body" idx="1"/>
          </p:nvPr>
        </p:nvSpPr>
        <p:spPr>
          <a:xfrm>
            <a:off x="1646175" y="4386854"/>
            <a:ext cx="58515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 smtClean="0"/>
              <a:t>Prototyping tools</a:t>
            </a:r>
            <a:endParaRPr dirty="0"/>
          </a:p>
        </p:txBody>
      </p:sp>
      <p:sp>
        <p:nvSpPr>
          <p:cNvPr id="286" name="Google Shape;286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6" y="342726"/>
            <a:ext cx="2466975" cy="184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33" y="2355619"/>
            <a:ext cx="2453645" cy="19004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Diamond 5"/>
          <p:cNvSpPr/>
          <p:nvPr/>
        </p:nvSpPr>
        <p:spPr>
          <a:xfrm>
            <a:off x="3175386" y="1923357"/>
            <a:ext cx="1396539" cy="864524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erlin Sans FB" panose="020E0602020502020306" pitchFamily="34" charset="0"/>
              </a:rPr>
              <a:t>VS</a:t>
            </a:r>
            <a:endParaRPr lang="en-US" sz="24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Berlin Sans FB" panose="020E0602020502020306" pitchFamily="34" charset="0"/>
              </a:rPr>
              <a:t>Comparison b/w popular prototyping CASE tools</a:t>
            </a:r>
            <a:endParaRPr lang="en-US" sz="1800" dirty="0">
              <a:latin typeface="Berlin Sans FB" panose="020E0602020502020306" pitchFamily="34" charset="0"/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250984" y="1391434"/>
            <a:ext cx="82296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dirty="0" smtClean="0"/>
              <a:t>                                      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Rounded Rectangular Callout 1"/>
          <p:cNvSpPr/>
          <p:nvPr/>
        </p:nvSpPr>
        <p:spPr>
          <a:xfrm>
            <a:off x="1296692" y="1276005"/>
            <a:ext cx="1388226" cy="507076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InVision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393358" y="1283922"/>
            <a:ext cx="1388226" cy="507076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Origami Studio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193" y="1866214"/>
            <a:ext cx="4057317" cy="3171506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6203" y="1957465"/>
            <a:ext cx="39472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r>
              <a:rPr lang="en-US" dirty="0" err="1" smtClean="0"/>
              <a:t>Invision</a:t>
            </a:r>
            <a:r>
              <a:rPr lang="en-US" dirty="0" smtClean="0"/>
              <a:t> </a:t>
            </a:r>
            <a:r>
              <a:rPr lang="en-US" dirty="0"/>
              <a:t>offers a free plan to anyone that is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limited to one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project</a:t>
            </a:r>
            <a:r>
              <a:rPr lang="en-US" dirty="0" smtClean="0"/>
              <a:t>, but after one free project it provides different paid offers like $25/month.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r>
              <a:rPr lang="en-US" dirty="0"/>
              <a:t> </a:t>
            </a:r>
            <a:r>
              <a:rPr lang="en-US" dirty="0" err="1"/>
              <a:t>Invision</a:t>
            </a:r>
            <a:r>
              <a:rPr lang="en-US" dirty="0"/>
              <a:t> works as an all-in-one environment for product design and unfortunately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it does not integrate </a:t>
            </a:r>
            <a:r>
              <a:rPr lang="en-US" dirty="0"/>
              <a:t>with other tools. This may be a nuisance for teams that want to integrate different tools in their workflow.</a:t>
            </a:r>
            <a:r>
              <a:rPr lang="en-US" dirty="0" smtClean="0"/>
              <a:t> 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r>
              <a:rPr lang="en-US" dirty="0"/>
              <a:t>Origami is </a:t>
            </a:r>
            <a:r>
              <a:rPr lang="en-US" dirty="0" smtClean="0"/>
              <a:t>available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for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Mac as well as for android.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4524" y="1898510"/>
            <a:ext cx="4077978" cy="3139210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62425" y="1965382"/>
            <a:ext cx="38578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dirty="0"/>
              <a:t>Origami is offered to the public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 completely free, </a:t>
            </a:r>
            <a:r>
              <a:rPr lang="en-US" dirty="0"/>
              <a:t>no monthly plans, no upfront </a:t>
            </a:r>
            <a:r>
              <a:rPr lang="en-US" dirty="0" smtClean="0"/>
              <a:t>cost </a:t>
            </a:r>
            <a:r>
              <a:rPr lang="en-US" dirty="0" err="1" smtClean="0"/>
              <a:t>alongwith</a:t>
            </a:r>
            <a:r>
              <a:rPr lang="en-US" dirty="0" smtClean="0"/>
              <a:t> live session facility.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05000"/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dirty="0"/>
              <a:t>Sketch and Photoshop designs can be imported into Origami, and your project layers will be preserved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, ready to be linked,</a:t>
            </a:r>
            <a:r>
              <a:rPr lang="en-US" dirty="0"/>
              <a:t> animated and transformed as needed</a:t>
            </a:r>
            <a:r>
              <a:rPr lang="en-US" dirty="0" smtClean="0"/>
              <a:t>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05000"/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dirty="0" smtClean="0"/>
              <a:t>Origami plugin </a:t>
            </a:r>
            <a:r>
              <a:rPr lang="en-US" dirty="0"/>
              <a:t>for Quartz Composer, which is built by Apple. Therefore, Origami is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only available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for Mac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2" grpId="0" animBg="1"/>
      <p:bldP spid="6" grpId="0" animBg="1"/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 txBox="1">
            <a:spLocks noGrp="1"/>
          </p:cNvSpPr>
          <p:nvPr>
            <p:ph type="body" idx="1"/>
          </p:nvPr>
        </p:nvSpPr>
        <p:spPr>
          <a:xfrm>
            <a:off x="1646175" y="4386854"/>
            <a:ext cx="58515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 smtClean="0"/>
              <a:t>Testing tools</a:t>
            </a:r>
            <a:endParaRPr dirty="0"/>
          </a:p>
        </p:txBody>
      </p:sp>
      <p:sp>
        <p:nvSpPr>
          <p:cNvPr id="286" name="Google Shape;286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Diamond 5"/>
          <p:cNvSpPr/>
          <p:nvPr/>
        </p:nvSpPr>
        <p:spPr>
          <a:xfrm>
            <a:off x="3175386" y="1923357"/>
            <a:ext cx="1396539" cy="864524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erlin Sans FB" panose="020E0602020502020306" pitchFamily="34" charset="0"/>
              </a:rPr>
              <a:t>VS</a:t>
            </a:r>
            <a:endParaRPr lang="en-US" sz="2400" dirty="0"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9" y="253798"/>
            <a:ext cx="2619375" cy="1743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70" y="2240623"/>
            <a:ext cx="2102190" cy="19024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766491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Berlin Sans FB" panose="020E0602020502020306" pitchFamily="34" charset="0"/>
              </a:rPr>
              <a:t>Comparison b/w popular testing CASE tools</a:t>
            </a:r>
            <a:endParaRPr lang="en-US" sz="1800" dirty="0">
              <a:latin typeface="Berlin Sans FB" panose="020E0602020502020306" pitchFamily="34" charset="0"/>
            </a:endParaRPr>
          </a:p>
        </p:txBody>
      </p:sp>
      <p:sp>
        <p:nvSpPr>
          <p:cNvPr id="49" name="Google Shape;114;p18"/>
          <p:cNvSpPr txBox="1">
            <a:spLocks noGrp="1"/>
          </p:cNvSpPr>
          <p:nvPr>
            <p:ph type="body" idx="1"/>
          </p:nvPr>
        </p:nvSpPr>
        <p:spPr>
          <a:xfrm>
            <a:off x="250984" y="1391434"/>
            <a:ext cx="82296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dirty="0" smtClean="0"/>
              <a:t>                                      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0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1" name="Rounded Rectangular Callout 50"/>
          <p:cNvSpPr/>
          <p:nvPr/>
        </p:nvSpPr>
        <p:spPr>
          <a:xfrm>
            <a:off x="1296692" y="1184754"/>
            <a:ext cx="1745766" cy="507076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Katalon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 Studio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5751419" y="1184754"/>
            <a:ext cx="1620984" cy="507076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Selenium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4689" y="1866214"/>
            <a:ext cx="4273052" cy="3171506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8189" y="1957465"/>
            <a:ext cx="440241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r>
              <a:rPr lang="en-US" dirty="0"/>
              <a:t>U</a:t>
            </a:r>
            <a:r>
              <a:rPr lang="en-US" dirty="0" smtClean="0"/>
              <a:t>sers </a:t>
            </a:r>
            <a:r>
              <a:rPr lang="en-US" dirty="0"/>
              <a:t>could be the testers with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limited technical knowledge. </a:t>
            </a:r>
            <a:r>
              <a:rPr lang="en-US" dirty="0" err="1"/>
              <a:t>Katalon</a:t>
            </a:r>
            <a:r>
              <a:rPr lang="en-US" dirty="0"/>
              <a:t> </a:t>
            </a:r>
            <a:r>
              <a:rPr lang="en-US" dirty="0" smtClean="0"/>
              <a:t>Studio </a:t>
            </a:r>
            <a:r>
              <a:rPr lang="en-US" dirty="0"/>
              <a:t>provides friendly UI with the manual </a:t>
            </a:r>
            <a:r>
              <a:rPr lang="en-US" dirty="0" smtClean="0"/>
              <a:t>mode.</a:t>
            </a:r>
          </a:p>
          <a:p>
            <a:pPr>
              <a:buClr>
                <a:schemeClr val="accent3">
                  <a:lumMod val="75000"/>
                </a:schemeClr>
              </a:buClr>
              <a:buSzPct val="111000"/>
            </a:pPr>
            <a:endParaRPr lang="en-US" dirty="0" smtClean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r>
              <a:rPr lang="en-US" dirty="0"/>
              <a:t> </a:t>
            </a:r>
            <a:r>
              <a:rPr lang="en-US" dirty="0" err="1"/>
              <a:t>Katalon</a:t>
            </a:r>
            <a:r>
              <a:rPr lang="en-US" dirty="0"/>
              <a:t> Studio is released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pre-defined sets</a:t>
            </a:r>
            <a:r>
              <a:rPr lang="en-US" i="1" dirty="0"/>
              <a:t> </a:t>
            </a:r>
            <a:r>
              <a:rPr lang="en-US" dirty="0"/>
              <a:t>of commonly used keywords or actions, users will </a:t>
            </a:r>
            <a:r>
              <a:rPr lang="en-US" dirty="0" smtClean="0"/>
              <a:t>easily start </a:t>
            </a:r>
            <a:r>
              <a:rPr lang="en-US" dirty="0"/>
              <a:t>implementing most test </a:t>
            </a:r>
            <a:r>
              <a:rPr lang="en-US" dirty="0" smtClean="0"/>
              <a:t>cases.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r>
              <a:rPr lang="en-US" dirty="0" err="1"/>
              <a:t>Katalon</a:t>
            </a:r>
            <a:r>
              <a:rPr lang="en-US" dirty="0"/>
              <a:t> Studio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provides intuitive reports </a:t>
            </a:r>
            <a:r>
              <a:rPr lang="en-US" dirty="0"/>
              <a:t>with friendly and readable messages and captured screenshots at the time of failure which can be exported into CSV, HTML and PDF files.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613563" y="1898510"/>
            <a:ext cx="4339243" cy="3139210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537086" y="1965382"/>
            <a:ext cx="44157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dirty="0"/>
              <a:t>Selenium </a:t>
            </a:r>
            <a:r>
              <a:rPr lang="en-US" dirty="0" smtClean="0"/>
              <a:t>is  </a:t>
            </a:r>
            <a:r>
              <a:rPr lang="en-US" dirty="0"/>
              <a:t>more suitable for testers who possess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good programming skills. </a:t>
            </a:r>
            <a:r>
              <a:rPr lang="en-US" dirty="0"/>
              <a:t>They will typically need to use an IDE like Eclipse or Visual Studio, to import </a:t>
            </a:r>
            <a:r>
              <a:rPr lang="en-US" dirty="0" smtClean="0"/>
              <a:t>Selenium libraries.</a:t>
            </a:r>
          </a:p>
          <a:p>
            <a:pPr>
              <a:buClr>
                <a:schemeClr val="accent3">
                  <a:lumMod val="75000"/>
                </a:schemeClr>
              </a:buClr>
              <a:buSzPct val="105000"/>
            </a:pPr>
            <a:endParaRPr lang="en-US" dirty="0" smtClean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dirty="0"/>
              <a:t>Selenium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sers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have to build </a:t>
            </a:r>
            <a:r>
              <a:rPr lang="en-US" dirty="0"/>
              <a:t>common and reusable actions on their own in forms of programming functions</a:t>
            </a:r>
            <a:r>
              <a:rPr lang="en-US" dirty="0" smtClean="0"/>
              <a:t>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05000"/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Clr>
                <a:schemeClr val="accent3">
                  <a:lumMod val="75000"/>
                </a:schemeClr>
              </a:buClr>
              <a:buSzPct val="105000"/>
            </a:pPr>
            <a:endParaRPr lang="en-US" dirty="0" smtClean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dirty="0"/>
              <a:t>Selenium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does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not have reporting tools </a:t>
            </a:r>
            <a:r>
              <a:rPr lang="en-US" dirty="0"/>
              <a:t>themselves, but based </a:t>
            </a:r>
            <a:r>
              <a:rPr lang="en-US" dirty="0" smtClean="0"/>
              <a:t>provides some </a:t>
            </a:r>
            <a:r>
              <a:rPr lang="en-US" dirty="0"/>
              <a:t>simple report templates.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 animBg="1"/>
      <p:bldP spid="52" grpId="0" animBg="1"/>
      <p:bldP spid="54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 txBox="1">
            <a:spLocks noGrp="1"/>
          </p:cNvSpPr>
          <p:nvPr>
            <p:ph type="body" idx="1"/>
          </p:nvPr>
        </p:nvSpPr>
        <p:spPr>
          <a:xfrm>
            <a:off x="1646175" y="4386854"/>
            <a:ext cx="58515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 smtClean="0"/>
              <a:t>Management tools</a:t>
            </a:r>
            <a:endParaRPr dirty="0"/>
          </a:p>
        </p:txBody>
      </p:sp>
      <p:sp>
        <p:nvSpPr>
          <p:cNvPr id="286" name="Google Shape;286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Diamond 5"/>
          <p:cNvSpPr/>
          <p:nvPr/>
        </p:nvSpPr>
        <p:spPr>
          <a:xfrm>
            <a:off x="3175386" y="1923357"/>
            <a:ext cx="1396539" cy="864524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erlin Sans FB" panose="020E0602020502020306" pitchFamily="34" charset="0"/>
              </a:rPr>
              <a:t>VS</a:t>
            </a:r>
            <a:endParaRPr lang="en-US" sz="2400" dirty="0">
              <a:latin typeface="Berlin Sans FB" panose="020E06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8" y="324384"/>
            <a:ext cx="2612198" cy="1333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49" y="2488622"/>
            <a:ext cx="2381885" cy="16428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86922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Berlin Sans FB" panose="020E0602020502020306" pitchFamily="34" charset="0"/>
              </a:rPr>
              <a:t>Comparison b/w popular management CASE tools</a:t>
            </a:r>
            <a:endParaRPr lang="en-US" sz="1800" dirty="0">
              <a:latin typeface="Berlin Sans FB" panose="020E0602020502020306" pitchFamily="34" charset="0"/>
            </a:endParaRPr>
          </a:p>
        </p:txBody>
      </p:sp>
      <p:sp>
        <p:nvSpPr>
          <p:cNvPr id="10" name="Google Shape;114;p18"/>
          <p:cNvSpPr txBox="1">
            <a:spLocks noGrp="1"/>
          </p:cNvSpPr>
          <p:nvPr>
            <p:ph type="body" idx="1"/>
          </p:nvPr>
        </p:nvSpPr>
        <p:spPr>
          <a:xfrm>
            <a:off x="250984" y="1391434"/>
            <a:ext cx="82296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dirty="0" smtClean="0"/>
              <a:t>                                      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" name="Rounded Rectangular Callout 11"/>
          <p:cNvSpPr/>
          <p:nvPr/>
        </p:nvSpPr>
        <p:spPr>
          <a:xfrm>
            <a:off x="1296692" y="1184754"/>
            <a:ext cx="1745766" cy="507076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JIRA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751419" y="1184754"/>
            <a:ext cx="1620984" cy="507076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Appian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4689" y="1866214"/>
            <a:ext cx="4273052" cy="3171506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189" y="1957465"/>
            <a:ext cx="44024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r>
              <a:rPr lang="en-US" dirty="0" smtClean="0"/>
              <a:t>It’s the most versatile </a:t>
            </a:r>
            <a:r>
              <a:rPr lang="en-US" dirty="0"/>
              <a:t>and </a:t>
            </a:r>
            <a:r>
              <a:rPr lang="en-US" dirty="0" smtClean="0"/>
              <a:t>trending tool with a lot of features and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no user interface restrictions</a:t>
            </a:r>
            <a:r>
              <a:rPr lang="en-US" dirty="0" smtClean="0"/>
              <a:t>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r>
              <a:rPr lang="en-US" dirty="0"/>
              <a:t> </a:t>
            </a:r>
            <a:r>
              <a:rPr lang="en-US" dirty="0" smtClean="0"/>
              <a:t>JIRA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provides the unique features </a:t>
            </a:r>
            <a:r>
              <a:rPr lang="en-US" dirty="0" smtClean="0"/>
              <a:t>like compatibility </a:t>
            </a:r>
            <a:r>
              <a:rPr lang="en-US" dirty="0" err="1" smtClean="0"/>
              <a:t>testing,deployment</a:t>
            </a:r>
            <a:r>
              <a:rPr lang="en-US" dirty="0" smtClean="0"/>
              <a:t> management and debugging.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r>
              <a:rPr lang="en-US" dirty="0" smtClean="0"/>
              <a:t>JIRA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provides  reports and analytics </a:t>
            </a:r>
            <a:r>
              <a:rPr lang="en-US" dirty="0" smtClean="0"/>
              <a:t>in user  friendly and easily understandable format.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r>
              <a:rPr lang="en-US" dirty="0" smtClean="0"/>
              <a:t>JIRA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has a complete control</a:t>
            </a:r>
            <a:r>
              <a:rPr lang="en-US" dirty="0" smtClean="0"/>
              <a:t> on source 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13563" y="1898510"/>
            <a:ext cx="4339243" cy="3139210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37086" y="1965382"/>
            <a:ext cx="4415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i="1" dirty="0"/>
              <a:t> </a:t>
            </a:r>
            <a:r>
              <a:rPr lang="en-US" dirty="0" smtClean="0"/>
              <a:t>Appian is the popular software management tool </a:t>
            </a:r>
            <a:r>
              <a:rPr lang="en-US" dirty="0"/>
              <a:t>with </a:t>
            </a:r>
            <a:r>
              <a:rPr lang="en-US" dirty="0" smtClean="0"/>
              <a:t> features like collaboration tools and mobile development </a:t>
            </a:r>
            <a:r>
              <a:rPr lang="en-US" dirty="0"/>
              <a:t>but has many UI restrictions</a:t>
            </a:r>
            <a:r>
              <a:rPr lang="en-US" dirty="0" smtClean="0"/>
              <a:t>.“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05000"/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r>
              <a:rPr lang="en-US" dirty="0" smtClean="0"/>
              <a:t>Appian 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does not provides the features </a:t>
            </a:r>
            <a:r>
              <a:rPr lang="en-US" dirty="0"/>
              <a:t>like compatibility </a:t>
            </a:r>
            <a:r>
              <a:rPr lang="en-US" dirty="0" err="1"/>
              <a:t>testing,deployment</a:t>
            </a:r>
            <a:r>
              <a:rPr lang="en-US" dirty="0"/>
              <a:t> management and </a:t>
            </a:r>
            <a:r>
              <a:rPr lang="en-US" dirty="0" smtClean="0"/>
              <a:t>debugging that’s a major drawback.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r>
              <a:rPr lang="en-US" dirty="0" smtClean="0"/>
              <a:t>Appian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does not provide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reports and analytics </a:t>
            </a:r>
            <a:r>
              <a:rPr lang="en-US" dirty="0"/>
              <a:t>in user  friendly and easily understandable format</a:t>
            </a:r>
            <a:r>
              <a:rPr lang="en-US" dirty="0" smtClean="0"/>
              <a:t>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1000"/>
              <a:buFont typeface="Wingdings" panose="05000000000000000000" pitchFamily="2" charset="2"/>
              <a:buChar char="ü"/>
            </a:pPr>
            <a:r>
              <a:rPr lang="en-US" dirty="0" smtClean="0"/>
              <a:t>Appian 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hasn’t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control </a:t>
            </a:r>
            <a:r>
              <a:rPr lang="en-US" dirty="0"/>
              <a:t>on source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5191432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THANKS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    </a:t>
            </a:r>
            <a:r>
              <a:rPr lang="en" sz="6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Wingdings" panose="05000000000000000000" pitchFamily="2" charset="2"/>
              </a:rPr>
              <a:t></a:t>
            </a:r>
            <a:endParaRPr dirty="0"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ybalt template">
  <a:themeElements>
    <a:clrScheme name="Custom 347">
      <a:dk1>
        <a:srgbClr val="1A1135"/>
      </a:dk1>
      <a:lt1>
        <a:srgbClr val="FFFFFF"/>
      </a:lt1>
      <a:dk2>
        <a:srgbClr val="6A6185"/>
      </a:dk2>
      <a:lt2>
        <a:srgbClr val="F1F0F3"/>
      </a:lt2>
      <a:accent1>
        <a:srgbClr val="EB37A6"/>
      </a:accent1>
      <a:accent2>
        <a:srgbClr val="8A3ACC"/>
      </a:accent2>
      <a:accent3>
        <a:srgbClr val="1994EB"/>
      </a:accent3>
      <a:accent4>
        <a:srgbClr val="80D126"/>
      </a:accent4>
      <a:accent5>
        <a:srgbClr val="FFBF00"/>
      </a:accent5>
      <a:accent6>
        <a:srgbClr val="F1473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281</Words>
  <Application>Microsoft Office PowerPoint</Application>
  <PresentationFormat>On-screen Show (16:9)</PresentationFormat>
  <Paragraphs>66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Algerian</vt:lpstr>
      <vt:lpstr>Arial</vt:lpstr>
      <vt:lpstr>Berlin Sans FB</vt:lpstr>
      <vt:lpstr>Caveat Brush</vt:lpstr>
      <vt:lpstr>MV Boli</vt:lpstr>
      <vt:lpstr>Patrick Hand</vt:lpstr>
      <vt:lpstr>Wingdings</vt:lpstr>
      <vt:lpstr>Tybalt template</vt:lpstr>
      <vt:lpstr>Comparsion b/w popular CASE tools Presented to:mr.Abdul ghaffar khan Presented by:aRooba Sultan tiwana                   BSEf17e028   </vt:lpstr>
      <vt:lpstr>PowerPoint Presentation</vt:lpstr>
      <vt:lpstr>PowerPoint Presentation</vt:lpstr>
      <vt:lpstr>Comparison b/w popular prototyping CASE tools</vt:lpstr>
      <vt:lpstr>PowerPoint Presentation</vt:lpstr>
      <vt:lpstr>Comparison b/w popular testing CASE tools</vt:lpstr>
      <vt:lpstr>PowerPoint Presentation</vt:lpstr>
      <vt:lpstr>Comparison b/w popular management CASE tools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Comparsion b/w CASE tools  Presented by:aRooba Sultan tiwana                   BSEf17e028  </dc:title>
  <cp:lastModifiedBy>MNA</cp:lastModifiedBy>
  <cp:revision>45</cp:revision>
  <dcterms:modified xsi:type="dcterms:W3CDTF">2020-05-01T06:44:11Z</dcterms:modified>
</cp:coreProperties>
</file>